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cea410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cea410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ea410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cea410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cea410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cea410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cea410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cea410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cea410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cea410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cea410e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cea410e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cea410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ccea410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cea410e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cea410e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cea410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ccea410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cea410e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cea410e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cea41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cea41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ccea410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ccea410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ccea410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ccea410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cea410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cea410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cea410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cea410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ccea410e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ccea410e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cea410e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ccea410e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ccea410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ccea410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cea410e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cea410e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cea410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cea410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cea410e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cea410e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cea410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cea410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cea410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cea410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ccea410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ccea410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cea410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cea410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cea410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cea410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cea410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cea410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10" Type="http://schemas.openxmlformats.org/officeDocument/2006/relationships/image" Target="../media/image40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12.3 The Kernel Trick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Denote by       the               matrix        formed by stacking the vectors  column-wise. Now, employing the fundamental theorem of linear algebra discussed above we may write       here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     satisfies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boldsymbol{\omega} = \mathbf{F}\mathbf{z}+\mathbf{r}&#10;\end{equation}&#10;&#10;&#10;&#10;" id="113" name="Google Shape;113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63" y="2571750"/>
            <a:ext cx="1703474" cy="33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&#10;&#10;&#10;&#10;" id="114" name="Google Shape;114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925" y="1264425"/>
            <a:ext cx="203404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\times P&#10;&#10;&#10;&#10;" id="115" name="Google Shape;115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1000" y="1264425"/>
            <a:ext cx="76679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&#10;&#10;&#10;&#10;" id="116" name="Google Shape;116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3350" y="1264425"/>
            <a:ext cx="203404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_p&#10;&#10;&#10;&#10;" id="117" name="Google Shape;117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9500" y="1264425"/>
            <a:ext cx="179188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&#10;&#10;&#10;" id="118" name="Google Shape;118;p2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8425" y="1928800"/>
            <a:ext cx="203400" cy="1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r}&#10;&#10;&#10;&#10;" id="119" name="Google Shape;119;p2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725" y="3343250"/>
            <a:ext cx="116134" cy="162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^T\mathbf{r}=\mathbf{0}_{P \times 1}&#10;&#10;&#10;&#10;" id="120" name="Google Shape;120;p22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89575" y="3221579"/>
            <a:ext cx="1435002" cy="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Plugging this representation of      back into the cost function then gives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sum_{p=1}^{P} \left(b+\mathbf{f}_p^T\left(\mathbf{F}\mathbf{z}+\mathbf{r}\right)-y_p\right)^2 = \sum_{p=1}^{P} \left(b+\mathbf{f}_p^T\mathbf{F}\mathbf{z}-y_p\right)^2 &#10;\end{equation}&#10;&#10;&#10;&#10;&#10;" id="126" name="Google Shape;126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88" y="2185975"/>
            <a:ext cx="5321024" cy="3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&#10;&#10;&#10;&#10;" id="127" name="Google Shape;127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300" y="1296600"/>
            <a:ext cx="2357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denoting the symmetric               </a:t>
            </a:r>
            <a:r>
              <a:rPr i="1" lang="en"/>
              <a:t>kernel matrix</a:t>
            </a:r>
            <a:r>
              <a:rPr lang="en"/>
              <a:t>                   (and where </a:t>
            </a:r>
            <a:br>
              <a:rPr lang="en"/>
            </a:br>
            <a:r>
              <a:rPr lang="en"/>
              <a:t>                         is the       column of this matrix), referred to as a </a:t>
            </a:r>
            <a:r>
              <a:rPr i="1" lang="en"/>
              <a:t>kernel matrix</a:t>
            </a:r>
            <a:r>
              <a:rPr lang="en"/>
              <a:t> or just the </a:t>
            </a:r>
            <a:r>
              <a:rPr i="1" lang="en"/>
              <a:t>kernel</a:t>
            </a:r>
            <a:r>
              <a:rPr lang="en"/>
              <a:t>, our original cost function becomes equivalently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\left(b,\mathbf{z}\right) = \sum_{p=1}^{P} \left(b+\mathbf{h}_p^T\mathbf{z}-y_p\right)^2&#10;\end{equation}&#10;&#10;&#10;&#10;&#10;&#10;" id="133" name="Google Shape;13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25" y="2571750"/>
            <a:ext cx="2773526" cy="35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\times P&#10;&#10;&#10;&#10;&#10;&#10;" id="134" name="Google Shape;134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600" y="1264425"/>
            <a:ext cx="699224" cy="232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\mathbf{F}^T\mathbf{F}&#10;&#10;&#10;&#10;&#10;&#10;" id="135" name="Google Shape;135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025" y="1253675"/>
            <a:ext cx="10009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_p = \mathbf{F}^T\mathbf{f}_p&#10;&#10;&#10;&#10;&#10;&#10;" id="136" name="Google Shape;136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925" y="1550550"/>
            <a:ext cx="1214158" cy="35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^{th}&#10;&#10;&#10;&#10;" id="137" name="Google Shape;137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6050" y="1600350"/>
            <a:ext cx="261856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corresponding model evaluated at the       input now takes the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that we have changed the arguments of the cost function from            to    due to our substitution of     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_p,b,\mathbf{z}\right) = b + \mathbf{h}_p^T\mathbf{z}.&#10;\end{equation}&#10;&#10;&#10;&#10;&#10;" id="143" name="Google Shape;143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338" y="1693075"/>
            <a:ext cx="2911324" cy="3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^{th}&#10;&#10;&#10;&#10;&#10;" id="144" name="Google Shape;144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75" y="1253725"/>
            <a:ext cx="26185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\left(b,\mathbf{w}\right)&#10;&#10;&#10;&#10;&#10;" id="145" name="Google Shape;145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200" y="2196725"/>
            <a:ext cx="65974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\left(b,\mathbf{z}\right)&#10;&#10;&#10;&#10;&#10;" id="146" name="Google Shape;146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5325" y="2196725"/>
            <a:ext cx="59242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omega}&#10;&#10;&#10;&#10;&#10;" id="147" name="Google Shape;147;p2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1800" y="2571750"/>
            <a:ext cx="196924" cy="1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98775"/>
            <a:ext cx="85206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same sort of argument, we may kernelize many machine learning problems, summarized for convenience in the table below.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13" y="1052475"/>
            <a:ext cx="6085776" cy="38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Popular kernels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real value of kernelizing any machine learning cost is that the kernel matrix </a:t>
            </a:r>
            <a:br>
              <a:rPr lang="en"/>
            </a:br>
            <a:r>
              <a:rPr lang="en"/>
              <a:t>                   may be constructed *without* first building the matrix      , as we will see through the examples below. </a:t>
            </a:r>
            <a:endParaRPr/>
          </a:p>
        </p:txBody>
      </p:sp>
      <p:pic>
        <p:nvPicPr>
          <p:cNvPr descr="\mathbf{H}=\mathbf{F}^T\mathbf{F}&#10;&#10;&#10;&#10;&#10;" id="164" name="Google Shape;164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575175"/>
            <a:ext cx="10009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&#10;&#10;&#10;&#10;&#10;" id="165" name="Google Shape;165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175" y="1575175"/>
            <a:ext cx="203404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The polynomial kernel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polynomial kernel matrix can be defined entry-wise for general degree D and N dimensional input,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H}_{ij}=\left(1+\mathbf{x}_{i}^{T}\mathbf{x}_{j}\right)^{D}-1&#10;\end{equation}&#10;&#10;&#10;&#10;&#10;&#10;" id="176" name="Google Shape;176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338" y="2357438"/>
            <a:ext cx="2765326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The Fourier kernel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crucial issue, of not being able to effectively store and compute with high dimensional fixed-shape feature transformations, motivates notion of *kernelization*.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Kernelization not only allows us to avoid this scaling problem, but also provides a way of generating new fixed-shape features defined solely through such a kernelized representation.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Fourier kernel matrix can be defined entry-wise for general degree D and N dimensional input,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H}_{ij}=\underset{n=1}{\overset{N}{\prod}}\frac{\mbox{sin}\left(\left(2D+1\right)\pi\left(x_{in}-x_{jn}\right)\right)}{\mbox{sin}\left(\pi\left(x_{in}-x_{jn}\right)\right)}-1.&#10;\end{equation}&#10;&#10;&#10;&#10;&#10;&#10;&#10;" id="187" name="Google Shape;187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62" y="2255638"/>
            <a:ext cx="3831674" cy="6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Kernel representation of radial basis function (RBF) features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Another popular choice of kernel is the radial basis function (RBF) kernel which is typically defined explicitly as a kernel matrix over the input data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H}_{ij}=e^{-\beta\left\Vert \mathbf{x}_{i}-\mathbf{x}_{j}\right\Vert _{2}^{2}}&#10;\end{equation} &#10;&#10;&#10;&#10;&#10;&#10;&#10;&#10;" id="198" name="Google Shape;198;p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869" y="2374100"/>
            <a:ext cx="1928274" cy="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larger      is set the higher the capacity of the RBF kernel becomes.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illustrated below via three examples: regression (top row), two-class (middle row), and multi-class (bottom row) classification.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we use using the RBF kernel with three distinct settings of</a:t>
            </a:r>
            <a:br>
              <a:rPr lang="en"/>
            </a:br>
            <a:r>
              <a:rPr lang="en"/>
              <a:t>     leading to underfitting, reasonable predictive behavior, and overfitting.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ta&#10;&#10;&#10;&#10;&#10;&#10;&#10;" id="204" name="Google Shape;204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25" y="1243000"/>
            <a:ext cx="13421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&#10;&#10;&#10;&#10;&#10;&#10;&#10;" id="205" name="Google Shape;205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2788425"/>
            <a:ext cx="13421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00" y="152400"/>
            <a:ext cx="65045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Making predictions with kernelized models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parameters b and      have been fully tuned, the following model can be used for prediction purposes.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,b,\mathbf{z}\right) = b + \mathbf{h}^T\mathbf{z}&#10;\end{equation}&#10;&#10;&#10;&#10;&#10;&#10;&#10;" id="221" name="Google Shape;221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863" y="2296325"/>
            <a:ext cx="3078274" cy="40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omega}&#10;&#10;&#10;&#10;&#10;&#10;&#10;" id="222" name="Google Shape;222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175" y="1285875"/>
            <a:ext cx="203624" cy="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the kernelization     of the generic input      involves evaluation against *every point in the training set*. For instance, in the case of polynomials     is given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h} = &#10;\begin{bmatrix}&#10;\left(1 + \mathbf{x}_1^T\mathbf{x}\right)^D + 1 \\&#10;\left(1 + \mathbf{x}_2^T\mathbf{x}\right)^D + 1 \\&#10;\vdots \\&#10;\left(1 + \mathbf{x}_P^T\mathbf{x}^{\,}\right)^D + 1&#10;\end{bmatrix}.&#10;\end{equation}&#10;&#10;&#10;&#10;&#10;&#10;&#10;" id="228" name="Google Shape;228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450" y="2298750"/>
            <a:ext cx="3019100" cy="190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&#10;&#10;&#10;&#10;&#10;&#10;&#10;" id="229" name="Google Shape;229;p3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100" y="1253725"/>
            <a:ext cx="160750" cy="22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&#10;&#10;&#10;&#10;&#10;&#10;&#10;" id="230" name="Google Shape;230;p3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550" y="1279538"/>
            <a:ext cx="160750" cy="175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&#10;&#10;&#10;&#10;&#10;&#10;&#10;" id="231" name="Google Shape;231;p3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675" y="1588275"/>
            <a:ext cx="160750" cy="2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necessity - to employ </a:t>
            </a:r>
            <a:r>
              <a:rPr b="1" lang="en"/>
              <a:t>every training point in making predictions</a:t>
            </a:r>
            <a:r>
              <a:rPr lang="en"/>
              <a:t> - is virtually unique to kernelized learners.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A useful fact from the fundamental theorem of linear algebra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34500"/>
            <a:ext cx="85206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vector        in an M-dimensional space can be decomposed over the column space of a given matrix       ,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vector         belongs in the subspace determined by the columns of      while  is orthogonal to this subspace.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oldsymbol{\omega} = \mathbf{F}\mathbf{z}+\mathbf{r}.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50" y="964400"/>
            <a:ext cx="138231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omega}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000" y="246450"/>
            <a:ext cx="274594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" id="72" name="Google Shape;72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2500" y="546500"/>
            <a:ext cx="203404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\mathbf{z}" id="73" name="Google Shape;73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000" y="1468050"/>
            <a:ext cx="34675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" id="74" name="Google Shape;74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4050" y="1468050"/>
            <a:ext cx="203404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r}" id="75" name="Google Shape;75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6025" y="1531775"/>
            <a:ext cx="135800" cy="1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0900" y="2209850"/>
            <a:ext cx="4962211" cy="2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Kernelizing machine learning cost functions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Example: Kernelizing regression via the Least Squares cost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perform a generic nonlinear regression using B units and the corresponding model evaluated at the      input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_p,\mathbf{w}\right) = w_0 + f_1\left(\mathbf{x}_p\right)w_1 + f_2\left(\mathbf{x}_p\right)w_2 + \cdots + f_B\left(\mathbf{x}_p\right)w_B.&#10;\end{equation}&#10;" id="92" name="Google Shape;92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50" y="2261000"/>
            <a:ext cx="6542100" cy="31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^{th}&#10;" id="93" name="Google Shape;93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150" y="1564500"/>
            <a:ext cx="26185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" id="94" name="Google Shape;94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225" y="1636050"/>
            <a:ext cx="214324" cy="1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compact notation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write our model more compactly - exposing the features apart from our bias -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b = w_0 \,\,\,\,\,\,\, \,\,\,\,\,\, \boldsymbol{\omega} = &#10;\begin{bmatrix}&#10;w_1 \\&#10;w_2 \\ &#10;\vdots \\&#10;w_N&#10;\end{bmatrix}\,\,\,\,\,\,\, \,\,\,\,\,\, &#10;\mathbf{f}_{p}=\begin{bmatrix}&#10;f_1\left(\mathbf{x}_p\right)\\&#10;f_2\left(\mathbf{x}_p\right)\\&#10;\vdots\\&#10;f_B\left(\mathbf{x}_p\right)&#10;\end{bmatrix}&#10;\end{equation}&#10;" id="100" name="Google Shape;100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38" y="1607350"/>
            <a:ext cx="4405726" cy="138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text{model}\left(\mathbf{x}_p,b,\boldsymbol{\omega}\right) = b + \mathbf{f}_p^T\boldsymbol{\omega}&#10;\end{equation}&#10;&#10;" id="101" name="Google Shape;101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993" y="3761175"/>
            <a:ext cx="2788024" cy="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notation our Least Squares cost for regression takes the 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&#10;\begin{equation}&#10;g\left(b,\boldsymbol{\omega}\right) = \sum_{p=1}^{P} \left(b+\mathbf{f}_p^T\boldsymbol{\omega}-y_p\right)^2.&#10;\end{equation}&#10;&#10;&#10;" id="107" name="Google Shape;107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88" y="2341363"/>
            <a:ext cx="3761426" cy="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