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cf50a5f3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cf50a5f3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cf50a5f3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cf50a5f3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cf50a5f3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cf50a5f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3.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12.4 Kernels as Similarity Measures</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Studying the RBF kernel                                     we can interpret it as a *similarity measure* between the two inputs          and </a:t>
            </a:r>
            <a:endParaRPr/>
          </a:p>
          <a:p>
            <a:pPr indent="-342900" lvl="0" marL="457200" rtl="0" algn="l">
              <a:spcBef>
                <a:spcPts val="1000"/>
              </a:spcBef>
              <a:spcAft>
                <a:spcPts val="0"/>
              </a:spcAft>
              <a:buSzPts val="1800"/>
              <a:buChar char="●"/>
            </a:pPr>
            <a:r>
              <a:rPr lang="en"/>
              <a:t>The more similar        and       are in the input space the larger        becomes, attaining the value 1 when </a:t>
            </a:r>
            <a:endParaRPr/>
          </a:p>
          <a:p>
            <a:pPr indent="-342900" lvl="0" marL="457200" rtl="0" algn="l">
              <a:spcBef>
                <a:spcPts val="1000"/>
              </a:spcBef>
              <a:spcAft>
                <a:spcPts val="0"/>
              </a:spcAft>
              <a:buSzPts val="1800"/>
              <a:buChar char="●"/>
            </a:pPr>
            <a:r>
              <a:rPr lang="en"/>
              <a:t>The further apart the two inputs the smaller        becomes, attaining 0 when they are infinitely far apart.</a:t>
            </a:r>
            <a:endParaRPr/>
          </a:p>
          <a:p>
            <a:pPr indent="0" lvl="0" marL="0" rtl="0" algn="l">
              <a:spcBef>
                <a:spcPts val="1000"/>
              </a:spcBef>
              <a:spcAft>
                <a:spcPts val="1200"/>
              </a:spcAft>
              <a:buNone/>
            </a:pPr>
            <a:r>
              <a:t/>
            </a:r>
            <a:endParaRPr/>
          </a:p>
        </p:txBody>
      </p:sp>
      <p:pic>
        <p:nvPicPr>
          <p:cNvPr descr="\mathbf{H}_{ij} =e^{-\beta\left\Vert \mathbf{x}_{i}-\mathbf{x}_{j}\right\Vert _{2}^{2}}" id="60" name="Google Shape;60;p14" title="MathEquation,#000000"/>
          <p:cNvPicPr preferRelativeResize="0"/>
          <p:nvPr/>
        </p:nvPicPr>
        <p:blipFill>
          <a:blip r:embed="rId3">
            <a:alphaModFix/>
          </a:blip>
          <a:stretch>
            <a:fillRect/>
          </a:stretch>
        </p:blipFill>
        <p:spPr>
          <a:xfrm>
            <a:off x="3408800" y="1152475"/>
            <a:ext cx="2135024" cy="437675"/>
          </a:xfrm>
          <a:prstGeom prst="rect">
            <a:avLst/>
          </a:prstGeom>
          <a:noFill/>
          <a:ln>
            <a:noFill/>
          </a:ln>
        </p:spPr>
      </p:pic>
      <p:pic>
        <p:nvPicPr>
          <p:cNvPr descr="\mathbf{x}_i" id="61" name="Google Shape;61;p14" title="MathEquation,#000000"/>
          <p:cNvPicPr preferRelativeResize="0"/>
          <p:nvPr/>
        </p:nvPicPr>
        <p:blipFill>
          <a:blip r:embed="rId4">
            <a:alphaModFix/>
          </a:blip>
          <a:stretch>
            <a:fillRect/>
          </a:stretch>
        </p:blipFill>
        <p:spPr>
          <a:xfrm>
            <a:off x="5495300" y="1590150"/>
            <a:ext cx="266876" cy="220174"/>
          </a:xfrm>
          <a:prstGeom prst="rect">
            <a:avLst/>
          </a:prstGeom>
          <a:noFill/>
          <a:ln>
            <a:noFill/>
          </a:ln>
        </p:spPr>
      </p:pic>
      <p:pic>
        <p:nvPicPr>
          <p:cNvPr descr="\mathbf{x}_j" id="62" name="Google Shape;62;p14" title="MathEquation,#000000"/>
          <p:cNvPicPr preferRelativeResize="0"/>
          <p:nvPr/>
        </p:nvPicPr>
        <p:blipFill>
          <a:blip r:embed="rId5">
            <a:alphaModFix/>
          </a:blip>
          <a:stretch>
            <a:fillRect/>
          </a:stretch>
        </p:blipFill>
        <p:spPr>
          <a:xfrm>
            <a:off x="6453650" y="1590151"/>
            <a:ext cx="266874" cy="241856"/>
          </a:xfrm>
          <a:prstGeom prst="rect">
            <a:avLst/>
          </a:prstGeom>
          <a:noFill/>
          <a:ln>
            <a:noFill/>
          </a:ln>
        </p:spPr>
      </p:pic>
      <p:pic>
        <p:nvPicPr>
          <p:cNvPr descr="\mathbf{x}_i" id="63" name="Google Shape;63;p14" title="MathEquation,#000000"/>
          <p:cNvPicPr preferRelativeResize="0"/>
          <p:nvPr/>
        </p:nvPicPr>
        <p:blipFill>
          <a:blip r:embed="rId4">
            <a:alphaModFix/>
          </a:blip>
          <a:stretch>
            <a:fillRect/>
          </a:stretch>
        </p:blipFill>
        <p:spPr>
          <a:xfrm>
            <a:off x="2724150" y="2021550"/>
            <a:ext cx="266876" cy="220174"/>
          </a:xfrm>
          <a:prstGeom prst="rect">
            <a:avLst/>
          </a:prstGeom>
          <a:noFill/>
          <a:ln>
            <a:noFill/>
          </a:ln>
        </p:spPr>
      </p:pic>
      <p:pic>
        <p:nvPicPr>
          <p:cNvPr descr="\mathbf{x}_j" id="64" name="Google Shape;64;p14" title="MathEquation,#000000"/>
          <p:cNvPicPr preferRelativeResize="0"/>
          <p:nvPr/>
        </p:nvPicPr>
        <p:blipFill>
          <a:blip r:embed="rId5">
            <a:alphaModFix/>
          </a:blip>
          <a:stretch>
            <a:fillRect/>
          </a:stretch>
        </p:blipFill>
        <p:spPr>
          <a:xfrm>
            <a:off x="3573325" y="2010713"/>
            <a:ext cx="266874" cy="241856"/>
          </a:xfrm>
          <a:prstGeom prst="rect">
            <a:avLst/>
          </a:prstGeom>
          <a:noFill/>
          <a:ln>
            <a:noFill/>
          </a:ln>
        </p:spPr>
      </p:pic>
      <p:pic>
        <p:nvPicPr>
          <p:cNvPr descr="\mathbf{H}_{ij}" id="65" name="Google Shape;65;p14" title="MathEquation,#000000"/>
          <p:cNvPicPr preferRelativeResize="0"/>
          <p:nvPr/>
        </p:nvPicPr>
        <p:blipFill>
          <a:blip r:embed="rId6">
            <a:alphaModFix/>
          </a:blip>
          <a:stretch>
            <a:fillRect/>
          </a:stretch>
        </p:blipFill>
        <p:spPr>
          <a:xfrm>
            <a:off x="7193625" y="2021550"/>
            <a:ext cx="340940" cy="254000"/>
          </a:xfrm>
          <a:prstGeom prst="rect">
            <a:avLst/>
          </a:prstGeom>
          <a:noFill/>
          <a:ln>
            <a:noFill/>
          </a:ln>
        </p:spPr>
      </p:pic>
      <p:pic>
        <p:nvPicPr>
          <p:cNvPr descr="\mathbf{x}_i = \mathbf{x}_j" id="66" name="Google Shape;66;p14" title="MathEquation,#000000"/>
          <p:cNvPicPr preferRelativeResize="0"/>
          <p:nvPr/>
        </p:nvPicPr>
        <p:blipFill>
          <a:blip r:embed="rId7">
            <a:alphaModFix/>
          </a:blip>
          <a:stretch>
            <a:fillRect/>
          </a:stretch>
        </p:blipFill>
        <p:spPr>
          <a:xfrm>
            <a:off x="3573325" y="2390525"/>
            <a:ext cx="923636" cy="254000"/>
          </a:xfrm>
          <a:prstGeom prst="rect">
            <a:avLst/>
          </a:prstGeom>
          <a:noFill/>
          <a:ln>
            <a:noFill/>
          </a:ln>
        </p:spPr>
      </p:pic>
      <p:pic>
        <p:nvPicPr>
          <p:cNvPr descr="\mathbf{H}_{ij}" id="67" name="Google Shape;67;p14" title="MathEquation,#000000"/>
          <p:cNvPicPr preferRelativeResize="0"/>
          <p:nvPr/>
        </p:nvPicPr>
        <p:blipFill>
          <a:blip r:embed="rId8">
            <a:alphaModFix/>
          </a:blip>
          <a:stretch>
            <a:fillRect/>
          </a:stretch>
        </p:blipFill>
        <p:spPr>
          <a:xfrm>
            <a:off x="5301200" y="2790100"/>
            <a:ext cx="340940" cy="25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interpretation of kernels as similarity measures also applies to other previously introduced kernels including the polynomial and Fourier kernels, even though these kernels clearly encode similarity in different ways (as shown below).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3178300"/>
            <a:ext cx="8520600" cy="139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Surfaces generated by a degree 2 polynomial kernel (left), a degree 3 Fourier kernel (middle), and RBF kernel with β = 10 (right) centered at                    with the surfaces color-coded based on their similarity to </a:t>
            </a:r>
            <a:endParaRPr/>
          </a:p>
        </p:txBody>
      </p:sp>
      <p:pic>
        <p:nvPicPr>
          <p:cNvPr id="78" name="Google Shape;78;p16"/>
          <p:cNvPicPr preferRelativeResize="0"/>
          <p:nvPr/>
        </p:nvPicPr>
        <p:blipFill>
          <a:blip r:embed="rId3">
            <a:alphaModFix/>
          </a:blip>
          <a:stretch>
            <a:fillRect/>
          </a:stretch>
        </p:blipFill>
        <p:spPr>
          <a:xfrm>
            <a:off x="152400" y="225175"/>
            <a:ext cx="8839200" cy="2819257"/>
          </a:xfrm>
          <a:prstGeom prst="rect">
            <a:avLst/>
          </a:prstGeom>
          <a:noFill/>
          <a:ln>
            <a:noFill/>
          </a:ln>
        </p:spPr>
      </p:pic>
      <p:pic>
        <p:nvPicPr>
          <p:cNvPr descr="\mathbf{x}_i = \begin{bmatrix}0.5 \\ 0.5 \end{bmatrix}" id="79" name="Google Shape;79;p16" title="MathEquation,#000000"/>
          <p:cNvPicPr preferRelativeResize="0"/>
          <p:nvPr/>
        </p:nvPicPr>
        <p:blipFill>
          <a:blip r:embed="rId4">
            <a:alphaModFix/>
          </a:blip>
          <a:stretch>
            <a:fillRect/>
          </a:stretch>
        </p:blipFill>
        <p:spPr>
          <a:xfrm>
            <a:off x="6902475" y="3539963"/>
            <a:ext cx="903350" cy="473125"/>
          </a:xfrm>
          <a:prstGeom prst="rect">
            <a:avLst/>
          </a:prstGeom>
          <a:noFill/>
          <a:ln>
            <a:noFill/>
          </a:ln>
        </p:spPr>
      </p:pic>
      <p:pic>
        <p:nvPicPr>
          <p:cNvPr descr="\mathbf{x}_i" id="80" name="Google Shape;80;p16" title="MathEquation,#000000"/>
          <p:cNvPicPr preferRelativeResize="0"/>
          <p:nvPr/>
        </p:nvPicPr>
        <p:blipFill>
          <a:blip r:embed="rId5">
            <a:alphaModFix/>
          </a:blip>
          <a:stretch>
            <a:fillRect/>
          </a:stretch>
        </p:blipFill>
        <p:spPr>
          <a:xfrm>
            <a:off x="5361850" y="3954650"/>
            <a:ext cx="242624" cy="200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