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cf9576e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cf9576e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cf9576e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cf9576e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cf9576e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cf9576e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12.5  Optimization of Kernelized Models</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Because the final kernelized model remains linear in its parameters (the kernels themselves having no internal parameters tuned during optimization), corresponding kernelized cost functions themselves are quite 'nice' in terms of their general shape. </a:t>
            </a:r>
            <a:endParaRPr/>
          </a:p>
          <a:p>
            <a:pPr indent="-342900" lvl="0" marL="457200" rtl="0" algn="l">
              <a:spcBef>
                <a:spcPts val="1000"/>
              </a:spcBef>
              <a:spcAft>
                <a:spcPts val="0"/>
              </a:spcAft>
              <a:buSzPts val="1800"/>
              <a:buChar char="●"/>
            </a:pPr>
            <a:r>
              <a:rPr lang="en"/>
              <a:t>For example, any convex cost function for regression and classification *remains convex when kernelized*.</a:t>
            </a:r>
            <a:endParaRPr/>
          </a:p>
          <a:p>
            <a:pPr indent="-342900" lvl="0" marL="457200" rtl="0" algn="l">
              <a:spcBef>
                <a:spcPts val="1000"/>
              </a:spcBef>
              <a:spcAft>
                <a:spcPts val="0"/>
              </a:spcAft>
              <a:buSzPts val="1800"/>
              <a:buChar char="●"/>
            </a:pPr>
            <a:r>
              <a:rPr lang="en"/>
              <a:t>This allows virtually any optimization method to be used to tune a kernelized supervised learner - from zero to first order and even powerful second order approaches like Newton's method.</a:t>
            </a:r>
            <a:endParaRPr/>
          </a:p>
          <a:p>
            <a:pPr indent="0" lvl="0" marL="0" rtl="0" algn="l">
              <a:spcBef>
                <a:spcPts val="1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Notice, because kernel matrices      are sized           - where P is the size of the training set - they inherently scale very poorly in the size of training data.</a:t>
            </a:r>
            <a:endParaRPr/>
          </a:p>
          <a:p>
            <a:pPr indent="-342900" lvl="0" marL="457200" rtl="0" algn="l">
              <a:spcBef>
                <a:spcPts val="1000"/>
              </a:spcBef>
              <a:spcAft>
                <a:spcPts val="0"/>
              </a:spcAft>
              <a:buSzPts val="1800"/>
              <a:buChar char="●"/>
            </a:pPr>
            <a:r>
              <a:rPr lang="en"/>
              <a:t>For example, with P=10,000 the corresponding kernel matrix will be of size,</a:t>
            </a:r>
            <a:br>
              <a:rPr lang="en"/>
            </a:br>
            <a:r>
              <a:rPr lang="en"/>
              <a:t>                             with 10^8 values to store, far more than a modern computer can store all at once.</a:t>
            </a:r>
            <a:endParaRPr/>
          </a:p>
          <a:p>
            <a:pPr indent="0" lvl="0" marL="0" rtl="0" algn="l">
              <a:spcBef>
                <a:spcPts val="1000"/>
              </a:spcBef>
              <a:spcAft>
                <a:spcPts val="1200"/>
              </a:spcAft>
              <a:buNone/>
            </a:pPr>
            <a:r>
              <a:t/>
            </a:r>
            <a:endParaRPr/>
          </a:p>
        </p:txBody>
      </p:sp>
      <p:pic>
        <p:nvPicPr>
          <p:cNvPr descr="\mathbf{H}" id="65" name="Google Shape;65;p15" title="MathEquation,#000000"/>
          <p:cNvPicPr preferRelativeResize="0"/>
          <p:nvPr/>
        </p:nvPicPr>
        <p:blipFill>
          <a:blip r:embed="rId3">
            <a:alphaModFix/>
          </a:blip>
          <a:stretch>
            <a:fillRect/>
          </a:stretch>
        </p:blipFill>
        <p:spPr>
          <a:xfrm>
            <a:off x="4185175" y="1249500"/>
            <a:ext cx="230474" cy="231624"/>
          </a:xfrm>
          <a:prstGeom prst="rect">
            <a:avLst/>
          </a:prstGeom>
          <a:noFill/>
          <a:ln>
            <a:noFill/>
          </a:ln>
        </p:spPr>
      </p:pic>
      <p:pic>
        <p:nvPicPr>
          <p:cNvPr descr="P \times P" id="66" name="Google Shape;66;p15" title="MathEquation,#000000"/>
          <p:cNvPicPr preferRelativeResize="0"/>
          <p:nvPr/>
        </p:nvPicPr>
        <p:blipFill>
          <a:blip r:embed="rId4">
            <a:alphaModFix/>
          </a:blip>
          <a:stretch>
            <a:fillRect/>
          </a:stretch>
        </p:blipFill>
        <p:spPr>
          <a:xfrm>
            <a:off x="5519550" y="1278588"/>
            <a:ext cx="521626" cy="173441"/>
          </a:xfrm>
          <a:prstGeom prst="rect">
            <a:avLst/>
          </a:prstGeom>
          <a:noFill/>
          <a:ln>
            <a:noFill/>
          </a:ln>
        </p:spPr>
      </p:pic>
      <p:pic>
        <p:nvPicPr>
          <p:cNvPr descr="10,000 \times 10,000" id="67" name="Google Shape;67;p15" title="MathEquation,#000000"/>
          <p:cNvPicPr preferRelativeResize="0"/>
          <p:nvPr/>
        </p:nvPicPr>
        <p:blipFill>
          <a:blip r:embed="rId5">
            <a:alphaModFix/>
          </a:blip>
          <a:stretch>
            <a:fillRect/>
          </a:stretch>
        </p:blipFill>
        <p:spPr>
          <a:xfrm>
            <a:off x="885575" y="2378400"/>
            <a:ext cx="1665574" cy="25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Most standard ways of dealing with this crippling scaling issue revolve around avoiding the creation of the entire kernel matrix      , especially during training.</a:t>
            </a:r>
            <a:endParaRPr/>
          </a:p>
          <a:p>
            <a:pPr indent="-342900" lvl="0" marL="457200" rtl="0" algn="l">
              <a:spcBef>
                <a:spcPts val="1000"/>
              </a:spcBef>
              <a:spcAft>
                <a:spcPts val="0"/>
              </a:spcAft>
              <a:buSzPts val="1800"/>
              <a:buChar char="●"/>
            </a:pPr>
            <a:r>
              <a:rPr lang="en"/>
              <a:t>For example, one can use first order methods such as stochastic gradient descent to avoid construction of the entire kernel      during training. </a:t>
            </a:r>
            <a:endParaRPr/>
          </a:p>
          <a:p>
            <a:pPr indent="-342900" lvl="0" marL="457200" rtl="0" algn="l">
              <a:spcBef>
                <a:spcPts val="1000"/>
              </a:spcBef>
              <a:spcAft>
                <a:spcPts val="0"/>
              </a:spcAft>
              <a:buSzPts val="1800"/>
              <a:buChar char="●"/>
            </a:pPr>
            <a:r>
              <a:rPr lang="en"/>
              <a:t>Sometimes the explicit structure of certain problems allows can allow for the avoidance of explicit kernel construction as well.</a:t>
            </a:r>
            <a:endParaRPr/>
          </a:p>
          <a:p>
            <a:pPr indent="0" lvl="0" marL="0" rtl="0" algn="l">
              <a:spcBef>
                <a:spcPts val="1000"/>
              </a:spcBef>
              <a:spcAft>
                <a:spcPts val="1200"/>
              </a:spcAft>
              <a:buNone/>
            </a:pPr>
            <a:r>
              <a:t/>
            </a:r>
            <a:endParaRPr/>
          </a:p>
        </p:txBody>
      </p:sp>
      <p:pic>
        <p:nvPicPr>
          <p:cNvPr descr="\mathbf{H}" id="73" name="Google Shape;73;p16" title="MathEquation,#000000"/>
          <p:cNvPicPr preferRelativeResize="0"/>
          <p:nvPr/>
        </p:nvPicPr>
        <p:blipFill>
          <a:blip r:embed="rId3">
            <a:alphaModFix/>
          </a:blip>
          <a:stretch>
            <a:fillRect/>
          </a:stretch>
        </p:blipFill>
        <p:spPr>
          <a:xfrm>
            <a:off x="5713675" y="1601275"/>
            <a:ext cx="194100" cy="195075"/>
          </a:xfrm>
          <a:prstGeom prst="rect">
            <a:avLst/>
          </a:prstGeom>
          <a:noFill/>
          <a:ln>
            <a:noFill/>
          </a:ln>
        </p:spPr>
      </p:pic>
      <p:pic>
        <p:nvPicPr>
          <p:cNvPr descr="\mathbf{H}" id="74" name="Google Shape;74;p16" title="MathEquation,#000000"/>
          <p:cNvPicPr preferRelativeResize="0"/>
          <p:nvPr/>
        </p:nvPicPr>
        <p:blipFill>
          <a:blip r:embed="rId3">
            <a:alphaModFix/>
          </a:blip>
          <a:stretch>
            <a:fillRect/>
          </a:stretch>
        </p:blipFill>
        <p:spPr>
          <a:xfrm>
            <a:off x="5907775" y="2376675"/>
            <a:ext cx="194100" cy="195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