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video" Target="../media/media2.mp4"/><Relationship Id="rId3" Type="http://schemas.microsoft.com/office/2007/relationships/media" Target="../media/media2.mp4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13.7 Cross-validation via Early Stopping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03;p2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Below we illustrate the cost and misclassification histories using:</a:t>
            </a:r>
          </a:p>
          <a:p>
            <a:pPr>
              <a:spcBef>
                <a:spcPts val="1200"/>
              </a:spcBef>
            </a:pPr>
            <a:r>
              <a:t>a subset of P = 10,000 points from the MNIST dataset</a:t>
            </a:r>
          </a:p>
          <a:p>
            <a:pPr>
              <a:spcBef>
                <a:spcPts val="1000"/>
              </a:spcBef>
            </a:pPr>
            <a:r>
              <a:t>a three-hidden-layer architecture with 10 units per layer and the `ReLU` activation function</a:t>
            </a:r>
          </a:p>
          <a:p>
            <a:pPr>
              <a:spcBef>
                <a:spcPts val="1000"/>
              </a:spcBef>
            </a:pPr>
            <a:r>
              <a:t>a single run of gradient descent consisting of 3,000 steps </a:t>
            </a:r>
          </a:p>
          <a:p>
            <a:pPr marL="0" indent="0">
              <a:spcBef>
                <a:spcPts val="1000"/>
              </a:spcBef>
              <a:buSzTx/>
              <a:buNone/>
            </a:pPr>
            <a:r>
              <a:t>Identify at what step we could have stopped the optimization procedure.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08;p23" descr="Google Shape;108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138" y="1338262"/>
            <a:ext cx="8467726" cy="2466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Being highly parameterized, the optimization of cost functions associated with fully connected neural networks, particularly those employing many hidden layers, can require significant computation.</a:t>
            </a:r>
          </a:p>
          <a:p>
            <a:pPr>
              <a:spcBef>
                <a:spcPts val="1000"/>
              </a:spcBef>
            </a:pPr>
            <a:r>
              <a:t>Because of this, early stopping based regularization is a popular cross-validation technique when employing fully connected multi-layer networks.</a:t>
            </a:r>
          </a:p>
          <a:p>
            <a:pPr>
              <a:spcBef>
                <a:spcPts val="1000"/>
              </a:spcBef>
            </a:pPr>
            <a:r>
              <a:t>As described in Section 11.6.2 of the book, early stopping involves learning parameters to minimize validation error during </a:t>
            </a:r>
            <a:r>
              <a:rPr b="1"/>
              <a:t>a single run</a:t>
            </a:r>
            <a:r>
              <a:t> of optimization.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5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Example: Early stopping on a toy regression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9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Below we illustrate the early stopping procedure using:</a:t>
            </a:r>
          </a:p>
          <a:p>
            <a:pPr>
              <a:spcBef>
                <a:spcPts val="1200"/>
              </a:spcBef>
            </a:pPr>
            <a:r>
              <a:t>a simple nonlinear regression dataset (split into       training and      validation)</a:t>
            </a:r>
          </a:p>
          <a:p>
            <a:pPr>
              <a:spcBef>
                <a:spcPts val="1000"/>
              </a:spcBef>
            </a:pPr>
            <a:r>
              <a:t>a three-hidden-layer network with 10 units per layer and the        activation</a:t>
            </a:r>
          </a:p>
          <a:p>
            <a:pPr>
              <a:spcBef>
                <a:spcPts val="1000"/>
              </a:spcBef>
            </a:pPr>
            <a:r>
              <a:t>a single run of gradient descent consisting of 20000 steps</a:t>
            </a:r>
          </a:p>
          <a:p>
            <a:pPr marL="0" indent="0">
              <a:spcBef>
                <a:spcPts val="1000"/>
              </a:spcBef>
              <a:buSzTx/>
              <a:buNone/>
            </a:pPr>
            <a:r>
              <a:t>Identify at what step we could have stopped the optimization procedure.</a:t>
            </a:r>
          </a:p>
        </p:txBody>
      </p:sp>
      <p:pic>
        <p:nvPicPr>
          <p:cNvPr id="116" name="MathEquation,#000000Google Shape;70;p16" descr="MathEquation,#000000Google Shape;70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4299" y="1649800"/>
            <a:ext cx="194101" cy="393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MathEquation,#000000Google Shape;71;p16" descr="MathEquation,#000000Google Shape;71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3424" y="1601275"/>
            <a:ext cx="194101" cy="393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MathEquation,#000000Google Shape;72;p16" descr="MathEquation,#000000Google Shape;72;p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26750" y="2109921"/>
            <a:ext cx="436677" cy="315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animation_5.mp4" descr="animation_5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50" fill="hold"/>
                                        <p:tgtEl>
                                          <p:spTgt spid="1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20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20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2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82;p1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Example: Early stopping on a toy classification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87;p1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Below we illustrate the early stopping procedure using:</a:t>
            </a:r>
          </a:p>
          <a:p>
            <a:pPr>
              <a:spcBef>
                <a:spcPts val="1200"/>
              </a:spcBef>
            </a:pPr>
            <a:r>
              <a:t>a simple nonlinear classification dataset</a:t>
            </a:r>
          </a:p>
          <a:p>
            <a:pPr>
              <a:spcBef>
                <a:spcPts val="1000"/>
              </a:spcBef>
            </a:pPr>
            <a:r>
              <a:t>a single-hidden-layer network with 5 units per layer and the         activation</a:t>
            </a:r>
          </a:p>
          <a:p>
            <a:pPr>
              <a:spcBef>
                <a:spcPts val="1000"/>
              </a:spcBef>
            </a:pPr>
            <a:r>
              <a:t>a single run of gradient descent consisting of 2000 steps</a:t>
            </a:r>
          </a:p>
          <a:p>
            <a:pPr marL="0" indent="0">
              <a:spcBef>
                <a:spcPts val="1000"/>
              </a:spcBef>
              <a:buSzTx/>
              <a:buNone/>
            </a:pPr>
            <a:r>
              <a:t>Identify at what step we could have stopped the optimization procedure.</a:t>
            </a:r>
          </a:p>
        </p:txBody>
      </p:sp>
      <p:pic>
        <p:nvPicPr>
          <p:cNvPr id="125" name="MathEquation,#000000Google Shape;88;p19" descr="MathEquation,#000000Google Shape;88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8874" y="2141600"/>
            <a:ext cx="376051" cy="271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animation_6.mp4" descr="animation_6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50" fill="hold"/>
                                        <p:tgtEl>
                                          <p:spTgt spid="1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27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27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2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98;p21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Example: Early stopping on a subset of MNIST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