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media1.mp4" ContentType="video/unknown"/>
  <Override PartName="/ppt/media/media2.mp4" ContentType="video/unknown"/>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4"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video" Target="../media/media1.mp4"/><Relationship Id="rId3" Type="http://schemas.microsoft.com/office/2007/relationships/media" Target="../media/media1.mp4"/><Relationship Id="rId4"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video" Target="../media/media2.mp4"/><Relationship Id="rId3" Type="http://schemas.microsoft.com/office/2007/relationships/media" Target="../media/media2.mp4"/><Relationship Id="rId4" Type="http://schemas.openxmlformats.org/officeDocument/2006/relationships/image" Target="../media/image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Google Shape;54;p13"/>
          <p:cNvSpPr txBox="1"/>
          <p:nvPr>
            <p:ph type="ctrTitle"/>
          </p:nvPr>
        </p:nvSpPr>
        <p:spPr>
          <a:xfrm>
            <a:off x="311707" y="744575"/>
            <a:ext cx="8520602" cy="2052599"/>
          </a:xfrm>
          <a:prstGeom prst="rect">
            <a:avLst/>
          </a:prstGeom>
        </p:spPr>
        <p:txBody>
          <a:bodyPr/>
          <a:lstStyle>
            <a:lvl1pPr>
              <a:defRPr sz="2500"/>
            </a:lvl1pPr>
          </a:lstStyle>
          <a:p>
            <a:pPr/>
            <a:r>
              <a:t>14.3 Regression Trees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7" name="animation_1.mp4" descr="animation_1.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1137851" y="690650"/>
            <a:ext cx="6868298" cy="37622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10334" fill="hold"/>
                                        <p:tgtEl>
                                          <p:spTgt spid="127"/>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127"/>
                </p:tgtEl>
              </p:cMediaNode>
            </p:video>
            <p:seq concurrent="1" prevAc="none" nextAc="seek">
              <p:cTn id="8" evtFilter="cancelBubble" nodeType="interactiveSeq" restart="whenNotActive" fill="hold">
                <p:stCondLst>
                  <p:cond delay="0" evt="onClick">
                    <p:tgtEl>
                      <p:spTgt spid="127"/>
                    </p:tgtEl>
                  </p:cond>
                </p:stCondLst>
                <p:endSync delay="0" evt="end">
                  <p:rtn val="all"/>
                </p:endSync>
                <p:childTnLst>
                  <p:par>
                    <p:cTn id="9" fill="hold">
                      <p:stCondLst>
                        <p:cond delay="0"/>
                      </p:stCondLst>
                      <p:childTnLst>
                        <p:par>
                          <p:cTn id="10" fill="hold">
                            <p:stCondLst>
                              <p:cond delay="0"/>
                            </p:stCondLst>
                            <p:childTnLst>
                              <p:par>
                                <p:cTn id="11" presetClass="mediacall" nodeType="clickEffect" presetSubtype="0" presetID="2" fill="hold">
                                  <p:stCondLst>
                                    <p:cond delay="0"/>
                                  </p:stCondLst>
                                  <p:childTnLst>
                                    <p:cmd type="call" cmd="togglePause">
                                      <p:cBhvr>
                                        <p:cTn id="12" dur="1" fill="hold"/>
                                        <p:tgtEl>
                                          <p:spTgt spid="127"/>
                                        </p:tgtEl>
                                      </p:cBhvr>
                                    </p:cmd>
                                  </p:childTnLst>
                                </p:cTn>
                              </p:par>
                            </p:childTnLst>
                          </p:cTn>
                        </p:par>
                      </p:childTnLst>
                    </p:cTn>
                  </p:par>
                </p:childTnLst>
              </p:cTn>
              <p:nextCondLst>
                <p:cond delay="0" evt="onClick">
                  <p:tgtEl>
                    <p:spTgt spid="127"/>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Google Shape;99;p22"/>
          <p:cNvSpPr txBox="1"/>
          <p:nvPr>
            <p:ph type="title"/>
          </p:nvPr>
        </p:nvSpPr>
        <p:spPr>
          <a:xfrm>
            <a:off x="311699" y="2150849"/>
            <a:ext cx="8520602" cy="841801"/>
          </a:xfrm>
          <a:prstGeom prst="rect">
            <a:avLst/>
          </a:prstGeom>
        </p:spPr>
        <p:txBody>
          <a:bodyPr/>
          <a:lstStyle>
            <a:lvl1pPr>
              <a:defRPr sz="2500"/>
            </a:lvl1pPr>
          </a:lstStyle>
          <a:p>
            <a:pPr/>
            <a:r>
              <a:t>Regression Trees of Maximum Depth</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Google Shape;104;p23"/>
          <p:cNvSpPr txBox="1"/>
          <p:nvPr>
            <p:ph type="body" idx="1"/>
          </p:nvPr>
        </p:nvSpPr>
        <p:spPr>
          <a:xfrm>
            <a:off x="311699" y="1152475"/>
            <a:ext cx="8520602" cy="3416400"/>
          </a:xfrm>
          <a:prstGeom prst="rect">
            <a:avLst/>
          </a:prstGeom>
        </p:spPr>
        <p:txBody>
          <a:bodyPr/>
          <a:lstStyle/>
          <a:p>
            <a:pPr/>
            <a:r>
              <a:t>To fit a depth two binary tree to a regression dataset we can first fit a stump, and then recurse on the same idea on each of the stump's leaves. </a:t>
            </a:r>
          </a:p>
          <a:p>
            <a:pPr>
              <a:spcBef>
                <a:spcPts val="1000"/>
              </a:spcBef>
            </a:pPr>
            <a:r>
              <a:t>We can then go on and repeat this process - splitting each leaf of our depth two tree, creating a depth three tree, and so 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3" name="animation_2.mp4" descr="animation_2.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2642851" y="647652"/>
            <a:ext cx="3858298" cy="3848196"/>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7550" fill="hold"/>
                                        <p:tgtEl>
                                          <p:spTgt spid="133"/>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133"/>
                </p:tgtEl>
              </p:cMediaNode>
            </p:video>
            <p:seq concurrent="1" prevAc="none" nextAc="seek">
              <p:cTn id="8" evtFilter="cancelBubble" nodeType="interactiveSeq" restart="whenNotActive" fill="hold">
                <p:stCondLst>
                  <p:cond delay="0" evt="onClick">
                    <p:tgtEl>
                      <p:spTgt spid="133"/>
                    </p:tgtEl>
                  </p:cond>
                </p:stCondLst>
                <p:endSync delay="0" evt="end">
                  <p:rtn val="all"/>
                </p:endSync>
                <p:childTnLst>
                  <p:par>
                    <p:cTn id="9" fill="hold">
                      <p:stCondLst>
                        <p:cond delay="0"/>
                      </p:stCondLst>
                      <p:childTnLst>
                        <p:par>
                          <p:cTn id="10" fill="hold">
                            <p:stCondLst>
                              <p:cond delay="0"/>
                            </p:stCondLst>
                            <p:childTnLst>
                              <p:par>
                                <p:cTn id="11" presetClass="mediacall" nodeType="clickEffect" presetSubtype="0" presetID="2" fill="hold">
                                  <p:stCondLst>
                                    <p:cond delay="0"/>
                                  </p:stCondLst>
                                  <p:childTnLst>
                                    <p:cmd type="call" cmd="togglePause">
                                      <p:cBhvr>
                                        <p:cTn id="12" dur="1" fill="hold"/>
                                        <p:tgtEl>
                                          <p:spTgt spid="133"/>
                                        </p:tgtEl>
                                      </p:cBhvr>
                                    </p:cmd>
                                  </p:childTnLst>
                                </p:cTn>
                              </p:par>
                            </p:childTnLst>
                          </p:cTn>
                        </p:par>
                      </p:childTnLst>
                    </p:cTn>
                  </p:par>
                </p:childTnLst>
              </p:cTn>
              <p:nextCondLst>
                <p:cond delay="0" evt="onClick">
                  <p:tgtEl>
                    <p:spTgt spid="133"/>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Google Shape;109;p24"/>
          <p:cNvSpPr txBox="1"/>
          <p:nvPr>
            <p:ph type="body" idx="1"/>
          </p:nvPr>
        </p:nvSpPr>
        <p:spPr>
          <a:xfrm>
            <a:off x="311699" y="1152475"/>
            <a:ext cx="8520602" cy="3416400"/>
          </a:xfrm>
          <a:prstGeom prst="rect">
            <a:avLst/>
          </a:prstGeom>
        </p:spPr>
        <p:txBody>
          <a:bodyPr/>
          <a:lstStyle/>
          <a:p>
            <a:pPr marL="0" indent="0">
              <a:buSzTx/>
              <a:buNone/>
            </a:pPr>
            <a:r>
              <a:t>Notice, in the recursive process of growing a binary tree *to fit regression data*:</a:t>
            </a:r>
          </a:p>
          <a:p>
            <a:pPr marL="0" indent="457200">
              <a:spcBef>
                <a:spcPts val="1200"/>
              </a:spcBef>
              <a:buSzTx/>
              <a:buNone/>
            </a:pPr>
          </a:p>
          <a:p>
            <a:pPr>
              <a:spcBef>
                <a:spcPts val="1000"/>
              </a:spcBef>
            </a:pPr>
            <a:r>
              <a:t>if any leaf ever contains just a single datapoint *we do not split the leaf containing it*.</a:t>
            </a:r>
          </a:p>
          <a:p>
            <a:pPr>
              <a:spcBef>
                <a:spcPts val="1000"/>
              </a:spcBef>
            </a:pPr>
            <a:r>
              <a:t>if all datapoints contained in the input space of a leaf *have precisely the same output value* there is again no reason to split the leaf into two distinct levels, and progress should be halted as well.</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Google Shape;114;p25"/>
          <p:cNvSpPr txBox="1"/>
          <p:nvPr>
            <p:ph type="body" idx="1"/>
          </p:nvPr>
        </p:nvSpPr>
        <p:spPr>
          <a:xfrm>
            <a:off x="311699" y="1152475"/>
            <a:ext cx="8520602" cy="3416400"/>
          </a:xfrm>
          <a:prstGeom prst="rect">
            <a:avLst/>
          </a:prstGeom>
        </p:spPr>
        <p:txBody>
          <a:bodyPr/>
          <a:lstStyle/>
          <a:p>
            <a:pPr/>
            <a:r>
              <a:t>This means that - in general - binary trees of a defined depth do not often end up 'perfect' in practice, that is where each original leaf is split exactly the same number of times. </a:t>
            </a:r>
          </a:p>
          <a:p>
            <a:pPr>
              <a:spcBef>
                <a:spcPts val="1000"/>
              </a:spcBef>
            </a:pPr>
            <a:r>
              <a:t>Instead certain branches stemming from the root of the tree may halt sooner than others and be uneven in length, with some growing to the defined depth. </a:t>
            </a:r>
          </a:p>
          <a:p>
            <a:pPr>
              <a:spcBef>
                <a:spcPts val="1000"/>
              </a:spcBef>
            </a:pPr>
            <a:r>
              <a:t>Thus, we refer to trees as having a *maximum depth* - the largest depth that a branch of the tree can possibly grow to.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Google Shape;59;p14"/>
          <p:cNvSpPr txBox="1"/>
          <p:nvPr>
            <p:ph type="title"/>
          </p:nvPr>
        </p:nvSpPr>
        <p:spPr>
          <a:xfrm>
            <a:off x="311699" y="2150849"/>
            <a:ext cx="8520602" cy="841801"/>
          </a:xfrm>
          <a:prstGeom prst="rect">
            <a:avLst/>
          </a:prstGeom>
        </p:spPr>
        <p:txBody>
          <a:bodyPr/>
          <a:lstStyle>
            <a:lvl1pPr>
              <a:defRPr sz="2500"/>
            </a:lvl1pPr>
          </a:lstStyle>
          <a:p>
            <a:pPr/>
            <a:r>
              <a:t> Regression Stumps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Google Shape;64;p15"/>
          <p:cNvSpPr txBox="1"/>
          <p:nvPr>
            <p:ph type="body" idx="1"/>
          </p:nvPr>
        </p:nvSpPr>
        <p:spPr>
          <a:xfrm>
            <a:off x="311699" y="1152475"/>
            <a:ext cx="8520602" cy="3416400"/>
          </a:xfrm>
          <a:prstGeom prst="rect">
            <a:avLst/>
          </a:prstGeom>
        </p:spPr>
        <p:txBody>
          <a:bodyPr/>
          <a:lstStyle/>
          <a:p>
            <a:pPr/>
            <a:r>
              <a:t>Tuning the parameters of a stump-based model by minimizing an appropiate cost function (e.g., the Least Squares) is generally very difficult.</a:t>
            </a:r>
          </a:p>
          <a:p>
            <a:pPr>
              <a:spcBef>
                <a:spcPts val="1000"/>
              </a:spcBef>
            </a:pPr>
            <a:r>
              <a:t>Not only is such a cost function non-convex, but it consists of staircase-like sections containing completely flat regions that no local optimization algorithm can navigate effectively. </a:t>
            </a:r>
          </a:p>
          <a:p>
            <a:pPr>
              <a:spcBef>
                <a:spcPts val="1000"/>
              </a:spcBef>
            </a:pPr>
            <a:r>
              <a:t>The problematic parameter producing this effect is always the *split-point*, regardless of how the leaf values are set.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Google Shape;69;p16"/>
          <p:cNvSpPr txBox="1"/>
          <p:nvPr>
            <p:ph type="title"/>
          </p:nvPr>
        </p:nvSpPr>
        <p:spPr>
          <a:xfrm>
            <a:off x="311699" y="2150849"/>
            <a:ext cx="8520602" cy="841801"/>
          </a:xfrm>
          <a:prstGeom prst="rect">
            <a:avLst/>
          </a:prstGeom>
        </p:spPr>
        <p:txBody>
          <a:bodyPr/>
          <a:lstStyle>
            <a:lvl1pPr>
              <a:defRPr sz="2500"/>
            </a:lvl1pPr>
          </a:lstStyle>
          <a:p>
            <a:pPr/>
            <a:r>
              <a:t>Determining proper split-points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Google Shape;74;p17"/>
          <p:cNvSpPr txBox="1"/>
          <p:nvPr>
            <p:ph type="body" idx="1"/>
          </p:nvPr>
        </p:nvSpPr>
        <p:spPr>
          <a:xfrm>
            <a:off x="311699" y="1152475"/>
            <a:ext cx="8520602" cy="3416400"/>
          </a:xfrm>
          <a:prstGeom prst="rect">
            <a:avLst/>
          </a:prstGeom>
        </p:spPr>
        <p:txBody>
          <a:bodyPr/>
          <a:lstStyle/>
          <a:p>
            <a:pPr/>
            <a:r>
              <a:t>However, all is not lost! Note that, when the leaf values are fixed the corresponding Least Squares cost *stays at the exact same level when the split-point lies in-between the input of any two datapoints*.</a:t>
            </a:r>
          </a:p>
          <a:p>
            <a:pPr>
              <a:spcBef>
                <a:spcPts val="1000"/>
              </a:spcBef>
            </a:pPr>
            <a:r>
              <a:t>This means that - regardless of the values of a stump's leaves - its corresponding cost value will always *remain constant for split-point values in-between consecutive inputs*.  </a:t>
            </a:r>
          </a:p>
          <a:p>
            <a:pPr>
              <a:spcBef>
                <a:spcPts val="1000"/>
              </a:spcBef>
            </a:pPr>
            <a:r>
              <a:t>This fact has a very practical repercussion: we can always very easily find one candidate split-point per flat region since we need only take a point in-between each successive pair of inputs of our dataset, e.g., the *midpoint*.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Google Shape;79;p18"/>
          <p:cNvSpPr txBox="1"/>
          <p:nvPr>
            <p:ph type="title"/>
          </p:nvPr>
        </p:nvSpPr>
        <p:spPr>
          <a:xfrm>
            <a:off x="311699" y="2150849"/>
            <a:ext cx="8520602" cy="841801"/>
          </a:xfrm>
          <a:prstGeom prst="rect">
            <a:avLst/>
          </a:prstGeom>
        </p:spPr>
        <p:txBody>
          <a:bodyPr/>
          <a:lstStyle>
            <a:lvl1pPr>
              <a:defRPr sz="2500"/>
            </a:lvl1pPr>
          </a:lstStyle>
          <a:p>
            <a:pPr/>
            <a:r>
              <a:t>Determining optimal leaf values for a fixed split-point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Google Shape;84;p19"/>
          <p:cNvSpPr txBox="1"/>
          <p:nvPr>
            <p:ph type="body" idx="1"/>
          </p:nvPr>
        </p:nvSpPr>
        <p:spPr>
          <a:xfrm>
            <a:off x="311699" y="1152475"/>
            <a:ext cx="8520602" cy="3416400"/>
          </a:xfrm>
          <a:prstGeom prst="rect">
            <a:avLst/>
          </a:prstGeom>
        </p:spPr>
        <p:txBody>
          <a:bodyPr/>
          <a:lstStyle/>
          <a:p>
            <a:pPr/>
            <a:r>
              <a:t>Since the leaves are *constant valued*, and we are using the stump as a nonlinear regressor, it makes intuitive sense to simply set the value of each leaf *to the mean of the points it will represent*. </a:t>
            </a:r>
          </a:p>
          <a:p>
            <a:pPr>
              <a:spcBef>
                <a:spcPts val="1000"/>
              </a:spcBef>
            </a:pPr>
            <a:r>
              <a:t>Indeed these intuitive choices for leaf values can be determined mechanically by minimizing the Least Squares cost employing a single stump model with fixed split-point.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Google Shape;89;p20"/>
          <p:cNvSpPr txBox="1"/>
          <p:nvPr>
            <p:ph type="title"/>
          </p:nvPr>
        </p:nvSpPr>
        <p:spPr>
          <a:xfrm>
            <a:off x="311699" y="2150849"/>
            <a:ext cx="8520602" cy="841801"/>
          </a:xfrm>
          <a:prstGeom prst="rect">
            <a:avLst/>
          </a:prstGeom>
        </p:spPr>
        <p:txBody>
          <a:bodyPr/>
          <a:lstStyle>
            <a:lvl1pPr>
              <a:defRPr sz="2500"/>
            </a:lvl1pPr>
          </a:lstStyle>
          <a:p>
            <a:pPr/>
            <a:r>
              <a:t>Determining optimal split-point and leaf values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Google Shape;94;p21"/>
          <p:cNvSpPr txBox="1"/>
          <p:nvPr>
            <p:ph type="body" idx="1"/>
          </p:nvPr>
        </p:nvSpPr>
        <p:spPr>
          <a:xfrm>
            <a:off x="311699" y="1043274"/>
            <a:ext cx="8520602" cy="3416401"/>
          </a:xfrm>
          <a:prstGeom prst="rect">
            <a:avLst/>
          </a:prstGeom>
        </p:spPr>
        <p:txBody>
          <a:bodyPr/>
          <a:lstStyle/>
          <a:p>
            <a:pPr marL="0" indent="0">
              <a:buSzTx/>
              <a:buNone/>
            </a:pPr>
            <a:r>
              <a:t>Combining the two previous ideas provides a reasonable work-around way for tuning all three parameters of a stump to a regression dataset:</a:t>
            </a:r>
          </a:p>
          <a:p>
            <a:pPr>
              <a:spcBef>
                <a:spcPts val="1200"/>
              </a:spcBef>
            </a:pPr>
            <a:r>
              <a:t>We first create a set of candidate split-point values by recording every mid-point between our input data, along each of its dimensions.</a:t>
            </a:r>
          </a:p>
          <a:p>
            <a:pPr>
              <a:spcBef>
                <a:spcPts val="1000"/>
              </a:spcBef>
            </a:pPr>
            <a:r>
              <a:t>For each candidate split-point we determine the optimal stump, whose leaf values are set to the average of the training data output to the left and right of the split, and compute its (Least Squares) cost value.</a:t>
            </a:r>
          </a:p>
          <a:p>
            <a:pPr>
              <a:spcBef>
                <a:spcPts val="1000"/>
              </a:spcBef>
            </a:pPr>
            <a:r>
              <a:t>Doing this for all candidate split points, finally we keep the one that provides the *lowest* cost value.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