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media1.mp4" ContentType="video/unknown"/>
  <Override PartName="/ppt/media/media2.mp4" ContentType="video/unknown"/>
  <Override PartName="/ppt/media/media3.mp4" ContentType="video/unknown"/>
  <Override PartName="/ppt/media/media4.mp4" ContentType="video/unknown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 b="def" i="def"/>
      <a:tcStyle>
        <a:tcBdr/>
        <a:fill>
          <a:solidFill>
            <a:srgbClr val="E8EDF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video" Target="../media/media4.mp4"/><Relationship Id="rId3" Type="http://schemas.microsoft.com/office/2007/relationships/media" Target="../media/media4.mp4"/><Relationship Id="rId4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video" Target="../media/media1.mp4"/><Relationship Id="rId3" Type="http://schemas.microsoft.com/office/2007/relationships/media" Target="../media/media1.mp4"/><Relationship Id="rId4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video" Target="../media/media2.mp4"/><Relationship Id="rId3" Type="http://schemas.microsoft.com/office/2007/relationships/media" Target="../media/media2.mp4"/><Relationship Id="rId4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video" Target="../media/media3.mp4"/><Relationship Id="rId3" Type="http://schemas.microsoft.com/office/2007/relationships/media" Target="../media/media3.mp4"/><Relationship Id="rId4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4;p13"/>
          <p:cNvSpPr txBox="1"/>
          <p:nvPr>
            <p:ph type="ctrTitle"/>
          </p:nvPr>
        </p:nvSpPr>
        <p:spPr>
          <a:xfrm>
            <a:off x="311707" y="744575"/>
            <a:ext cx="8520602" cy="2052599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14.4 Classification Trees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animation_6.mp4" descr="animation_6.mp4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2782671" y="946046"/>
            <a:ext cx="3578658" cy="32514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934" fill="hold"/>
                                        <p:tgtEl>
                                          <p:spTgt spid="1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128"/>
                </p:tgtEl>
              </p:cMediaNode>
            </p:video>
            <p:seq concurrent="1" prevAc="none" nextAc="seek">
              <p:cTn id="8" evtFilter="cancelBubble" nodeType="interactiveSeq" restart="whenNotActive" fill="hold">
                <p:stCondLst>
                  <p:cond delay="0" evt="onClick">
                    <p:tgtEl>
                      <p:spTgt spid="128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128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59;p14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 Classification Stumps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64;p1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2000"/>
              </a:lnSpc>
            </a:pPr>
            <a:r>
              <a:t>For the same practical reasons described for regression we cannot use local optimization to determine an optimal choice for all parameters of a classification stump simultaneously. </a:t>
            </a:r>
          </a:p>
          <a:p>
            <a:pPr>
              <a:lnSpc>
                <a:spcPct val="92000"/>
              </a:lnSpc>
              <a:spcBef>
                <a:spcPts val="1000"/>
              </a:spcBef>
            </a:pPr>
            <a:r>
              <a:t>Instead we must again test out a variety of choices - different stumps consisting of different split-points and leaf values - in search of the ideal. </a:t>
            </a:r>
          </a:p>
          <a:p>
            <a:pPr>
              <a:lnSpc>
                <a:spcPct val="92000"/>
              </a:lnSpc>
              <a:spcBef>
                <a:spcPts val="1000"/>
              </a:spcBef>
            </a:pPr>
            <a:r>
              <a:t>Because the output of classification data is *discrete*, instead of assigning leaf values based on the *mean of the output* on either side of a split point, which can create numerical values that do not belong to either class, we can assign leaf values based on the *mode of the output* (the *majority vote*).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69;p1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Using the *mode* as opposed to the *mean* would keep our leaf values constrained to discrete labels of our data, providing more appropriate stumps. </a:t>
            </a:r>
          </a:p>
          <a:p>
            <a:pPr>
              <a:spcBef>
                <a:spcPts val="1000"/>
              </a:spcBef>
            </a:pPr>
            <a:r>
              <a:t>To compensate for potential class imbalances in a particular leaf, a *balanced majority vote* is typically used that weights each 'vote' in determining a leaf's value by the fraction of total dataset belonging to each class.  </a:t>
            </a:r>
          </a:p>
          <a:p>
            <a:pPr>
              <a:spcBef>
                <a:spcPts val="1000"/>
              </a:spcBef>
            </a:pPr>
            <a:r>
              <a:t>This means that  instead of setting a leaf value to the most *common* label value it contains, we compute the fraction                                           </a:t>
            </a:r>
            <a:br/>
            <a:br/>
            <a:r>
              <a:t>for each class, and assign the leaf the label value c with the largest fraction.</a:t>
            </a:r>
          </a:p>
        </p:txBody>
      </p:sp>
      <p:pic>
        <p:nvPicPr>
          <p:cNvPr id="116" name="MathEquation,#000000Google Shape;70;p16" descr="MathEquation,#000000Google Shape;70;p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99375" y="3348099"/>
            <a:ext cx="3732919" cy="606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75;p1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/>
            <a:r>
              <a:t>In order to determine an optimal split point we can employ a two-class accuracy metric like *balanced accuracy*.  </a:t>
            </a:r>
          </a:p>
          <a:p>
            <a:pPr>
              <a:spcBef>
                <a:spcPts val="1000"/>
              </a:spcBef>
            </a:pPr>
            <a:r>
              <a:t>In the context of classification trees accuracy metrics are often called *purity* metrics, since they measure how *pure* each leaf of the stump is in terms of class representation.</a:t>
            </a:r>
          </a:p>
          <a:p>
            <a:pPr>
              <a:spcBef>
                <a:spcPts val="1000"/>
              </a:spcBef>
            </a:pPr>
            <a:r>
              <a:t>As with regression stumps, with large datasets a range of efficiency shortcuts may be taken in practice to limit the number of stumps tested including coarser selections of split-points, testing only a random subset of input dimensions, etc.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animation_3.mp4" descr="animation_3.mp4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712889" y="590044"/>
            <a:ext cx="7718222" cy="39634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00" fill="hold"/>
                                        <p:tgtEl>
                                          <p:spTgt spid="1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120"/>
                </p:tgtEl>
              </p:cMediaNode>
            </p:video>
            <p:seq concurrent="1" prevAc="none" nextAc="seek">
              <p:cTn id="8" evtFilter="cancelBubble" nodeType="interactiveSeq" restart="whenNotActive" fill="hold">
                <p:stCondLst>
                  <p:cond delay="0" evt="onClick">
                    <p:tgtEl>
                      <p:spTgt spid="120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120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85;p19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Classification Trees of Maximum Depth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animation_4.mp4" descr="animation_4.mp4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1736694" y="719173"/>
            <a:ext cx="5670612" cy="37051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50" fill="hold"/>
                                        <p:tgtEl>
                                          <p:spTgt spid="1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124"/>
                </p:tgtEl>
              </p:cMediaNode>
            </p:video>
            <p:seq concurrent="1" prevAc="none" nextAc="seek">
              <p:cTn id="8" evtFilter="cancelBubble" nodeType="interactiveSeq" restart="whenNotActive" fill="hold">
                <p:stCondLst>
                  <p:cond delay="0" evt="onClick">
                    <p:tgtEl>
                      <p:spTgt spid="124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12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animation_5.mp4" descr="animation_5.mp4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2591222" y="772105"/>
            <a:ext cx="3961556" cy="35992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917" fill="hold"/>
                                        <p:tgtEl>
                                          <p:spTgt spid="1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126"/>
                </p:tgtEl>
              </p:cMediaNode>
            </p:video>
            <p:seq concurrent="1" prevAc="none" nextAc="seek">
              <p:cTn id="8" evtFilter="cancelBubble" nodeType="interactiveSeq" restart="whenNotActive" fill="hold">
                <p:stCondLst>
                  <p:cond delay="0" evt="onClick">
                    <p:tgtEl>
                      <p:spTgt spid="126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12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