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b242ffb620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b242ffb620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b242ffb620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b242ffb620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b242ffb620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b242ffb620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b2865b678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b2865b678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b242ffb62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b242ffb62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b242ffb62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b242ffb62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b242ffb62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b242ffb62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b242ffb62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b242ffb62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b242ffb620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b242ffb620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b242ffb620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b242ffb620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b242ffb620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b242ffb620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b242ffb620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b242ffb620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2050125"/>
            <a:ext cx="8520600" cy="747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500"/>
              <a:t>2.1  Introduction</a:t>
            </a:r>
            <a:endParaRPr sz="27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This same idea holds true for regression with higher dimensional input, as well as classification where we must properly tune parameters to </a:t>
            </a:r>
            <a:r>
              <a:rPr i="1" lang="en"/>
              <a:t>separate</a:t>
            </a:r>
            <a:r>
              <a:rPr lang="en"/>
              <a:t> classes of data.</a:t>
            </a:r>
            <a:endParaRPr/>
          </a:p>
          <a:p>
            <a:pPr indent="-342900" lvl="0" marL="457200" rtl="0" algn="l">
              <a:spcBef>
                <a:spcPts val="1000"/>
              </a:spcBef>
              <a:spcAft>
                <a:spcPts val="0"/>
              </a:spcAft>
              <a:buSzPts val="1800"/>
              <a:buChar char="●"/>
            </a:pPr>
            <a:r>
              <a:rPr lang="en"/>
              <a:t>Again, the parameters minimizing an associated cost function provide the best classification result. This is illustrated for classification below.</a:t>
            </a:r>
            <a:endParaRPr/>
          </a:p>
          <a:p>
            <a:pPr indent="0" lvl="0" marL="0" rtl="0" algn="l">
              <a:spcBef>
                <a:spcPts val="10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id="104" name="Google Shape;104;p23"/>
          <p:cNvPicPr preferRelativeResize="0"/>
          <p:nvPr/>
        </p:nvPicPr>
        <p:blipFill>
          <a:blip r:embed="rId3">
            <a:alphaModFix/>
          </a:blip>
          <a:stretch>
            <a:fillRect/>
          </a:stretch>
        </p:blipFill>
        <p:spPr>
          <a:xfrm>
            <a:off x="152400" y="152400"/>
            <a:ext cx="8198912" cy="483870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tuning of these parameters require the </a:t>
            </a:r>
            <a:r>
              <a:rPr i="1" lang="en"/>
              <a:t>minimization of a cost function</a:t>
            </a:r>
            <a:r>
              <a:rPr lang="en"/>
              <a:t> can be formally written as follows.  </a:t>
            </a:r>
            <a:endParaRPr/>
          </a:p>
          <a:p>
            <a:pPr indent="-342900" lvl="0" marL="457200" rtl="0" algn="l">
              <a:spcBef>
                <a:spcPts val="1000"/>
              </a:spcBef>
              <a:spcAft>
                <a:spcPts val="0"/>
              </a:spcAft>
              <a:buSzPts val="1800"/>
              <a:buChar char="●"/>
            </a:pPr>
            <a:r>
              <a:rPr lang="en"/>
              <a:t>For a generic function         taking in a general </a:t>
            </a:r>
            <a:r>
              <a:rPr b="1" i="1" lang="en"/>
              <a:t>N</a:t>
            </a:r>
            <a:r>
              <a:rPr lang="en"/>
              <a:t> dimensional input      the problem of finding the particular point     where </a:t>
            </a:r>
            <a:r>
              <a:rPr b="1" i="1" lang="en"/>
              <a:t>g</a:t>
            </a:r>
            <a:r>
              <a:rPr lang="en"/>
              <a:t> attains its smallest value is written formally as</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pic>
        <p:nvPicPr>
          <p:cNvPr descr="\begin{equation}&#10;\underset{\mathbf{w}}{\mbox{minimize}}\,\,\,\,g\left(\mathbf{w}\right)&#10;\end{equation}" id="110" name="Google Shape;110;p24" title="MathEquation,#000000"/>
          <p:cNvPicPr preferRelativeResize="0"/>
          <p:nvPr/>
        </p:nvPicPr>
        <p:blipFill>
          <a:blip r:embed="rId3">
            <a:alphaModFix/>
          </a:blip>
          <a:stretch>
            <a:fillRect/>
          </a:stretch>
        </p:blipFill>
        <p:spPr>
          <a:xfrm>
            <a:off x="3522675" y="3044875"/>
            <a:ext cx="2219950" cy="646550"/>
          </a:xfrm>
          <a:prstGeom prst="rect">
            <a:avLst/>
          </a:prstGeom>
          <a:noFill/>
          <a:ln>
            <a:noFill/>
          </a:ln>
        </p:spPr>
      </p:pic>
      <p:pic>
        <p:nvPicPr>
          <p:cNvPr descr="g(\mathbf{w})" id="111" name="Google Shape;111;p24" title="MathEquation,#000000"/>
          <p:cNvPicPr preferRelativeResize="0"/>
          <p:nvPr/>
        </p:nvPicPr>
        <p:blipFill>
          <a:blip r:embed="rId4">
            <a:alphaModFix/>
          </a:blip>
          <a:stretch>
            <a:fillRect/>
          </a:stretch>
        </p:blipFill>
        <p:spPr>
          <a:xfrm>
            <a:off x="3102075" y="2050900"/>
            <a:ext cx="485250" cy="279625"/>
          </a:xfrm>
          <a:prstGeom prst="rect">
            <a:avLst/>
          </a:prstGeom>
          <a:noFill/>
          <a:ln>
            <a:noFill/>
          </a:ln>
        </p:spPr>
      </p:pic>
      <p:pic>
        <p:nvPicPr>
          <p:cNvPr descr="\mathbf{w}" id="112" name="Google Shape;112;p24" title="MathEquation,#000000"/>
          <p:cNvPicPr preferRelativeResize="0"/>
          <p:nvPr/>
        </p:nvPicPr>
        <p:blipFill>
          <a:blip r:embed="rId5">
            <a:alphaModFix/>
          </a:blip>
          <a:stretch>
            <a:fillRect/>
          </a:stretch>
        </p:blipFill>
        <p:spPr>
          <a:xfrm>
            <a:off x="7678775" y="2098022"/>
            <a:ext cx="231724" cy="185379"/>
          </a:xfrm>
          <a:prstGeom prst="rect">
            <a:avLst/>
          </a:prstGeom>
          <a:noFill/>
          <a:ln>
            <a:noFill/>
          </a:ln>
        </p:spPr>
      </p:pic>
      <p:pic>
        <p:nvPicPr>
          <p:cNvPr descr="\mathbf{v}" id="113" name="Google Shape;113;p24" title="MathEquation,#000000"/>
          <p:cNvPicPr preferRelativeResize="0"/>
          <p:nvPr/>
        </p:nvPicPr>
        <p:blipFill>
          <a:blip r:embed="rId6">
            <a:alphaModFix/>
          </a:blip>
          <a:stretch>
            <a:fillRect/>
          </a:stretch>
        </p:blipFill>
        <p:spPr>
          <a:xfrm>
            <a:off x="4691025" y="2386370"/>
            <a:ext cx="169480" cy="1853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This formal problem can very rarely be solved 'by hand', instead we must rely on algorithmic techniques for finding function minima (or at the very least finding points close to them).  </a:t>
            </a:r>
            <a:endParaRPr/>
          </a:p>
          <a:p>
            <a:pPr indent="-342900" lvl="0" marL="457200" rtl="0" algn="l">
              <a:spcBef>
                <a:spcPts val="1000"/>
              </a:spcBef>
              <a:spcAft>
                <a:spcPts val="0"/>
              </a:spcAft>
              <a:buSzPts val="1800"/>
              <a:buChar char="●"/>
            </a:pPr>
            <a:r>
              <a:rPr lang="en"/>
              <a:t>In this part of the text we examine many algorithmic methods of </a:t>
            </a:r>
            <a:r>
              <a:rPr i="1" lang="en"/>
              <a:t>mathematical optimization</a:t>
            </a:r>
            <a:r>
              <a:rPr lang="en"/>
              <a:t>, which aim to do just this.</a:t>
            </a:r>
            <a:endParaRPr/>
          </a:p>
          <a:p>
            <a:pPr indent="0" lvl="0" marL="0" rtl="0" algn="l">
              <a:spcBef>
                <a:spcPts val="10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problem of determining the smallest (or largest) value a function can take, referred to as its </a:t>
            </a:r>
            <a:r>
              <a:rPr i="1" lang="en"/>
              <a:t>global minimum</a:t>
            </a:r>
            <a:r>
              <a:rPr lang="en"/>
              <a:t> (or </a:t>
            </a:r>
            <a:r>
              <a:rPr i="1" lang="en"/>
              <a:t>global maximum</a:t>
            </a:r>
            <a:r>
              <a:rPr lang="en"/>
              <a:t>) is a centuries old pursuit that has numerous applications throughout the sciences and engineering.  </a:t>
            </a:r>
            <a:endParaRPr/>
          </a:p>
          <a:p>
            <a:pPr indent="-342900" lvl="0" marL="457200" rtl="0" algn="l">
              <a:spcBef>
                <a:spcPts val="1000"/>
              </a:spcBef>
              <a:spcAft>
                <a:spcPts val="0"/>
              </a:spcAft>
              <a:buSzPts val="1800"/>
              <a:buChar char="●"/>
            </a:pPr>
            <a:r>
              <a:rPr lang="en"/>
              <a:t> In this Chapter we begin our investigation of mathematical optimization by describing the </a:t>
            </a:r>
            <a:r>
              <a:rPr i="1" lang="en"/>
              <a:t>zero order optimization</a:t>
            </a:r>
            <a:r>
              <a:rPr lang="en"/>
              <a:t> techniques (also called </a:t>
            </a:r>
            <a:r>
              <a:rPr i="1" lang="en"/>
              <a:t>Hessian free optimization</a:t>
            </a:r>
            <a:r>
              <a:rPr lang="en"/>
              <a:t>)</a:t>
            </a:r>
            <a:endParaRPr/>
          </a:p>
          <a:p>
            <a:pPr indent="0" lvl="0" marL="0" rtl="0" algn="l">
              <a:spcBef>
                <a:spcPts val="10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While not always the most powerful optimization tools at our disposal, these techniques are quite simple and often quite effective.</a:t>
            </a:r>
            <a:endParaRPr/>
          </a:p>
          <a:p>
            <a:pPr indent="-342900" lvl="0" marL="457200" rtl="0" algn="l">
              <a:lnSpc>
                <a:spcPct val="115000"/>
              </a:lnSpc>
              <a:spcBef>
                <a:spcPts val="1000"/>
              </a:spcBef>
              <a:spcAft>
                <a:spcPts val="0"/>
              </a:spcAft>
              <a:buSzPts val="1800"/>
              <a:buChar char="●"/>
            </a:pPr>
            <a:r>
              <a:rPr lang="en"/>
              <a:t>Discussing zero order methods first also allows us to lay bear, in a simple setting, a range of crucial concepts we will see throughout the Chapters that follow in more complex settings.</a:t>
            </a:r>
            <a:endParaRPr/>
          </a:p>
          <a:p>
            <a:pPr indent="-342900" lvl="0" marL="457200" rtl="0" algn="l">
              <a:lnSpc>
                <a:spcPct val="115000"/>
              </a:lnSpc>
              <a:spcBef>
                <a:spcPts val="1000"/>
              </a:spcBef>
              <a:spcAft>
                <a:spcPts val="1000"/>
              </a:spcAft>
              <a:buSzPts val="1800"/>
              <a:buChar char="●"/>
            </a:pPr>
            <a:r>
              <a:rPr lang="en"/>
              <a:t>These concepts include the notions of </a:t>
            </a:r>
            <a:r>
              <a:rPr i="1" lang="en"/>
              <a:t>optimality</a:t>
            </a:r>
            <a:r>
              <a:rPr lang="en"/>
              <a:t>, </a:t>
            </a:r>
            <a:r>
              <a:rPr i="1" lang="en"/>
              <a:t>local optimization</a:t>
            </a:r>
            <a:r>
              <a:rPr lang="en"/>
              <a:t>, </a:t>
            </a:r>
            <a:r>
              <a:rPr i="1" lang="en"/>
              <a:t>descent directions</a:t>
            </a:r>
            <a:r>
              <a:rPr lang="en"/>
              <a:t>, </a:t>
            </a:r>
            <a:r>
              <a:rPr i="1" lang="en"/>
              <a:t>steplengths</a:t>
            </a:r>
            <a:r>
              <a:rPr lang="en"/>
              <a:t>, and more.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6"/>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Visualizing minima and maxima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When a function takes in only one or two inputs we can visually identify its minima or maxima by plotting it over a large swath of its input space.</a:t>
            </a:r>
            <a:endParaRPr/>
          </a:p>
          <a:p>
            <a:pPr indent="-342900" lvl="0" marL="457200" rtl="0" algn="l">
              <a:lnSpc>
                <a:spcPct val="115000"/>
              </a:lnSpc>
              <a:spcBef>
                <a:spcPts val="1000"/>
              </a:spcBef>
              <a:spcAft>
                <a:spcPts val="0"/>
              </a:spcAft>
              <a:buSzPts val="1800"/>
              <a:buChar char="●"/>
            </a:pPr>
            <a:r>
              <a:rPr lang="en"/>
              <a:t>But what if a function takes in more than two inputs?  </a:t>
            </a:r>
            <a:endParaRPr/>
          </a:p>
          <a:p>
            <a:pPr indent="-342900" lvl="0" marL="457200" rtl="0" algn="l">
              <a:lnSpc>
                <a:spcPct val="115000"/>
              </a:lnSpc>
              <a:spcBef>
                <a:spcPts val="1000"/>
              </a:spcBef>
              <a:spcAft>
                <a:spcPts val="0"/>
              </a:spcAft>
              <a:buSzPts val="1800"/>
              <a:buChar char="●"/>
            </a:pPr>
            <a:r>
              <a:rPr lang="en"/>
              <a:t>We begin our discussion by first examining a number of low dimensional examples to gain an intuitive feel for how we might effectively identify these desired minima or maxima in general.</a:t>
            </a:r>
            <a:endParaRPr/>
          </a:p>
          <a:p>
            <a:pPr indent="0" lvl="0" marL="0" rtl="0" algn="l">
              <a:spcBef>
                <a:spcPts val="10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8"/>
          <p:cNvSpPr txBox="1"/>
          <p:nvPr>
            <p:ph type="title"/>
          </p:nvPr>
        </p:nvSpPr>
        <p:spPr>
          <a:xfrm>
            <a:off x="420875" y="19990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Example: </a:t>
            </a:r>
            <a:r>
              <a:rPr lang="en"/>
              <a:t>Visual inspection of simple functions for minima and maxima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Every machine learning problem has parameters that must be tuned properly to ensure optimal learning</a:t>
            </a:r>
            <a:endParaRPr/>
          </a:p>
          <a:p>
            <a:pPr indent="-342900" lvl="0" marL="457200" rtl="0" algn="l">
              <a:spcBef>
                <a:spcPts val="1000"/>
              </a:spcBef>
              <a:spcAft>
                <a:spcPts val="0"/>
              </a:spcAft>
              <a:buSzPts val="1800"/>
              <a:buChar char="●"/>
            </a:pPr>
            <a:r>
              <a:rPr lang="en"/>
              <a:t>For example, there are two parameters that must be properly tuned in the case of a simple linear regression.</a:t>
            </a:r>
            <a:endParaRPr/>
          </a:p>
          <a:p>
            <a:pPr indent="-342900" lvl="0" marL="457200" rtl="0" algn="l">
              <a:spcBef>
                <a:spcPts val="1000"/>
              </a:spcBef>
              <a:spcAft>
                <a:spcPts val="0"/>
              </a:spcAft>
              <a:buSzPts val="1800"/>
              <a:buChar char="●"/>
            </a:pPr>
            <a:r>
              <a:rPr lang="en"/>
              <a:t>That is, when fitting a line to a scatter of data: the slope and intercept of the linear model.</a:t>
            </a:r>
            <a:endParaRPr/>
          </a:p>
          <a:p>
            <a:pPr indent="-342900" lvl="0" marL="457200" rtl="0" algn="l">
              <a:spcBef>
                <a:spcPts val="1000"/>
              </a:spcBef>
              <a:spcAft>
                <a:spcPts val="0"/>
              </a:spcAft>
              <a:buSzPts val="1800"/>
              <a:buChar char="●"/>
            </a:pPr>
            <a:r>
              <a:rPr lang="en"/>
              <a:t>These two parameters are tuned by forming what is called a </a:t>
            </a:r>
            <a:r>
              <a:rPr i="1" lang="en"/>
              <a:t>cost function</a:t>
            </a:r>
            <a:r>
              <a:rPr lang="en"/>
              <a:t> or </a:t>
            </a:r>
            <a:r>
              <a:rPr i="1" lang="en"/>
              <a:t>loss function</a:t>
            </a:r>
            <a:r>
              <a:rPr lang="en"/>
              <a:t>. </a:t>
            </a:r>
            <a:endParaRPr/>
          </a:p>
          <a:p>
            <a:pPr indent="0" lvl="0" marL="0" rtl="0" algn="l">
              <a:spcBef>
                <a:spcPts val="10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This is a continuous function in both parameters that measures how well the linear model fits a dataset given a value for its slope and intercept.</a:t>
            </a:r>
            <a:endParaRPr/>
          </a:p>
          <a:p>
            <a:pPr indent="-342900" lvl="0" marL="457200" rtl="0" algn="l">
              <a:spcBef>
                <a:spcPts val="1000"/>
              </a:spcBef>
              <a:spcAft>
                <a:spcPts val="0"/>
              </a:spcAft>
              <a:buSzPts val="1800"/>
              <a:buChar char="●"/>
            </a:pPr>
            <a:r>
              <a:rPr lang="en"/>
              <a:t>The proper tuning of these parameters via the cost function corresponds geometrically to finding the values for the parameters that make the cost function as small as possible</a:t>
            </a:r>
            <a:endParaRPr/>
          </a:p>
          <a:p>
            <a:pPr indent="-342900" lvl="0" marL="457200" rtl="0" algn="l">
              <a:spcBef>
                <a:spcPts val="1000"/>
              </a:spcBef>
              <a:spcAft>
                <a:spcPts val="0"/>
              </a:spcAft>
              <a:buSzPts val="1800"/>
              <a:buChar char="●"/>
            </a:pPr>
            <a:r>
              <a:rPr lang="en"/>
              <a:t>Or, in other words, the parameters that minimize the cost function.</a:t>
            </a:r>
            <a:endParaRPr/>
          </a:p>
          <a:p>
            <a:pPr indent="-342900" lvl="0" marL="457200" rtl="0" algn="l">
              <a:spcBef>
                <a:spcPts val="1000"/>
              </a:spcBef>
              <a:spcAft>
                <a:spcPts val="1000"/>
              </a:spcAft>
              <a:buSzPts val="1800"/>
              <a:buChar char="●"/>
            </a:pPr>
            <a:r>
              <a:rPr lang="en"/>
              <a:t>The image below illustrates how choosing a set of parameters higher on the cost function results in a corresponding line fit that is poorer than the one corresponding to parameters at the lowest point on the cost surface.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pic>
        <p:nvPicPr>
          <p:cNvPr id="94" name="Google Shape;94;p21"/>
          <p:cNvPicPr preferRelativeResize="0"/>
          <p:nvPr/>
        </p:nvPicPr>
        <p:blipFill>
          <a:blip r:embed="rId3">
            <a:alphaModFix/>
          </a:blip>
          <a:stretch>
            <a:fillRect/>
          </a:stretch>
        </p:blipFill>
        <p:spPr>
          <a:xfrm>
            <a:off x="152400" y="152400"/>
            <a:ext cx="8685072" cy="4838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