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e1abc29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e1abc29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e1abc2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2e1abc2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2e1abc29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2e1abc29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e1abc2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e1abc2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2e1abc29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2e1abc29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e1abc29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e1abc2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e1abc29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e1abc29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2e1abc29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2e1abc2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2e1abc2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2e1abc2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e1abc2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2e1abc2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2e1abc2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2e1abc2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e1abc2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e1abc2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e1abc2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e1abc2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e1abc2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e1abc2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e1abc29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e1abc29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e1abc2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e1abc2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e1abc29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e1abc29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2e1abc2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2e1abc2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2.3  Global optimization methods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513" y="152400"/>
            <a:ext cx="61709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take enough samples we could certainly find an input very close to the true global minimum of either function.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 if we run this experiment again using 20 samples for the 2-d quadratic, and 400 samples for the 3-d quadratic (so that we are sampling with a               grid in the case of even sampling), using either approach we are able to find either the global minimum or a point very close to it.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20\times 20" id="108" name="Google Shape;108;p2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00" y="2668800"/>
            <a:ext cx="677334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113" y="152400"/>
            <a:ext cx="611977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 with global optimization we really are employing the simple zero-order optimality condition, from a set of      chosen inputs                 we are choosing the one inpu</a:t>
            </a:r>
            <a:r>
              <a:rPr lang="en"/>
              <a:t>t       </a:t>
            </a:r>
            <a:r>
              <a:rPr lang="en"/>
              <a:t>lowest on the cost function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indeed an approximation to the zero-order optimality condition discussed in the previous Section.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\begin{equation}&#10;g\left(\mathbf{w}^{j}\right) \leq g\left(\mathbf{w}^{k}\right) \,\,\,\,\,\,\,\,\, k=1,...,K&#10;\end{equation}&#10;" id="119" name="Google Shape;119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850" y="2391900"/>
            <a:ext cx="3642526" cy="35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eft\{\mathbf{w}^k \right\}_{k=1}^K &#10;" id="120" name="Google Shape;120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500" y="1552750"/>
            <a:ext cx="848858" cy="35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^{j}&#10;" id="121" name="Google Shape;121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750" y="1863925"/>
            <a:ext cx="260724" cy="21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" id="122" name="Google Shape;122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4300" y="1603825"/>
            <a:ext cx="157724" cy="1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curse of dimensionality and the failure of global optimization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this sort of zero-order evaluation works fine for low-dimensional functions, regardless of how the input points are chosen, it fails quickly as we try to tackle functions of larger dimensional input.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them unusable in modern machine learning since the functions we often deal with have input dimensions ranging from the hundreds to the hundreds of millions.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sampled </a:t>
            </a:r>
            <a:r>
              <a:rPr i="1" lang="en"/>
              <a:t>uniformly</a:t>
            </a:r>
            <a:r>
              <a:rPr lang="en"/>
              <a:t> we need </a:t>
            </a:r>
            <a:r>
              <a:rPr i="1" lang="en"/>
              <a:t>exponentially</a:t>
            </a:r>
            <a:r>
              <a:rPr lang="en"/>
              <a:t> more points to sample an input space as its dimension increases, as illustrated below.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sample an input space of dimension </a:t>
            </a:r>
            <a:r>
              <a:rPr b="1" i="1" lang="en"/>
              <a:t>1</a:t>
            </a:r>
            <a:r>
              <a:rPr lang="en"/>
              <a:t>, </a:t>
            </a:r>
            <a:r>
              <a:rPr b="1" i="1" lang="en"/>
              <a:t>2</a:t>
            </a:r>
            <a:r>
              <a:rPr lang="en"/>
              <a:t>, and </a:t>
            </a:r>
            <a:r>
              <a:rPr b="1" i="1" lang="en"/>
              <a:t>3</a:t>
            </a:r>
            <a:r>
              <a:rPr lang="en"/>
              <a:t>, respectively keeping each point a distance </a:t>
            </a:r>
            <a:r>
              <a:rPr b="1" i="1" lang="en"/>
              <a:t>d</a:t>
            </a:r>
            <a:r>
              <a:rPr lang="en"/>
              <a:t> apart (along the coordinate axis).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413"/>
            <a:ext cx="8839200" cy="239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473100" y="3991075"/>
            <a:ext cx="81642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number of points required to achieve this increases from </a:t>
            </a:r>
            <a:r>
              <a:rPr b="1" i="1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 to </a:t>
            </a:r>
            <a:r>
              <a:rPr b="1" i="1" lang="en" sz="1800">
                <a:solidFill>
                  <a:schemeClr val="dk2"/>
                </a:solidFill>
              </a:rPr>
              <a:t>9</a:t>
            </a:r>
            <a:r>
              <a:rPr lang="en" sz="1800">
                <a:solidFill>
                  <a:schemeClr val="dk2"/>
                </a:solidFill>
              </a:rPr>
              <a:t> to </a:t>
            </a:r>
            <a:r>
              <a:rPr b="1" i="1" lang="en" sz="1800">
                <a:solidFill>
                  <a:schemeClr val="dk2"/>
                </a:solidFill>
              </a:rPr>
              <a:t>27</a:t>
            </a:r>
            <a:r>
              <a:rPr lang="en" sz="1800">
                <a:solidFill>
                  <a:schemeClr val="dk2"/>
                </a:solidFill>
              </a:rPr>
              <a:t> as we increase our input dimension from </a:t>
            </a:r>
            <a:r>
              <a:rPr b="1" i="1" lang="en" sz="1800">
                <a:solidFill>
                  <a:schemeClr val="dk2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 to </a:t>
            </a:r>
            <a:r>
              <a:rPr b="1" i="1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 to </a:t>
            </a:r>
            <a:r>
              <a:rPr b="1" i="1" lang="en" sz="1800">
                <a:solidFill>
                  <a:schemeClr val="dk2"/>
                </a:solidFill>
              </a:rPr>
              <a:t>3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issue is not ameliorated if we take samples randomly.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we illustrate what happens if we take a fixed number of 10 points and spread them randomly over an input space.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dimension of the input space </a:t>
            </a:r>
            <a:r>
              <a:rPr i="1" lang="en"/>
              <a:t>increases</a:t>
            </a:r>
            <a:r>
              <a:rPr lang="en"/>
              <a:t> the density of our sampling decreases exponentially.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1588"/>
            <a:ext cx="8839200" cy="264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Section we describe the first approach one might take to approximately minimize an arbitrary function: evaluate the function using a large number of input points and treat the input that provides the lowest function value as the approximate global minimum of the function.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idea mimics how we as humans might find the approximate minimum of a function 'by eye' - i.e., by drawing it and visually identifying its lowest point.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easy to implement and perfectly adequate for functions having low-dimensional input, this naturally zero-order framework fails miserably when the input dimension of a function grows to even moderate size.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happens essentially for the same reason our ability to visually identify an approximate minimum of a function fails once the input size is greater than 2 or 3: the number of inputs to examine simply becomes infeasible.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Choosing input points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determine the smallest point of a function taking in one or two inputs we - as humans - can simply draw the function and determine 'by eye' where the smallest point lies.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mimic this visual approach by simply evaluating a function over a large number of its input points and designating the input that provides the smallest result as our approximate global minimum.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approach is called a </a:t>
            </a:r>
            <a:r>
              <a:rPr i="1" lang="en"/>
              <a:t>global optimization method</a:t>
            </a:r>
            <a:r>
              <a:rPr lang="en"/>
              <a:t>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choose the inputs to try out with a generic function?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clearly cannot try them all - even for a single-input function - since there are (technically speaking) an infinite number of points to try for any continuous function.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- as one might guess - we can take two approaches to choosing our (finite) set of input points to test: we can sample them *uniformly* over an evenly spaced grid, or pick the same number of input points at random.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illustrate both choices in the example below.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Example: Evaluating a quadratic to determine its minimum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illustrate two sampling methods for finding the global minimum of simple 2-d and 3-d quadratic functions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 former has global minimum at              , and the latter at </a:t>
            </a:r>
            <a:endParaRPr/>
          </a:p>
        </p:txBody>
      </p:sp>
      <p:pic>
        <p:nvPicPr>
          <p:cNvPr descr="\begin{array}&#10;\&#10;g(w) = w^2 + 0.2\\&#10;g(w_1,w_2) = w_1^2 + w_2^2 + 0.2&#10;\end{array}&#10;" id="90" name="Google Shape;90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700" y="2001575"/>
            <a:ext cx="2529466" cy="59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w} =\begin{bmatrix} w_1 \\ w_2  \end{bmatrix} =  \begin{bmatrix} 0 \\ 0  \end{bmatrix}. &#10;&#10;" id="91" name="Google Shape;91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2700" y="3554350"/>
            <a:ext cx="1925276" cy="59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= 0&#10;" id="92" name="Google Shape;92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500" y="2856438"/>
            <a:ext cx="715492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top two panels we illustrate how to </a:t>
            </a:r>
            <a:r>
              <a:rPr i="1" lang="en"/>
              <a:t>evenly sample</a:t>
            </a:r>
            <a:r>
              <a:rPr lang="en"/>
              <a:t> the input of each function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bottom two panels we randomly sample (uniformly at random on the interval [-1,1] in each input axis)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