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dfbd507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2dfbd507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2dfbd507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2dfbd507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2dfbd5070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2dfbd5070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2dfbd507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2dfbd507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2dfbd5070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2dfbd5070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2dfbd5070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2dfbd5070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2dfbd5070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2dfbd5070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2dfbd5070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2dfbd5070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2dfbd5070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2dfbd5070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2dfbd5070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2dfbd5070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2dfbd507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2dfbd50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2dfbd5070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2dfbd5070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2dfbd5070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2dfbd5070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2dfbd5070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2dfbd5070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2dfbd5070_3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2dfbd5070_3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2dfbd5070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2dfbd5070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2dfbd5070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2dfbd5070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b2dfbd50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b2dfbd50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2dfbd507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2dfbd50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2dfbd507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2dfbd507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2dfbd507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2dfbd507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2dfbd507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2dfbd507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2dfbd507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2dfbd507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2dfbd5070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2dfbd5070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9.png"/><Relationship Id="rId7" Type="http://schemas.openxmlformats.org/officeDocument/2006/relationships/image" Target="../media/image11.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3.png"/><Relationship Id="rId5" Type="http://schemas.openxmlformats.org/officeDocument/2006/relationships/image" Target="../media/image20.png"/><Relationship Id="rId6" Type="http://schemas.openxmlformats.org/officeDocument/2006/relationships/image" Target="../media/image32.png"/><Relationship Id="rId7"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0.png"/><Relationship Id="rId4"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 Id="rId4" Type="http://schemas.openxmlformats.org/officeDocument/2006/relationships/image" Target="../media/image31.png"/><Relationship Id="rId5" Type="http://schemas.openxmlformats.org/officeDocument/2006/relationships/image" Target="../media/image28.png"/><Relationship Id="rId6" Type="http://schemas.openxmlformats.org/officeDocument/2006/relationships/image" Target="../media/image39.png"/><Relationship Id="rId7"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2.4  Local optimization methods</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Every local method, regardless of form, works generally as follows.</a:t>
            </a:r>
            <a:endParaRPr/>
          </a:p>
          <a:p>
            <a:pPr indent="-342900" lvl="0" marL="457200" rtl="0" algn="l">
              <a:spcBef>
                <a:spcPts val="1000"/>
              </a:spcBef>
              <a:spcAft>
                <a:spcPts val="0"/>
              </a:spcAft>
              <a:buSzPts val="1800"/>
              <a:buChar char="●"/>
            </a:pPr>
            <a:r>
              <a:rPr lang="en"/>
              <a:t>To take the first step from an initial point        to the very first update       (which should be lower on the function than the initializer) what is called a </a:t>
            </a:r>
            <a:r>
              <a:rPr i="1" lang="en"/>
              <a:t>descent direction</a:t>
            </a:r>
            <a:r>
              <a:rPr lang="en"/>
              <a:t> is at       is found.  </a:t>
            </a:r>
            <a:endParaRPr/>
          </a:p>
          <a:p>
            <a:pPr indent="-342900" lvl="0" marL="457200" rtl="0" algn="l">
              <a:spcBef>
                <a:spcPts val="1000"/>
              </a:spcBef>
              <a:spcAft>
                <a:spcPts val="0"/>
              </a:spcAft>
              <a:buSzPts val="1800"/>
              <a:buChar char="●"/>
            </a:pPr>
            <a:r>
              <a:rPr lang="en"/>
              <a:t>This is a direction vector       in the input space that stems from       - i.e., it begins at       and points away from the initial point - that if followed leads to an input point with lower function evaluation.  </a:t>
            </a:r>
            <a:endParaRPr/>
          </a:p>
          <a:p>
            <a:pPr indent="0" lvl="0" marL="0" rtl="0" algn="l">
              <a:spcBef>
                <a:spcPts val="1000"/>
              </a:spcBef>
              <a:spcAft>
                <a:spcPts val="1600"/>
              </a:spcAft>
              <a:buNone/>
            </a:pPr>
            <a:r>
              <a:t/>
            </a:r>
            <a:endParaRPr/>
          </a:p>
        </p:txBody>
      </p:sp>
      <p:pic>
        <p:nvPicPr>
          <p:cNvPr descr="\mathbf{w}^0" id="110" name="Google Shape;110;p22" title="MathEquation,#000000"/>
          <p:cNvPicPr preferRelativeResize="0"/>
          <p:nvPr/>
        </p:nvPicPr>
        <p:blipFill>
          <a:blip r:embed="rId3">
            <a:alphaModFix/>
          </a:blip>
          <a:stretch>
            <a:fillRect/>
          </a:stretch>
        </p:blipFill>
        <p:spPr>
          <a:xfrm>
            <a:off x="5025625" y="1671650"/>
            <a:ext cx="318496" cy="254001"/>
          </a:xfrm>
          <a:prstGeom prst="rect">
            <a:avLst/>
          </a:prstGeom>
          <a:noFill/>
          <a:ln>
            <a:noFill/>
          </a:ln>
        </p:spPr>
      </p:pic>
      <p:pic>
        <p:nvPicPr>
          <p:cNvPr descr="\mathbf{w}^1" id="111" name="Google Shape;111;p22" title="MathEquation,#000000"/>
          <p:cNvPicPr preferRelativeResize="0"/>
          <p:nvPr/>
        </p:nvPicPr>
        <p:blipFill>
          <a:blip r:embed="rId4">
            <a:alphaModFix/>
          </a:blip>
          <a:stretch>
            <a:fillRect/>
          </a:stretch>
        </p:blipFill>
        <p:spPr>
          <a:xfrm>
            <a:off x="7746200" y="1671650"/>
            <a:ext cx="318496" cy="254001"/>
          </a:xfrm>
          <a:prstGeom prst="rect">
            <a:avLst/>
          </a:prstGeom>
          <a:noFill/>
          <a:ln>
            <a:noFill/>
          </a:ln>
        </p:spPr>
      </p:pic>
      <p:pic>
        <p:nvPicPr>
          <p:cNvPr descr="\mathbf{w}^0" id="112" name="Google Shape;112;p22" title="MathEquation,#000000"/>
          <p:cNvPicPr preferRelativeResize="0"/>
          <p:nvPr/>
        </p:nvPicPr>
        <p:blipFill>
          <a:blip r:embed="rId5">
            <a:alphaModFix/>
          </a:blip>
          <a:stretch>
            <a:fillRect/>
          </a:stretch>
        </p:blipFill>
        <p:spPr>
          <a:xfrm>
            <a:off x="3151575" y="2274875"/>
            <a:ext cx="318496" cy="254001"/>
          </a:xfrm>
          <a:prstGeom prst="rect">
            <a:avLst/>
          </a:prstGeom>
          <a:noFill/>
          <a:ln>
            <a:noFill/>
          </a:ln>
        </p:spPr>
      </p:pic>
      <p:pic>
        <p:nvPicPr>
          <p:cNvPr descr="\mathbf{d}^0" id="113" name="Google Shape;113;p22" title="MathEquation,#000000"/>
          <p:cNvPicPr preferRelativeResize="0"/>
          <p:nvPr/>
        </p:nvPicPr>
        <p:blipFill>
          <a:blip r:embed="rId6">
            <a:alphaModFix/>
          </a:blip>
          <a:stretch>
            <a:fillRect/>
          </a:stretch>
        </p:blipFill>
        <p:spPr>
          <a:xfrm>
            <a:off x="3430175" y="2733675"/>
            <a:ext cx="255920" cy="254001"/>
          </a:xfrm>
          <a:prstGeom prst="rect">
            <a:avLst/>
          </a:prstGeom>
          <a:noFill/>
          <a:ln>
            <a:noFill/>
          </a:ln>
        </p:spPr>
      </p:pic>
      <p:pic>
        <p:nvPicPr>
          <p:cNvPr descr="\mathbf{w}^0" id="114" name="Google Shape;114;p22" title="MathEquation,#000000"/>
          <p:cNvPicPr preferRelativeResize="0"/>
          <p:nvPr/>
        </p:nvPicPr>
        <p:blipFill>
          <a:blip r:embed="rId7">
            <a:alphaModFix/>
          </a:blip>
          <a:stretch>
            <a:fillRect/>
          </a:stretch>
        </p:blipFill>
        <p:spPr>
          <a:xfrm>
            <a:off x="7275925" y="2733675"/>
            <a:ext cx="318496" cy="254001"/>
          </a:xfrm>
          <a:prstGeom prst="rect">
            <a:avLst/>
          </a:prstGeom>
          <a:noFill/>
          <a:ln>
            <a:noFill/>
          </a:ln>
        </p:spPr>
      </p:pic>
      <p:pic>
        <p:nvPicPr>
          <p:cNvPr descr="\mathbf{w}^0" id="115" name="Google Shape;115;p22" title="MathEquation,#000000"/>
          <p:cNvPicPr preferRelativeResize="0"/>
          <p:nvPr/>
        </p:nvPicPr>
        <p:blipFill>
          <a:blip r:embed="rId8">
            <a:alphaModFix/>
          </a:blip>
          <a:stretch>
            <a:fillRect/>
          </a:stretch>
        </p:blipFill>
        <p:spPr>
          <a:xfrm>
            <a:off x="1885950" y="3053950"/>
            <a:ext cx="318496" cy="254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When such a direction is found the first update $\mathbf{w}^1$ is then literally the sum</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10;\begin{equation}&#10;\mathbf{w}^1 = \mathbf{w}^0 + \mathbf{d}^0&#10;\end{equation}&#10;" id="121" name="Google Shape;121;p23" title="MathEquation,#000000"/>
          <p:cNvPicPr preferRelativeResize="0"/>
          <p:nvPr/>
        </p:nvPicPr>
        <p:blipFill>
          <a:blip r:embed="rId3">
            <a:alphaModFix/>
          </a:blip>
          <a:stretch>
            <a:fillRect/>
          </a:stretch>
        </p:blipFill>
        <p:spPr>
          <a:xfrm>
            <a:off x="3150375" y="2114150"/>
            <a:ext cx="2490350" cy="4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4"/>
          <p:cNvPicPr preferRelativeResize="0"/>
          <p:nvPr/>
        </p:nvPicPr>
        <p:blipFill>
          <a:blip r:embed="rId3">
            <a:alphaModFix/>
          </a:blip>
          <a:stretch>
            <a:fillRect/>
          </a:stretch>
        </p:blipFill>
        <p:spPr>
          <a:xfrm>
            <a:off x="216700" y="1060850"/>
            <a:ext cx="8839202" cy="2850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 refine the point       we look for a new descent direction      - one that moves 'downhill' stemming from the point      .  </a:t>
            </a:r>
            <a:endParaRPr/>
          </a:p>
          <a:p>
            <a:pPr indent="-342900" lvl="0" marL="457200" rtl="0" algn="l">
              <a:spcBef>
                <a:spcPts val="1000"/>
              </a:spcBef>
              <a:spcAft>
                <a:spcPts val="0"/>
              </a:spcAft>
              <a:buSzPts val="1800"/>
              <a:buChar char="●"/>
            </a:pPr>
            <a:r>
              <a:rPr lang="en"/>
              <a:t>When we find such a direction the second update      is then formed as the sum</a:t>
            </a:r>
            <a:endParaRPr/>
          </a:p>
          <a:p>
            <a:pPr indent="-342900" lvl="0" marL="457200" rtl="0" algn="l">
              <a:spcBef>
                <a:spcPts val="1000"/>
              </a:spcBef>
              <a:spcAft>
                <a:spcPts val="0"/>
              </a:spcAft>
              <a:buSzPts val="1800"/>
              <a:buChar char="●"/>
            </a:pPr>
            <a:r>
              <a:rPr lang="en"/>
              <a:t>And we keep going like this, determining further descent directions producing - in the end - a sequence of input points (starting with our initializer) that goes as follows.</a:t>
            </a:r>
            <a:endParaRPr/>
          </a:p>
          <a:p>
            <a:pPr indent="0" lvl="0" marL="0" rtl="0" algn="l">
              <a:spcBef>
                <a:spcPts val="1000"/>
              </a:spcBef>
              <a:spcAft>
                <a:spcPts val="1600"/>
              </a:spcAft>
              <a:buNone/>
            </a:pPr>
            <a:r>
              <a:t/>
            </a:r>
            <a:endParaRPr/>
          </a:p>
        </p:txBody>
      </p:sp>
      <p:pic>
        <p:nvPicPr>
          <p:cNvPr descr="&#10;\begin{equation}&#10;\mathbf{w}^2 = \mathbf{w}^1 + \mathbf{d}^1.&#10;\end{equation}&#10;" id="132" name="Google Shape;132;p25" title="MathEquation,#000000"/>
          <p:cNvPicPr preferRelativeResize="0"/>
          <p:nvPr/>
        </p:nvPicPr>
        <p:blipFill>
          <a:blip r:embed="rId3">
            <a:alphaModFix/>
          </a:blip>
          <a:stretch>
            <a:fillRect/>
          </a:stretch>
        </p:blipFill>
        <p:spPr>
          <a:xfrm>
            <a:off x="3661900" y="2401875"/>
            <a:ext cx="1441134" cy="254000"/>
          </a:xfrm>
          <a:prstGeom prst="rect">
            <a:avLst/>
          </a:prstGeom>
          <a:noFill/>
          <a:ln>
            <a:noFill/>
          </a:ln>
        </p:spPr>
      </p:pic>
      <p:pic>
        <p:nvPicPr>
          <p:cNvPr descr="\mathbf{w}^1&#10;" id="133" name="Google Shape;133;p25" title="MathEquation,#000000"/>
          <p:cNvPicPr preferRelativeResize="0"/>
          <p:nvPr/>
        </p:nvPicPr>
        <p:blipFill>
          <a:blip r:embed="rId4">
            <a:alphaModFix/>
          </a:blip>
          <a:stretch>
            <a:fillRect/>
          </a:stretch>
        </p:blipFill>
        <p:spPr>
          <a:xfrm>
            <a:off x="2732475" y="1243025"/>
            <a:ext cx="318496" cy="254001"/>
          </a:xfrm>
          <a:prstGeom prst="rect">
            <a:avLst/>
          </a:prstGeom>
          <a:noFill/>
          <a:ln>
            <a:noFill/>
          </a:ln>
        </p:spPr>
      </p:pic>
      <p:pic>
        <p:nvPicPr>
          <p:cNvPr descr="\mathbf{d}^1" id="134" name="Google Shape;134;p25" title="MathEquation,#000000"/>
          <p:cNvPicPr preferRelativeResize="0"/>
          <p:nvPr/>
        </p:nvPicPr>
        <p:blipFill>
          <a:blip r:embed="rId5">
            <a:alphaModFix/>
          </a:blip>
          <a:stretch>
            <a:fillRect/>
          </a:stretch>
        </p:blipFill>
        <p:spPr>
          <a:xfrm>
            <a:off x="6761550" y="1243025"/>
            <a:ext cx="255920" cy="254001"/>
          </a:xfrm>
          <a:prstGeom prst="rect">
            <a:avLst/>
          </a:prstGeom>
          <a:noFill/>
          <a:ln>
            <a:noFill/>
          </a:ln>
        </p:spPr>
      </p:pic>
      <p:pic>
        <p:nvPicPr>
          <p:cNvPr descr="\mathbf{w}^1&#10;" id="135" name="Google Shape;135;p25" title="MathEquation,#000000"/>
          <p:cNvPicPr preferRelativeResize="0"/>
          <p:nvPr/>
        </p:nvPicPr>
        <p:blipFill>
          <a:blip r:embed="rId4">
            <a:alphaModFix/>
          </a:blip>
          <a:stretch>
            <a:fillRect/>
          </a:stretch>
        </p:blipFill>
        <p:spPr>
          <a:xfrm>
            <a:off x="5103025" y="1556150"/>
            <a:ext cx="318496" cy="254001"/>
          </a:xfrm>
          <a:prstGeom prst="rect">
            <a:avLst/>
          </a:prstGeom>
          <a:noFill/>
          <a:ln>
            <a:noFill/>
          </a:ln>
        </p:spPr>
      </p:pic>
      <p:pic>
        <p:nvPicPr>
          <p:cNvPr descr="\mathbf{w}^2" id="136" name="Google Shape;136;p25" title="MathEquation,#000000"/>
          <p:cNvPicPr preferRelativeResize="0"/>
          <p:nvPr/>
        </p:nvPicPr>
        <p:blipFill>
          <a:blip r:embed="rId6">
            <a:alphaModFix/>
          </a:blip>
          <a:stretch>
            <a:fillRect/>
          </a:stretch>
        </p:blipFill>
        <p:spPr>
          <a:xfrm>
            <a:off x="5882875" y="1982375"/>
            <a:ext cx="318496" cy="254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Here          is the descent direction defined at the       step of the process: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And we have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begin{equation}&#10;\begin{array}&#10;\&#10;\mathbf{w}^0 \\&#10;\mathbf{w}^1 = \mathbf{w}^0 + \mathbf{d}^0  \\&#10;\mathbf{w}^2 = \mathbf{w}^1 + \mathbf{d}^1  \\&#10;\,\,\vdots \,\,\,\,\,\,\,\,\,\, \vdots \,\,\,\,\,\,\,\, \vdots\\&#10;\mathbf{w}^K = \mathbf{w}^{K-1} + \mathbf{d}^{K-1}&#10;\end{array}&#10;\end{equation}" id="142" name="Google Shape;142;p26" title="MathEquation,#000000"/>
          <p:cNvPicPr preferRelativeResize="0"/>
          <p:nvPr/>
        </p:nvPicPr>
        <p:blipFill>
          <a:blip r:embed="rId3">
            <a:alphaModFix/>
          </a:blip>
          <a:stretch>
            <a:fillRect/>
          </a:stretch>
        </p:blipFill>
        <p:spPr>
          <a:xfrm>
            <a:off x="3598700" y="618325"/>
            <a:ext cx="2159976" cy="1781975"/>
          </a:xfrm>
          <a:prstGeom prst="rect">
            <a:avLst/>
          </a:prstGeom>
          <a:noFill/>
          <a:ln>
            <a:noFill/>
          </a:ln>
        </p:spPr>
      </p:pic>
      <p:pic>
        <p:nvPicPr>
          <p:cNvPr descr="\mathbf{d}^{k-1}" id="143" name="Google Shape;143;p26" title="MathEquation,#000000"/>
          <p:cNvPicPr preferRelativeResize="0"/>
          <p:nvPr/>
        </p:nvPicPr>
        <p:blipFill>
          <a:blip r:embed="rId4">
            <a:alphaModFix/>
          </a:blip>
          <a:stretch>
            <a:fillRect/>
          </a:stretch>
        </p:blipFill>
        <p:spPr>
          <a:xfrm>
            <a:off x="1468075" y="2733700"/>
            <a:ext cx="446594" cy="254000"/>
          </a:xfrm>
          <a:prstGeom prst="rect">
            <a:avLst/>
          </a:prstGeom>
          <a:noFill/>
          <a:ln>
            <a:noFill/>
          </a:ln>
        </p:spPr>
      </p:pic>
      <p:pic>
        <p:nvPicPr>
          <p:cNvPr descr="k^{th}" id="144" name="Google Shape;144;p26" title="MathEquation,#000000"/>
          <p:cNvPicPr preferRelativeResize="0"/>
          <p:nvPr/>
        </p:nvPicPr>
        <p:blipFill>
          <a:blip r:embed="rId5">
            <a:alphaModFix/>
          </a:blip>
          <a:stretch>
            <a:fillRect/>
          </a:stretch>
        </p:blipFill>
        <p:spPr>
          <a:xfrm>
            <a:off x="5882850" y="2733700"/>
            <a:ext cx="300592" cy="254000"/>
          </a:xfrm>
          <a:prstGeom prst="rect">
            <a:avLst/>
          </a:prstGeom>
          <a:noFill/>
          <a:ln>
            <a:noFill/>
          </a:ln>
        </p:spPr>
      </p:pic>
      <p:pic>
        <p:nvPicPr>
          <p:cNvPr descr="\begin{equation}&#10;\mathbf{w}^{k} = \mathbf{w}^{k-1} + \mathbf{d}^{k-1} &#10;\end{equation}&#10;" id="145" name="Google Shape;145;p26" title="MathEquation,#000000"/>
          <p:cNvPicPr preferRelativeResize="0"/>
          <p:nvPr/>
        </p:nvPicPr>
        <p:blipFill>
          <a:blip r:embed="rId6">
            <a:alphaModFix/>
          </a:blip>
          <a:stretch>
            <a:fillRect/>
          </a:stretch>
        </p:blipFill>
        <p:spPr>
          <a:xfrm>
            <a:off x="794687" y="3268862"/>
            <a:ext cx="1707564" cy="254000"/>
          </a:xfrm>
          <a:prstGeom prst="rect">
            <a:avLst/>
          </a:prstGeom>
          <a:noFill/>
          <a:ln>
            <a:noFill/>
          </a:ln>
        </p:spPr>
      </p:pic>
      <p:pic>
        <p:nvPicPr>
          <p:cNvPr descr="g(\mathbf{w}^0) &gt; g(\mathbf{w}^1) &gt; g(\mathbf{w}^2) &gt; \cdots &gt; g(\mathbf{w}^{K}) " id="146" name="Google Shape;146;p26" title="MathEquation,#000000"/>
          <p:cNvPicPr preferRelativeResize="0"/>
          <p:nvPr/>
        </p:nvPicPr>
        <p:blipFill>
          <a:blip r:embed="rId7">
            <a:alphaModFix/>
          </a:blip>
          <a:stretch>
            <a:fillRect/>
          </a:stretch>
        </p:blipFill>
        <p:spPr>
          <a:xfrm>
            <a:off x="2314575" y="3814750"/>
            <a:ext cx="3769850" cy="29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How are these </a:t>
            </a:r>
            <a:r>
              <a:rPr i="1" lang="en"/>
              <a:t>descent directions</a:t>
            </a:r>
            <a:r>
              <a:rPr lang="en"/>
              <a:t> stemming - stemming from each subsequent update - actually found?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There are a multitude of ways of determining proper descent directions - indeed in the remaining Sections of this Chapter we discuss </a:t>
            </a:r>
            <a:r>
              <a:rPr i="1" lang="en"/>
              <a:t>zero-order</a:t>
            </a:r>
            <a:r>
              <a:rPr lang="en"/>
              <a:t> (also called </a:t>
            </a:r>
            <a:r>
              <a:rPr i="1" lang="en"/>
              <a:t>Hessian free</a:t>
            </a:r>
            <a:r>
              <a:rPr lang="en"/>
              <a:t>) approaches for doing this.</a:t>
            </a:r>
            <a:endParaRPr/>
          </a:p>
          <a:p>
            <a:pPr indent="-342900" lvl="0" marL="457200" rtl="0" algn="l">
              <a:spcBef>
                <a:spcPts val="1000"/>
              </a:spcBef>
              <a:spcAft>
                <a:spcPts val="0"/>
              </a:spcAft>
              <a:buSzPts val="1800"/>
              <a:buChar char="●"/>
            </a:pPr>
            <a:r>
              <a:rPr lang="en"/>
              <a:t>In the following Chapters we describe </a:t>
            </a:r>
            <a:r>
              <a:rPr i="1" lang="en"/>
              <a:t>first</a:t>
            </a:r>
            <a:r>
              <a:rPr lang="en"/>
              <a:t> and </a:t>
            </a:r>
            <a:r>
              <a:rPr i="1" lang="en"/>
              <a:t>second</a:t>
            </a:r>
            <a:r>
              <a:rPr lang="en"/>
              <a:t> order approaches (i.e., approaches that leverage the first and/or second derivative of a function to determine descent directions).  </a:t>
            </a:r>
            <a:endParaRPr/>
          </a:p>
          <a:p>
            <a:pPr indent="-342900" lvl="0" marL="457200" rtl="0" algn="l">
              <a:spcBef>
                <a:spcPts val="1000"/>
              </a:spcBef>
              <a:spcAft>
                <a:spcPts val="0"/>
              </a:spcAft>
              <a:buSzPts val="1800"/>
              <a:buChar char="●"/>
            </a:pPr>
            <a:r>
              <a:rPr lang="en"/>
              <a:t>In other words - it is precisely this - how the descent directions are determined - which distinguishes local optimization schemes from one another.</a:t>
            </a:r>
            <a:endParaRPr/>
          </a:p>
          <a:p>
            <a:pPr indent="0" lvl="0" marL="0" rtl="0" algn="l">
              <a:spcBef>
                <a:spcPts val="10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The steplength parameter</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We can easily calculate precisely how far we travel at the      step of a generic local optimization scheme.  </a:t>
            </a:r>
            <a:endParaRPr/>
          </a:p>
          <a:p>
            <a:pPr indent="0" lvl="0" marL="0" rtl="0" algn="l">
              <a:spcBef>
                <a:spcPts val="1600"/>
              </a:spcBef>
              <a:spcAft>
                <a:spcPts val="0"/>
              </a:spcAft>
              <a:buClr>
                <a:schemeClr val="dk1"/>
              </a:buClr>
              <a:buSzPts val="1100"/>
              <a:buFont typeface="Arial"/>
              <a:buNone/>
            </a:pPr>
            <a:r>
              <a:rPr lang="en"/>
              <a:t>Measuring the distance traveled from the previous            point we can see that we move a distance precisely equal to the length of the           descent direction as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left \Vert\mathbf{w}^{k} - \mathbf{w}^{k-1}  \right\Vert_2 = \left \Vert\ \left(\mathbf{w}^{k-1} + \mathbf{d}^{k-1}\right) - \mathbf{w}^{k-1}  \right\Vert_2 =  \left \Vert  \mathbf{d}^{k-1} \right \Vert_2.&#10;\end{equation} &#10;" id="167" name="Google Shape;167;p30" title="MathEquation,#000000"/>
          <p:cNvPicPr preferRelativeResize="0"/>
          <p:nvPr/>
        </p:nvPicPr>
        <p:blipFill>
          <a:blip r:embed="rId3">
            <a:alphaModFix/>
          </a:blip>
          <a:stretch>
            <a:fillRect/>
          </a:stretch>
        </p:blipFill>
        <p:spPr>
          <a:xfrm>
            <a:off x="2078825" y="3364725"/>
            <a:ext cx="4884616" cy="317500"/>
          </a:xfrm>
          <a:prstGeom prst="rect">
            <a:avLst/>
          </a:prstGeom>
          <a:noFill/>
          <a:ln>
            <a:noFill/>
          </a:ln>
        </p:spPr>
      </p:pic>
      <p:pic>
        <p:nvPicPr>
          <p:cNvPr descr="\left(k-1\right)^{th}&#10;" id="168" name="Google Shape;168;p30" title="MathEquation,#000000"/>
          <p:cNvPicPr preferRelativeResize="0"/>
          <p:nvPr/>
        </p:nvPicPr>
        <p:blipFill>
          <a:blip r:embed="rId4">
            <a:alphaModFix/>
          </a:blip>
          <a:stretch>
            <a:fillRect/>
          </a:stretch>
        </p:blipFill>
        <p:spPr>
          <a:xfrm>
            <a:off x="6000775" y="2400300"/>
            <a:ext cx="666230" cy="254000"/>
          </a:xfrm>
          <a:prstGeom prst="rect">
            <a:avLst/>
          </a:prstGeom>
          <a:noFill/>
          <a:ln>
            <a:noFill/>
          </a:ln>
        </p:spPr>
      </p:pic>
      <p:pic>
        <p:nvPicPr>
          <p:cNvPr descr="\left(k-1\right)^{th}" id="169" name="Google Shape;169;p30" title="MathEquation,#000000"/>
          <p:cNvPicPr preferRelativeResize="0"/>
          <p:nvPr/>
        </p:nvPicPr>
        <p:blipFill>
          <a:blip r:embed="rId5">
            <a:alphaModFix/>
          </a:blip>
          <a:stretch>
            <a:fillRect/>
          </a:stretch>
        </p:blipFill>
        <p:spPr>
          <a:xfrm>
            <a:off x="5541150" y="2078825"/>
            <a:ext cx="666230" cy="254000"/>
          </a:xfrm>
          <a:prstGeom prst="rect">
            <a:avLst/>
          </a:prstGeom>
          <a:noFill/>
          <a:ln>
            <a:noFill/>
          </a:ln>
        </p:spPr>
      </p:pic>
      <p:pic>
        <p:nvPicPr>
          <p:cNvPr descr="k^{th}" id="170" name="Google Shape;170;p30" title="MathEquation,#000000"/>
          <p:cNvPicPr preferRelativeResize="0"/>
          <p:nvPr/>
        </p:nvPicPr>
        <p:blipFill>
          <a:blip r:embed="rId6">
            <a:alphaModFix/>
          </a:blip>
          <a:stretch>
            <a:fillRect/>
          </a:stretch>
        </p:blipFill>
        <p:spPr>
          <a:xfrm>
            <a:off x="6366400" y="1232300"/>
            <a:ext cx="300592" cy="25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Depending on how our descent directions are generated we may or may not have control over their length (all we ask is that they point in the right direction, 'down hill').  </a:t>
            </a:r>
            <a:endParaRPr/>
          </a:p>
          <a:p>
            <a:pPr indent="-342900" lvl="0" marL="457200" rtl="0" algn="l">
              <a:spcBef>
                <a:spcPts val="1000"/>
              </a:spcBef>
              <a:spcAft>
                <a:spcPts val="0"/>
              </a:spcAft>
              <a:buSzPts val="1800"/>
              <a:buChar char="●"/>
            </a:pPr>
            <a:r>
              <a:rPr lang="en"/>
              <a:t>This can mean even if they point in the right direction - towards input points that are lower on the function - that their </a:t>
            </a:r>
            <a:r>
              <a:rPr i="1" lang="en"/>
              <a:t>length</a:t>
            </a:r>
            <a:r>
              <a:rPr lang="en"/>
              <a:t> could be problematic.</a:t>
            </a:r>
            <a:endParaRPr/>
          </a:p>
          <a:p>
            <a:pPr indent="0" lvl="0" marL="0" rtl="0" algn="l">
              <a:spcBef>
                <a:spcPts val="10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i="1" lang="en"/>
              <a:t>Local optimization methods</a:t>
            </a:r>
            <a:r>
              <a:rPr lang="en"/>
              <a:t> work by taking a single sample input and refine it sequentially, driving it towards an approximate minimum point.  </a:t>
            </a:r>
            <a:endParaRPr/>
          </a:p>
          <a:p>
            <a:pPr indent="-342900" lvl="0" marL="457200" rtl="0" algn="l">
              <a:spcBef>
                <a:spcPts val="1000"/>
              </a:spcBef>
              <a:spcAft>
                <a:spcPts val="0"/>
              </a:spcAft>
              <a:buSzPts val="1800"/>
              <a:buChar char="●"/>
            </a:pPr>
            <a:r>
              <a:rPr lang="en"/>
              <a:t>Local optimization methods are by far the most popular mathematical optimization schemes used in machine learning today.</a:t>
            </a:r>
            <a:endParaRPr/>
          </a:p>
          <a:p>
            <a:pPr indent="-342900" lvl="0" marL="457200" rtl="0" algn="l">
              <a:spcBef>
                <a:spcPts val="1000"/>
              </a:spcBef>
              <a:spcAft>
                <a:spcPts val="0"/>
              </a:spcAft>
              <a:buSzPts val="1800"/>
              <a:buChar char="●"/>
            </a:pPr>
            <a:r>
              <a:rPr lang="en"/>
              <a:t>Indeed local optimization algorithms being the subject of the remaining of this as well as the next two Chapters. </a:t>
            </a:r>
            <a:endParaRPr/>
          </a:p>
          <a:p>
            <a:pPr indent="-342900" lvl="0" marL="457200" rtl="0" algn="l">
              <a:spcBef>
                <a:spcPts val="1000"/>
              </a:spcBef>
              <a:spcAft>
                <a:spcPts val="0"/>
              </a:spcAft>
              <a:buSzPts val="1800"/>
              <a:buChar char="●"/>
            </a:pPr>
            <a:r>
              <a:rPr lang="en"/>
              <a:t>While there is substantial variation in the kinds of specific local optimization methods we will discuss going forward, they all share a common overarching framework which we introduce in this Section.</a:t>
            </a:r>
            <a:endParaRPr/>
          </a:p>
          <a:p>
            <a:pPr indent="0" lvl="0" marL="0" rtl="0" algn="l">
              <a:spcBef>
                <a:spcPts val="10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If for example, they are too long then a local method can oscillate wildly at each update step never reaching an approximate minimum, or likewise if they are too short </a:t>
            </a:r>
            <a:r>
              <a:rPr i="1" lang="en"/>
              <a:t>in length</a:t>
            </a:r>
            <a:r>
              <a:rPr lang="en"/>
              <a:t> a local method we move so sluggishly slow that far too many steps would be required to reach an approximate minimum.</a:t>
            </a:r>
            <a:endParaRPr/>
          </a:p>
          <a:p>
            <a:pPr indent="-342900" lvl="0" marL="457200" rtl="0" algn="l">
              <a:spcBef>
                <a:spcPts val="1000"/>
              </a:spcBef>
              <a:spcAft>
                <a:spcPts val="0"/>
              </a:spcAft>
              <a:buSzPts val="1800"/>
              <a:buChar char="●"/>
            </a:pPr>
            <a:r>
              <a:rPr lang="en"/>
              <a:t>Both of these potentialities are illustrated in the Figure below.</a:t>
            </a:r>
            <a:endParaRPr/>
          </a:p>
          <a:p>
            <a:pPr indent="0" lvl="0" marL="0" rtl="0" algn="l">
              <a:spcBef>
                <a:spcPts val="10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3"/>
          <p:cNvPicPr preferRelativeResize="0"/>
          <p:nvPr/>
        </p:nvPicPr>
        <p:blipFill>
          <a:blip r:embed="rId3">
            <a:alphaModFix/>
          </a:blip>
          <a:stretch>
            <a:fillRect/>
          </a:stretch>
        </p:blipFill>
        <p:spPr>
          <a:xfrm>
            <a:off x="152400" y="1426950"/>
            <a:ext cx="8839202" cy="22895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Because of this potential problem many local optimization schemes come equipped with what is called a </a:t>
            </a:r>
            <a:r>
              <a:rPr i="1" lang="en"/>
              <a:t>steplength parameter</a:t>
            </a:r>
            <a:r>
              <a:rPr lang="en"/>
              <a:t> (also called a </a:t>
            </a:r>
            <a:r>
              <a:rPr i="1" lang="en"/>
              <a:t>learning rate</a:t>
            </a:r>
            <a:r>
              <a:rPr lang="en"/>
              <a:t> parameter).</a:t>
            </a:r>
            <a:endParaRPr/>
          </a:p>
          <a:p>
            <a:pPr indent="-342900" lvl="0" marL="457200" rtl="0" algn="l">
              <a:spcBef>
                <a:spcPts val="1000"/>
              </a:spcBef>
              <a:spcAft>
                <a:spcPts val="0"/>
              </a:spcAft>
              <a:buSzPts val="1800"/>
              <a:buChar char="●"/>
            </a:pPr>
            <a:r>
              <a:rPr lang="en"/>
              <a:t>We control this value, and it helps us more directly control the length of each update step (hence the name </a:t>
            </a:r>
            <a:r>
              <a:rPr i="1" lang="en"/>
              <a:t>steplength parameter</a:t>
            </a:r>
            <a:r>
              <a:rPr lang="en"/>
              <a:t>).</a:t>
            </a:r>
            <a:endParaRPr/>
          </a:p>
          <a:p>
            <a:pPr indent="-342900" lvl="0" marL="457200" rtl="0" algn="l">
              <a:spcBef>
                <a:spcPts val="1000"/>
              </a:spcBef>
              <a:spcAft>
                <a:spcPts val="0"/>
              </a:spcAft>
              <a:buSzPts val="1800"/>
              <a:buChar char="●"/>
            </a:pPr>
            <a:r>
              <a:rPr lang="en"/>
              <a:t>This is simply a parameter - typically denoted by the Greek letter       - that is added to the generic local optimization update scheme described above </a:t>
            </a:r>
            <a:endParaRPr/>
          </a:p>
          <a:p>
            <a:pPr indent="0" lvl="0" marL="0" rtl="0" algn="l">
              <a:spcBef>
                <a:spcPts val="1000"/>
              </a:spcBef>
              <a:spcAft>
                <a:spcPts val="1600"/>
              </a:spcAft>
              <a:buNone/>
            </a:pPr>
            <a:r>
              <a:t/>
            </a:r>
            <a:endParaRPr/>
          </a:p>
        </p:txBody>
      </p:sp>
      <p:pic>
        <p:nvPicPr>
          <p:cNvPr descr="\alpha" id="191" name="Google Shape;191;p34" title="MathEquation,#000000"/>
          <p:cNvPicPr preferRelativeResize="0"/>
          <p:nvPr/>
        </p:nvPicPr>
        <p:blipFill>
          <a:blip r:embed="rId3">
            <a:alphaModFix/>
          </a:blip>
          <a:stretch>
            <a:fillRect/>
          </a:stretch>
        </p:blipFill>
        <p:spPr>
          <a:xfrm>
            <a:off x="7468800" y="3076600"/>
            <a:ext cx="244820" cy="2540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42900" lvl="0" marL="457200" rtl="0" algn="l">
              <a:spcBef>
                <a:spcPts val="1600"/>
              </a:spcBef>
              <a:spcAft>
                <a:spcPts val="0"/>
              </a:spcAft>
              <a:buSzPts val="1800"/>
              <a:buChar char="●"/>
            </a:pPr>
            <a:r>
              <a:rPr lang="en"/>
              <a:t>With a step-length parameter the generic       update step in equation (6) is written analogously as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10;\begin{equation}&#10;\mathbf{w}^{k} = \mathbf{w}^{k-1} + \alpha \mathbf{d}^{k-1}.&#10;\end{equation}&#10;" id="197" name="Google Shape;197;p35" title="MathEquation,#000000"/>
          <p:cNvPicPr preferRelativeResize="0"/>
          <p:nvPr/>
        </p:nvPicPr>
        <p:blipFill>
          <a:blip r:embed="rId3">
            <a:alphaModFix/>
          </a:blip>
          <a:stretch>
            <a:fillRect/>
          </a:stretch>
        </p:blipFill>
        <p:spPr>
          <a:xfrm>
            <a:off x="3450425" y="2733675"/>
            <a:ext cx="3195700" cy="427425"/>
          </a:xfrm>
          <a:prstGeom prst="rect">
            <a:avLst/>
          </a:prstGeom>
          <a:noFill/>
          <a:ln>
            <a:noFill/>
          </a:ln>
        </p:spPr>
      </p:pic>
      <p:pic>
        <p:nvPicPr>
          <p:cNvPr descr="k^{th}&#10;" id="198" name="Google Shape;198;p35" title="MathEquation,#000000"/>
          <p:cNvPicPr preferRelativeResize="0"/>
          <p:nvPr/>
        </p:nvPicPr>
        <p:blipFill>
          <a:blip r:embed="rId4">
            <a:alphaModFix/>
          </a:blip>
          <a:stretch>
            <a:fillRect/>
          </a:stretch>
        </p:blipFill>
        <p:spPr>
          <a:xfrm>
            <a:off x="5079225" y="1735950"/>
            <a:ext cx="300592" cy="254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only difference between this form for the       step and the original is that now we scale the descent direction         by the parameter      - which we can set as we please.  </a:t>
            </a:r>
            <a:endParaRPr/>
          </a:p>
          <a:p>
            <a:pPr indent="0" lvl="0" marL="0" rtl="0" algn="l">
              <a:spcBef>
                <a:spcPts val="1600"/>
              </a:spcBef>
              <a:spcAft>
                <a:spcPts val="0"/>
              </a:spcAft>
              <a:buClr>
                <a:schemeClr val="dk1"/>
              </a:buClr>
              <a:buSzPts val="1100"/>
              <a:buFont typeface="Arial"/>
              <a:buNone/>
            </a:pPr>
            <a:r>
              <a:rPr lang="en"/>
              <a:t>Re-calculating the distance traveled by the       step with this added parameter we can see that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left \Vert\mathbf{w}^{k} - \mathbf{w}^{k-1}  \right\Vert_2 = \left \Vert\ \left(\mathbf{w}^{k-1} + \alpha \mathbf{d}^{k-1}\right) - \mathbf{w}^{k-1}  \right\Vert_2 = \alpha  \left \Vert  \mathbf{d}^{k-1} \right \Vert_2.&#10;\end{equation}&#10;" id="204" name="Google Shape;204;p36" title="MathEquation,#000000"/>
          <p:cNvPicPr preferRelativeResize="0"/>
          <p:nvPr/>
        </p:nvPicPr>
        <p:blipFill>
          <a:blip r:embed="rId3">
            <a:alphaModFix/>
          </a:blip>
          <a:stretch>
            <a:fillRect/>
          </a:stretch>
        </p:blipFill>
        <p:spPr>
          <a:xfrm>
            <a:off x="1947713" y="3321825"/>
            <a:ext cx="5248576" cy="321475"/>
          </a:xfrm>
          <a:prstGeom prst="rect">
            <a:avLst/>
          </a:prstGeom>
          <a:noFill/>
          <a:ln>
            <a:noFill/>
          </a:ln>
        </p:spPr>
      </p:pic>
      <p:pic>
        <p:nvPicPr>
          <p:cNvPr descr="k^{th}" id="205" name="Google Shape;205;p36" title="MathEquation,#000000"/>
          <p:cNvPicPr preferRelativeResize="0"/>
          <p:nvPr/>
        </p:nvPicPr>
        <p:blipFill>
          <a:blip r:embed="rId4">
            <a:alphaModFix/>
          </a:blip>
          <a:stretch>
            <a:fillRect/>
          </a:stretch>
        </p:blipFill>
        <p:spPr>
          <a:xfrm>
            <a:off x="4823225" y="2378875"/>
            <a:ext cx="300592" cy="254000"/>
          </a:xfrm>
          <a:prstGeom prst="rect">
            <a:avLst/>
          </a:prstGeom>
          <a:noFill/>
          <a:ln>
            <a:noFill/>
          </a:ln>
        </p:spPr>
      </p:pic>
      <p:pic>
        <p:nvPicPr>
          <p:cNvPr descr="\mathbf{d}^{k-1}" id="206" name="Google Shape;206;p36" title="MathEquation,#000000"/>
          <p:cNvPicPr preferRelativeResize="0"/>
          <p:nvPr/>
        </p:nvPicPr>
        <p:blipFill>
          <a:blip r:embed="rId5">
            <a:alphaModFix/>
          </a:blip>
          <a:stretch>
            <a:fillRect/>
          </a:stretch>
        </p:blipFill>
        <p:spPr>
          <a:xfrm>
            <a:off x="3505175" y="1575225"/>
            <a:ext cx="446594" cy="254000"/>
          </a:xfrm>
          <a:prstGeom prst="rect">
            <a:avLst/>
          </a:prstGeom>
          <a:noFill/>
          <a:ln>
            <a:noFill/>
          </a:ln>
        </p:spPr>
      </p:pic>
      <p:pic>
        <p:nvPicPr>
          <p:cNvPr descr="k^{th}" id="207" name="Google Shape;207;p36" title="MathEquation,#000000"/>
          <p:cNvPicPr preferRelativeResize="0"/>
          <p:nvPr/>
        </p:nvPicPr>
        <p:blipFill>
          <a:blip r:embed="rId6">
            <a:alphaModFix/>
          </a:blip>
          <a:stretch>
            <a:fillRect/>
          </a:stretch>
        </p:blipFill>
        <p:spPr>
          <a:xfrm>
            <a:off x="5014900" y="1224750"/>
            <a:ext cx="300592" cy="254000"/>
          </a:xfrm>
          <a:prstGeom prst="rect">
            <a:avLst/>
          </a:prstGeom>
          <a:noFill/>
          <a:ln>
            <a:noFill/>
          </a:ln>
        </p:spPr>
      </p:pic>
      <p:pic>
        <p:nvPicPr>
          <p:cNvPr descr="\alpha" id="208" name="Google Shape;208;p36" title="MathEquation,#000000"/>
          <p:cNvPicPr preferRelativeResize="0"/>
          <p:nvPr/>
        </p:nvPicPr>
        <p:blipFill>
          <a:blip r:embed="rId7">
            <a:alphaModFix/>
          </a:blip>
          <a:stretch>
            <a:fillRect/>
          </a:stretch>
        </p:blipFill>
        <p:spPr>
          <a:xfrm>
            <a:off x="5818600" y="1575225"/>
            <a:ext cx="244820" cy="254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words the length of the       step is now proportional to the descent direction, and we can fine tune precisely how far we wish to travel in its direction by setting      as we please.</a:t>
            </a:r>
            <a:endParaRPr/>
          </a:p>
          <a:p>
            <a:pPr indent="0" lvl="0" marL="0" rtl="0" algn="l">
              <a:spcBef>
                <a:spcPts val="1600"/>
              </a:spcBef>
              <a:spcAft>
                <a:spcPts val="0"/>
              </a:spcAft>
              <a:buClr>
                <a:schemeClr val="dk1"/>
              </a:buClr>
              <a:buSzPts val="1100"/>
              <a:buFont typeface="Arial"/>
              <a:buNone/>
            </a:pPr>
            <a:r>
              <a:rPr lang="en"/>
              <a:t>A common choice is to set      to some fixed small constant value for each of the </a:t>
            </a:r>
            <a:r>
              <a:rPr b="1" i="1" lang="en"/>
              <a:t>K</a:t>
            </a:r>
            <a:r>
              <a:rPr lang="en"/>
              <a:t> steps - but like local optimization methods themselves there are a number of ways of usefully setting the step-length parameter which we will discuss in the future.</a:t>
            </a:r>
            <a:endParaRPr/>
          </a:p>
          <a:p>
            <a:pPr indent="0" lvl="0" marL="0" rtl="0" algn="l">
              <a:spcBef>
                <a:spcPts val="1600"/>
              </a:spcBef>
              <a:spcAft>
                <a:spcPts val="1600"/>
              </a:spcAft>
              <a:buNone/>
            </a:pPr>
            <a:r>
              <a:t/>
            </a:r>
            <a:endParaRPr/>
          </a:p>
        </p:txBody>
      </p:sp>
      <p:pic>
        <p:nvPicPr>
          <p:cNvPr descr="k^{th}" id="214" name="Google Shape;214;p37" title="MathEquation,#000000"/>
          <p:cNvPicPr preferRelativeResize="0"/>
          <p:nvPr/>
        </p:nvPicPr>
        <p:blipFill>
          <a:blip r:embed="rId3">
            <a:alphaModFix/>
          </a:blip>
          <a:stretch>
            <a:fillRect/>
          </a:stretch>
        </p:blipFill>
        <p:spPr>
          <a:xfrm>
            <a:off x="3643300" y="1221575"/>
            <a:ext cx="300592" cy="254000"/>
          </a:xfrm>
          <a:prstGeom prst="rect">
            <a:avLst/>
          </a:prstGeom>
          <a:noFill/>
          <a:ln>
            <a:noFill/>
          </a:ln>
        </p:spPr>
      </p:pic>
      <p:pic>
        <p:nvPicPr>
          <p:cNvPr descr="\alpha" id="215" name="Google Shape;215;p37" title="MathEquation,#000000"/>
          <p:cNvPicPr preferRelativeResize="0"/>
          <p:nvPr/>
        </p:nvPicPr>
        <p:blipFill>
          <a:blip r:embed="rId4">
            <a:alphaModFix/>
          </a:blip>
          <a:stretch>
            <a:fillRect/>
          </a:stretch>
        </p:blipFill>
        <p:spPr>
          <a:xfrm>
            <a:off x="1468050" y="1918075"/>
            <a:ext cx="182174" cy="188999"/>
          </a:xfrm>
          <a:prstGeom prst="rect">
            <a:avLst/>
          </a:prstGeom>
          <a:noFill/>
          <a:ln>
            <a:noFill/>
          </a:ln>
        </p:spPr>
      </p:pic>
      <p:pic>
        <p:nvPicPr>
          <p:cNvPr descr="\alpha" id="216" name="Google Shape;216;p37" title="MathEquation,#000000"/>
          <p:cNvPicPr preferRelativeResize="0"/>
          <p:nvPr/>
        </p:nvPicPr>
        <p:blipFill>
          <a:blip r:embed="rId5">
            <a:alphaModFix/>
          </a:blip>
          <a:stretch>
            <a:fillRect/>
          </a:stretch>
        </p:blipFill>
        <p:spPr>
          <a:xfrm>
            <a:off x="3161125" y="2432425"/>
            <a:ext cx="182174" cy="189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The big picture </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As we saw in the previous Section global optimization methods test a multitude of simultaneously sampled input points to determine an approximate minimum of a given function         . </a:t>
            </a:r>
            <a:endParaRPr/>
          </a:p>
          <a:p>
            <a:pPr indent="-342900" lvl="0" marL="457200" rtl="0" algn="l">
              <a:spcBef>
                <a:spcPts val="1000"/>
              </a:spcBef>
              <a:spcAft>
                <a:spcPts val="0"/>
              </a:spcAft>
              <a:buSzPts val="1800"/>
              <a:buChar char="●"/>
            </a:pPr>
            <a:r>
              <a:rPr i="1" lang="en"/>
              <a:t>Local optimization methods</a:t>
            </a:r>
            <a:r>
              <a:rPr lang="en"/>
              <a:t>, on the other hand, work in the opposite manner </a:t>
            </a:r>
            <a:r>
              <a:rPr i="1" lang="en"/>
              <a:t>sequentially</a:t>
            </a:r>
            <a:r>
              <a:rPr lang="en"/>
              <a:t> refining a single sample input called an </a:t>
            </a:r>
            <a:r>
              <a:rPr i="1" lang="en"/>
              <a:t>initial point</a:t>
            </a:r>
            <a:r>
              <a:rPr lang="en"/>
              <a:t> until it reaches an approximate minimum.  </a:t>
            </a:r>
            <a:endParaRPr/>
          </a:p>
          <a:p>
            <a:pPr indent="0" lvl="0" marL="0" rtl="0" algn="l">
              <a:spcBef>
                <a:spcPts val="1000"/>
              </a:spcBef>
              <a:spcAft>
                <a:spcPts val="1600"/>
              </a:spcAft>
              <a:buNone/>
            </a:pPr>
            <a:r>
              <a:t/>
            </a:r>
            <a:endParaRPr/>
          </a:p>
        </p:txBody>
      </p:sp>
      <p:pic>
        <p:nvPicPr>
          <p:cNvPr descr="g\left(\mathbf{w}\right)" id="70" name="Google Shape;70;p16" title="MathEquation,#000000"/>
          <p:cNvPicPr preferRelativeResize="0"/>
          <p:nvPr/>
        </p:nvPicPr>
        <p:blipFill>
          <a:blip r:embed="rId3">
            <a:alphaModFix/>
          </a:blip>
          <a:stretch>
            <a:fillRect/>
          </a:stretch>
        </p:blipFill>
        <p:spPr>
          <a:xfrm>
            <a:off x="5132775" y="1875225"/>
            <a:ext cx="475878" cy="25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342900" lvl="0" marL="457200" rtl="0" algn="l">
              <a:spcBef>
                <a:spcPts val="1600"/>
              </a:spcBef>
              <a:spcAft>
                <a:spcPts val="0"/>
              </a:spcAft>
              <a:buSzPts val="1800"/>
              <a:buChar char="●"/>
            </a:pPr>
            <a:r>
              <a:rPr lang="en"/>
              <a:t>Starting with a sample input / initial point       , local optimization methods refine this initialization sequentially </a:t>
            </a:r>
            <a:r>
              <a:rPr i="1" lang="en"/>
              <a:t>pulling the point</a:t>
            </a:r>
            <a:r>
              <a:rPr lang="en"/>
              <a:t> 'downhill' towards points that are lower and lower on the function.</a:t>
            </a:r>
            <a:endParaRPr/>
          </a:p>
          <a:p>
            <a:pPr indent="-342900" lvl="0" marL="457200" rtl="0" algn="l">
              <a:spcBef>
                <a:spcPts val="1000"/>
              </a:spcBef>
              <a:spcAft>
                <a:spcPts val="0"/>
              </a:spcAft>
              <a:buSzPts val="1800"/>
              <a:buChar char="●"/>
            </a:pPr>
            <a:r>
              <a:rPr lang="en"/>
              <a:t>From       the point is 'pulled' downhill to a new point        lower on the function i.e., where                       . The point        then itself 'pulled' downwards to a new point       , etc.</a:t>
            </a:r>
            <a:endParaRPr/>
          </a:p>
          <a:p>
            <a:pPr indent="0" lvl="0" marL="0" rtl="0" algn="l">
              <a:spcBef>
                <a:spcPts val="1000"/>
              </a:spcBef>
              <a:spcAft>
                <a:spcPts val="1600"/>
              </a:spcAft>
              <a:buNone/>
            </a:pPr>
            <a:r>
              <a:t/>
            </a:r>
            <a:endParaRPr/>
          </a:p>
        </p:txBody>
      </p:sp>
      <p:pic>
        <p:nvPicPr>
          <p:cNvPr descr="\mathbf{w}^0" id="76" name="Google Shape;76;p17" title="MathEquation,#000000"/>
          <p:cNvPicPr preferRelativeResize="0"/>
          <p:nvPr/>
        </p:nvPicPr>
        <p:blipFill>
          <a:blip r:embed="rId3">
            <a:alphaModFix/>
          </a:blip>
          <a:stretch>
            <a:fillRect/>
          </a:stretch>
        </p:blipFill>
        <p:spPr>
          <a:xfrm>
            <a:off x="5025625" y="1735925"/>
            <a:ext cx="318496" cy="254001"/>
          </a:xfrm>
          <a:prstGeom prst="rect">
            <a:avLst/>
          </a:prstGeom>
          <a:noFill/>
          <a:ln>
            <a:noFill/>
          </a:ln>
        </p:spPr>
      </p:pic>
      <p:pic>
        <p:nvPicPr>
          <p:cNvPr descr="\mathbf{w}^0" id="77" name="Google Shape;77;p17" title="MathEquation,#000000"/>
          <p:cNvPicPr preferRelativeResize="0"/>
          <p:nvPr/>
        </p:nvPicPr>
        <p:blipFill>
          <a:blip r:embed="rId3">
            <a:alphaModFix/>
          </a:blip>
          <a:stretch>
            <a:fillRect/>
          </a:stretch>
        </p:blipFill>
        <p:spPr>
          <a:xfrm>
            <a:off x="1449000" y="2820575"/>
            <a:ext cx="318496" cy="254001"/>
          </a:xfrm>
          <a:prstGeom prst="rect">
            <a:avLst/>
          </a:prstGeom>
          <a:noFill/>
          <a:ln>
            <a:noFill/>
          </a:ln>
        </p:spPr>
      </p:pic>
      <p:pic>
        <p:nvPicPr>
          <p:cNvPr descr="\mathbf{w}^1" id="78" name="Google Shape;78;p17" title="MathEquation,#000000"/>
          <p:cNvPicPr preferRelativeResize="0"/>
          <p:nvPr/>
        </p:nvPicPr>
        <p:blipFill>
          <a:blip r:embed="rId4">
            <a:alphaModFix/>
          </a:blip>
          <a:stretch>
            <a:fillRect/>
          </a:stretch>
        </p:blipFill>
        <p:spPr>
          <a:xfrm>
            <a:off x="6172200" y="2820575"/>
            <a:ext cx="318496" cy="254001"/>
          </a:xfrm>
          <a:prstGeom prst="rect">
            <a:avLst/>
          </a:prstGeom>
          <a:noFill/>
          <a:ln>
            <a:noFill/>
          </a:ln>
        </p:spPr>
      </p:pic>
      <p:pic>
        <p:nvPicPr>
          <p:cNvPr descr="g\left(\mathbf{w}^0\right) &gt; g\left(\mathbf{w}^1 \right)" id="79" name="Google Shape;79;p17" title="MathEquation,#000000"/>
          <p:cNvPicPr preferRelativeResize="0"/>
          <p:nvPr/>
        </p:nvPicPr>
        <p:blipFill>
          <a:blip r:embed="rId5">
            <a:alphaModFix/>
          </a:blip>
          <a:stretch>
            <a:fillRect/>
          </a:stretch>
        </p:blipFill>
        <p:spPr>
          <a:xfrm>
            <a:off x="2046700" y="3139675"/>
            <a:ext cx="1286076" cy="254000"/>
          </a:xfrm>
          <a:prstGeom prst="rect">
            <a:avLst/>
          </a:prstGeom>
          <a:noFill/>
          <a:ln>
            <a:noFill/>
          </a:ln>
        </p:spPr>
      </p:pic>
      <p:pic>
        <p:nvPicPr>
          <p:cNvPr descr="\mathbf{w}^1" id="80" name="Google Shape;80;p17" title="MathEquation,#000000"/>
          <p:cNvPicPr preferRelativeResize="0"/>
          <p:nvPr/>
        </p:nvPicPr>
        <p:blipFill>
          <a:blip r:embed="rId4">
            <a:alphaModFix/>
          </a:blip>
          <a:stretch>
            <a:fillRect/>
          </a:stretch>
        </p:blipFill>
        <p:spPr>
          <a:xfrm>
            <a:off x="4572000" y="3139675"/>
            <a:ext cx="318496" cy="254001"/>
          </a:xfrm>
          <a:prstGeom prst="rect">
            <a:avLst/>
          </a:prstGeom>
          <a:noFill/>
          <a:ln>
            <a:noFill/>
          </a:ln>
        </p:spPr>
      </p:pic>
      <p:pic>
        <p:nvPicPr>
          <p:cNvPr descr="\mathbf{w}^2" id="81" name="Google Shape;81;p17" title="MathEquation,#000000"/>
          <p:cNvPicPr preferRelativeResize="0"/>
          <p:nvPr/>
        </p:nvPicPr>
        <p:blipFill>
          <a:blip r:embed="rId6">
            <a:alphaModFix/>
          </a:blip>
          <a:stretch>
            <a:fillRect/>
          </a:stretch>
        </p:blipFill>
        <p:spPr>
          <a:xfrm>
            <a:off x="1939525" y="3439725"/>
            <a:ext cx="318496" cy="254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52400" y="152400"/>
            <a:ext cx="8839198" cy="45388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This refining process yields a sequence of       points (starting with our initializer)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Here each subsequent point is (again generally speaking) on a lower and lower portion of the function i.e.,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descr="\begin{equation}&#10;\mathbf{w}^0,\,\mathbf{w}^1,\,...,\mathbf{w}^K&#10;\end{equation}&#10;" id="92" name="Google Shape;92;p19" title="MathEquation,#000000"/>
          <p:cNvPicPr preferRelativeResize="0"/>
          <p:nvPr/>
        </p:nvPicPr>
        <p:blipFill>
          <a:blip r:embed="rId3">
            <a:alphaModFix/>
          </a:blip>
          <a:stretch>
            <a:fillRect/>
          </a:stretch>
        </p:blipFill>
        <p:spPr>
          <a:xfrm>
            <a:off x="3771900" y="1907375"/>
            <a:ext cx="1690424" cy="300050"/>
          </a:xfrm>
          <a:prstGeom prst="rect">
            <a:avLst/>
          </a:prstGeom>
          <a:noFill/>
          <a:ln>
            <a:noFill/>
          </a:ln>
        </p:spPr>
      </p:pic>
      <p:pic>
        <p:nvPicPr>
          <p:cNvPr descr="\begin{equation}&#10;g\left(\mathbf{w}^0\right) &gt; g\left(\mathbf{w}^1\right)\, &gt; \,\cdots\,&gt; g\left(\mathbf{w}^K\right)&#10;\end{equation}&#10;&#10;" id="93" name="Google Shape;93;p19" title="MathEquation,#000000"/>
          <p:cNvPicPr preferRelativeResize="0"/>
          <p:nvPr/>
        </p:nvPicPr>
        <p:blipFill>
          <a:blip r:embed="rId4">
            <a:alphaModFix/>
          </a:blip>
          <a:stretch>
            <a:fillRect/>
          </a:stretch>
        </p:blipFill>
        <p:spPr>
          <a:xfrm>
            <a:off x="3300425" y="3407550"/>
            <a:ext cx="3158410" cy="300050"/>
          </a:xfrm>
          <a:prstGeom prst="rect">
            <a:avLst/>
          </a:prstGeom>
          <a:noFill/>
          <a:ln>
            <a:noFill/>
          </a:ln>
        </p:spPr>
      </p:pic>
      <p:pic>
        <p:nvPicPr>
          <p:cNvPr descr="K&#10;&#10;" id="94" name="Google Shape;94;p19" title="MathEquation,#000000"/>
          <p:cNvPicPr preferRelativeResize="0"/>
          <p:nvPr/>
        </p:nvPicPr>
        <p:blipFill>
          <a:blip r:embed="rId5">
            <a:alphaModFix/>
          </a:blip>
          <a:stretch>
            <a:fillRect/>
          </a:stretch>
        </p:blipFill>
        <p:spPr>
          <a:xfrm>
            <a:off x="5237300" y="1264450"/>
            <a:ext cx="225026" cy="228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Unlike the global approach, a wide array of specific local optimization methods scale gracefully with input dimension.</a:t>
            </a:r>
            <a:endParaRPr/>
          </a:p>
          <a:p>
            <a:pPr indent="-342900" lvl="0" marL="457200" rtl="0" algn="l">
              <a:spcBef>
                <a:spcPts val="1000"/>
              </a:spcBef>
              <a:spcAft>
                <a:spcPts val="0"/>
              </a:spcAft>
              <a:buSzPts val="1800"/>
              <a:buChar char="●"/>
            </a:pPr>
            <a:r>
              <a:rPr lang="en"/>
              <a:t>This is because the sequential refinement process - which can be designed in a variety of ways - can be made extremely effective.</a:t>
            </a:r>
            <a:endParaRPr/>
          </a:p>
          <a:p>
            <a:pPr indent="0" lvl="0" marL="0" rtl="0" algn="l">
              <a:spcBef>
                <a:spcPts val="10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The general framework</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