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a14da157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a14da157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14da157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14da157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a14da15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a14da15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a14da157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a14da157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a14da157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a14da157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a14da157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a14da157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a14da157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a14da157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a14da157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a14da157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a14da157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a14da157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a14da157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a14da157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a14da15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a14da15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a14da157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a14da157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a14da157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a14da157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3028550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3028550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3028550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3028550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3028550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3028550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3028550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3028550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30285500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30285500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3028550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3028550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3028550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3028550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30285500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30285500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a14da15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a14da15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30285500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30285500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30285500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30285500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3028550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3028550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30285500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30285500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3028550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3028550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30285500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30285500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30285500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30285500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30285500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30285500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30285500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30285500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30285500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30285500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14da157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14da157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30285500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30285500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30285500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30285500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30285500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30285500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30285500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30285500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30285500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30285500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30285500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30285500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30285500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30285500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307541f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307541f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307541f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307541f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b307541f8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b307541f8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a14da157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a14da157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307541f8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307541f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307541f8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307541f8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307541f8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307541f8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307541f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307541f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307541f8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307541f8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a14da15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a14da15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a14da157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a14da157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a14da15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a14da15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a14da157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a14da15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29.png"/><Relationship Id="rId6"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 Id="rId4" Type="http://schemas.openxmlformats.org/officeDocument/2006/relationships/image" Target="../media/image44.png"/><Relationship Id="rId5"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9.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5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3.png"/><Relationship Id="rId4" Type="http://schemas.openxmlformats.org/officeDocument/2006/relationships/image" Target="../media/image46.png"/><Relationship Id="rId5" Type="http://schemas.openxmlformats.org/officeDocument/2006/relationships/image" Target="../media/image51.png"/><Relationship Id="rId6"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2.png"/><Relationship Id="rId4" Type="http://schemas.openxmlformats.org/officeDocument/2006/relationships/image" Target="../media/image72.png"/><Relationship Id="rId5" Type="http://schemas.openxmlformats.org/officeDocument/2006/relationships/image" Target="../media/image71.png"/><Relationship Id="rId6" Type="http://schemas.openxmlformats.org/officeDocument/2006/relationships/image" Target="../media/image5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7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7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0.png"/><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4.png"/><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6.png"/><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0.png"/><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2.5  Random search</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we are to choose a set of directions at each step randomly, how shall we choose them?  </a:t>
            </a:r>
            <a:endParaRPr/>
          </a:p>
          <a:p>
            <a:pPr indent="-342900" lvl="0" marL="457200" rtl="0" algn="l">
              <a:spcBef>
                <a:spcPts val="1000"/>
              </a:spcBef>
              <a:spcAft>
                <a:spcPts val="0"/>
              </a:spcAft>
              <a:buSzPts val="1800"/>
              <a:buChar char="●"/>
            </a:pPr>
            <a:r>
              <a:rPr lang="en"/>
              <a:t>One idea could be to use choose some distribution - e.g., a Gaussian - and (at each step) use samples from this distribution as our candidate directions.  </a:t>
            </a:r>
            <a:endParaRPr/>
          </a:p>
          <a:p>
            <a:pPr indent="-342900" lvl="0" marL="457200" rtl="0" algn="l">
              <a:spcBef>
                <a:spcPts val="1000"/>
              </a:spcBef>
              <a:spcAft>
                <a:spcPts val="0"/>
              </a:spcAft>
              <a:buSzPts val="1800"/>
              <a:buChar char="●"/>
            </a:pPr>
            <a:r>
              <a:rPr lang="en"/>
              <a:t>The only issue with doing this is one of consistency: each of the candidate directions - if constructed in this way - would have different lengths.  </a:t>
            </a:r>
            <a:endParaRPr/>
          </a:p>
          <a:p>
            <a:pPr indent="0" lvl="0" marL="0" rtl="0" algn="l">
              <a:spcBef>
                <a:spcPts val="10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we have no apriori reason for doing this at each step, to keep our random candidate directions consistent we can normalize them to have the same length e.g., length one. </a:t>
            </a:r>
            <a:endParaRPr/>
          </a:p>
          <a:p>
            <a:pPr indent="-342900" lvl="0" marL="457200" rtl="0" algn="l">
              <a:spcBef>
                <a:spcPts val="1000"/>
              </a:spcBef>
              <a:spcAft>
                <a:spcPts val="0"/>
              </a:spcAft>
              <a:buSzPts val="1800"/>
              <a:buChar char="●"/>
            </a:pPr>
            <a:r>
              <a:rPr lang="en"/>
              <a:t>Indeed this is how we illustrated the algorithm figuratively in the illustration above.  If we use directions of unit-length in our algorithm - i.e., where               always - this means that at each step of the algorithm we move a distance of length one since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Vert \mathbf{w}^k - \mathbf{w}^{k-1} \Vert_2 = \Vert \left(\mathbf{w}^{k-1} + \mathbf{d}\right) - \mathbf{w}^{k-1} \Vert_2  = \Vert \mathbf{d}  \Vert_2 = 1.&#10;\end{equation}&#10;" id="118" name="Google Shape;118;p23" title="MathEquation,#000000"/>
          <p:cNvPicPr preferRelativeResize="0"/>
          <p:nvPr/>
        </p:nvPicPr>
        <p:blipFill>
          <a:blip r:embed="rId3">
            <a:alphaModFix/>
          </a:blip>
          <a:stretch>
            <a:fillRect/>
          </a:stretch>
        </p:blipFill>
        <p:spPr>
          <a:xfrm>
            <a:off x="2455338" y="3881900"/>
            <a:ext cx="4233334" cy="254000"/>
          </a:xfrm>
          <a:prstGeom prst="rect">
            <a:avLst/>
          </a:prstGeom>
          <a:noFill/>
          <a:ln>
            <a:noFill/>
          </a:ln>
        </p:spPr>
      </p:pic>
      <p:pic>
        <p:nvPicPr>
          <p:cNvPr descr="\Vert \mathbf{d} \Vert_2 = 1&#10;" id="119" name="Google Shape;119;p23" title="MathEquation,#000000"/>
          <p:cNvPicPr preferRelativeResize="0"/>
          <p:nvPr/>
        </p:nvPicPr>
        <p:blipFill>
          <a:blip r:embed="rId4">
            <a:alphaModFix/>
          </a:blip>
          <a:stretch>
            <a:fillRect/>
          </a:stretch>
        </p:blipFill>
        <p:spPr>
          <a:xfrm>
            <a:off x="8002900" y="2648750"/>
            <a:ext cx="829388" cy="25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here we can adjust each step to have whatever length we desire by introducing a </a:t>
            </a:r>
            <a:r>
              <a:rPr i="1" lang="en"/>
              <a:t>steplength parameter</a:t>
            </a:r>
            <a:r>
              <a:rPr lang="en"/>
              <a:t>      into each step to completely control how far we travel with each step (as discussed in the previous Section).  This more general step looks like the following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mathbf{w}^k = \mathbf{w}^{k-1} + \alpha\mathbf{d}^{\,}&#10;\end{equation}&#10;" id="125" name="Google Shape;125;p24" title="MathEquation,#000000"/>
          <p:cNvPicPr preferRelativeResize="0"/>
          <p:nvPr/>
        </p:nvPicPr>
        <p:blipFill>
          <a:blip r:embed="rId3">
            <a:alphaModFix/>
          </a:blip>
          <a:stretch>
            <a:fillRect/>
          </a:stretch>
        </p:blipFill>
        <p:spPr>
          <a:xfrm>
            <a:off x="3639250" y="2733675"/>
            <a:ext cx="1693334" cy="254000"/>
          </a:xfrm>
          <a:prstGeom prst="rect">
            <a:avLst/>
          </a:prstGeom>
          <a:noFill/>
          <a:ln>
            <a:noFill/>
          </a:ln>
        </p:spPr>
      </p:pic>
      <p:pic>
        <p:nvPicPr>
          <p:cNvPr descr="\alpha" id="126" name="Google Shape;126;p24" title="MathEquation,#000000"/>
          <p:cNvPicPr preferRelativeResize="0"/>
          <p:nvPr/>
        </p:nvPicPr>
        <p:blipFill>
          <a:blip r:embed="rId4">
            <a:alphaModFix/>
          </a:blip>
          <a:stretch>
            <a:fillRect/>
          </a:stretch>
        </p:blipFill>
        <p:spPr>
          <a:xfrm>
            <a:off x="4492425" y="1625575"/>
            <a:ext cx="159132" cy="165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length of this step - using a unit-length directions - is now exactly equal to the steplength    , as</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Now at the     step we try out     unit-length random directions - but scaled by the steplength parameter so that the distance we travel is actually    - taking the one that provides the greatest decrease in function value.</a:t>
            </a:r>
            <a:endParaRPr/>
          </a:p>
          <a:p>
            <a:pPr indent="0" lvl="0" marL="0" rtl="0" algn="l">
              <a:spcBef>
                <a:spcPts val="1000"/>
              </a:spcBef>
              <a:spcAft>
                <a:spcPts val="1600"/>
              </a:spcAft>
              <a:buNone/>
            </a:pPr>
            <a:r>
              <a:t/>
            </a:r>
            <a:endParaRPr/>
          </a:p>
        </p:txBody>
      </p:sp>
      <p:pic>
        <p:nvPicPr>
          <p:cNvPr descr="\begin{equation}&#10;\Vert \mathbf{w}^k - \mathbf{w}^{k-1} \Vert_2 = \Vert \left(\mathbf{w}^{k-1} + \alpha\mathbf{d} \right) - \mathbf{w}^{k-1} \Vert_2  = \Vert \alpha \mathbf{d}  \Vert_2 = \alpha \Vert \mathbf{d}  \Vert_2 = \alpha&#10;\end{equation}&#10;" id="132" name="Google Shape;132;p25" title="MathEquation,#000000"/>
          <p:cNvPicPr preferRelativeResize="0"/>
          <p:nvPr/>
        </p:nvPicPr>
        <p:blipFill>
          <a:blip r:embed="rId3">
            <a:alphaModFix/>
          </a:blip>
          <a:stretch>
            <a:fillRect/>
          </a:stretch>
        </p:blipFill>
        <p:spPr>
          <a:xfrm>
            <a:off x="1759000" y="2266950"/>
            <a:ext cx="6252308" cy="304800"/>
          </a:xfrm>
          <a:prstGeom prst="rect">
            <a:avLst/>
          </a:prstGeom>
          <a:noFill/>
          <a:ln>
            <a:noFill/>
          </a:ln>
        </p:spPr>
      </p:pic>
      <p:pic>
        <p:nvPicPr>
          <p:cNvPr descr=" \alpha&#10;" id="133" name="Google Shape;133;p25" title="MathEquation,#000000"/>
          <p:cNvPicPr preferRelativeResize="0"/>
          <p:nvPr/>
        </p:nvPicPr>
        <p:blipFill>
          <a:blip r:embed="rId4">
            <a:alphaModFix/>
          </a:blip>
          <a:stretch>
            <a:fillRect/>
          </a:stretch>
        </p:blipFill>
        <p:spPr>
          <a:xfrm>
            <a:off x="2341275" y="1601275"/>
            <a:ext cx="183614" cy="190500"/>
          </a:xfrm>
          <a:prstGeom prst="rect">
            <a:avLst/>
          </a:prstGeom>
          <a:noFill/>
          <a:ln>
            <a:noFill/>
          </a:ln>
        </p:spPr>
      </p:pic>
      <p:pic>
        <p:nvPicPr>
          <p:cNvPr descr="k^{th}" id="134" name="Google Shape;134;p25" title="MathEquation,#000000"/>
          <p:cNvPicPr preferRelativeResize="0"/>
          <p:nvPr/>
        </p:nvPicPr>
        <p:blipFill>
          <a:blip r:embed="rId5">
            <a:alphaModFix/>
          </a:blip>
          <a:stretch>
            <a:fillRect/>
          </a:stretch>
        </p:blipFill>
        <p:spPr>
          <a:xfrm>
            <a:off x="2025850" y="2899275"/>
            <a:ext cx="225444" cy="190500"/>
          </a:xfrm>
          <a:prstGeom prst="rect">
            <a:avLst/>
          </a:prstGeom>
          <a:noFill/>
          <a:ln>
            <a:noFill/>
          </a:ln>
        </p:spPr>
      </p:pic>
      <p:pic>
        <p:nvPicPr>
          <p:cNvPr descr="P" id="135" name="Google Shape;135;p25" title="MathEquation,#000000"/>
          <p:cNvPicPr preferRelativeResize="0"/>
          <p:nvPr/>
        </p:nvPicPr>
        <p:blipFill>
          <a:blip r:embed="rId6">
            <a:alphaModFix/>
          </a:blip>
          <a:stretch>
            <a:fillRect/>
          </a:stretch>
        </p:blipFill>
        <p:spPr>
          <a:xfrm>
            <a:off x="3833350" y="2899275"/>
            <a:ext cx="158092" cy="190501"/>
          </a:xfrm>
          <a:prstGeom prst="rect">
            <a:avLst/>
          </a:prstGeom>
          <a:noFill/>
          <a:ln>
            <a:noFill/>
          </a:ln>
        </p:spPr>
      </p:pic>
      <p:pic>
        <p:nvPicPr>
          <p:cNvPr descr=" \alpha&#10;" id="136" name="Google Shape;136;p25" title="MathEquation,#000000"/>
          <p:cNvPicPr preferRelativeResize="0"/>
          <p:nvPr/>
        </p:nvPicPr>
        <p:blipFill>
          <a:blip r:embed="rId4">
            <a:alphaModFix/>
          </a:blip>
          <a:stretch>
            <a:fillRect/>
          </a:stretch>
        </p:blipFill>
        <p:spPr>
          <a:xfrm>
            <a:off x="7528000" y="3233650"/>
            <a:ext cx="183614" cy="19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Example: Random search applied to minimize a simple quadratic</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Below we show the result of running random local search for 4 steps with       for all steps, at each step searching for                       random directions to minimize the simple quadratic </a:t>
            </a:r>
            <a:endParaRPr/>
          </a:p>
          <a:p>
            <a:pPr indent="-342900" lvl="0" marL="457200" rtl="0" algn="l">
              <a:spcBef>
                <a:spcPts val="1000"/>
              </a:spcBef>
              <a:spcAft>
                <a:spcPts val="0"/>
              </a:spcAft>
              <a:buSzPts val="1800"/>
              <a:buChar char="●"/>
            </a:pPr>
            <a:r>
              <a:rPr lang="en"/>
              <a:t>A three-dimensional view is shown on the left, along with the set of steps produced by the algorithm colored from green - at the start of the run where we initialize at                         - to red when the algorithm halts.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In the right panel is the same picture, only viewed from directly above. </a:t>
            </a:r>
            <a:endParaRPr/>
          </a:p>
          <a:p>
            <a:pPr indent="0" lvl="0" marL="0" rtl="0" algn="l">
              <a:spcBef>
                <a:spcPts val="1000"/>
              </a:spcBef>
              <a:spcAft>
                <a:spcPts val="1600"/>
              </a:spcAft>
              <a:buNone/>
            </a:pPr>
            <a:r>
              <a:t/>
            </a:r>
            <a:endParaRPr/>
          </a:p>
        </p:txBody>
      </p:sp>
      <p:pic>
        <p:nvPicPr>
          <p:cNvPr descr="\mathbf{w}^0 = \begin{bmatrix}3 \\ 4\end{bmatrix}" id="147" name="Google Shape;147;p27" title="MathEquation,#000000"/>
          <p:cNvPicPr preferRelativeResize="0"/>
          <p:nvPr/>
        </p:nvPicPr>
        <p:blipFill>
          <a:blip r:embed="rId3">
            <a:alphaModFix/>
          </a:blip>
          <a:stretch>
            <a:fillRect/>
          </a:stretch>
        </p:blipFill>
        <p:spPr>
          <a:xfrm>
            <a:off x="2571750" y="2935700"/>
            <a:ext cx="897700" cy="516175"/>
          </a:xfrm>
          <a:prstGeom prst="rect">
            <a:avLst/>
          </a:prstGeom>
          <a:noFill/>
          <a:ln>
            <a:noFill/>
          </a:ln>
        </p:spPr>
      </p:pic>
      <p:pic>
        <p:nvPicPr>
          <p:cNvPr descr="g(w_0,w_1) = w_0^2 + w_1^2 + 2" id="148" name="Google Shape;148;p27" title="MathEquation,#000000"/>
          <p:cNvPicPr preferRelativeResize="0"/>
          <p:nvPr/>
        </p:nvPicPr>
        <p:blipFill>
          <a:blip r:embed="rId4">
            <a:alphaModFix/>
          </a:blip>
          <a:stretch>
            <a:fillRect/>
          </a:stretch>
        </p:blipFill>
        <p:spPr>
          <a:xfrm>
            <a:off x="4039600" y="1904550"/>
            <a:ext cx="2565656" cy="317500"/>
          </a:xfrm>
          <a:prstGeom prst="rect">
            <a:avLst/>
          </a:prstGeom>
          <a:noFill/>
          <a:ln>
            <a:noFill/>
          </a:ln>
        </p:spPr>
      </p:pic>
      <p:pic>
        <p:nvPicPr>
          <p:cNvPr descr="\alpha = 1" id="149" name="Google Shape;149;p27" title="MathEquation,#000000"/>
          <p:cNvPicPr preferRelativeResize="0"/>
          <p:nvPr/>
        </p:nvPicPr>
        <p:blipFill>
          <a:blip r:embed="rId5">
            <a:alphaModFix/>
          </a:blip>
          <a:stretch>
            <a:fillRect/>
          </a:stretch>
        </p:blipFill>
        <p:spPr>
          <a:xfrm>
            <a:off x="8297550" y="1273750"/>
            <a:ext cx="615568" cy="225450"/>
          </a:xfrm>
          <a:prstGeom prst="rect">
            <a:avLst/>
          </a:prstGeom>
          <a:noFill/>
          <a:ln>
            <a:noFill/>
          </a:ln>
        </p:spPr>
      </p:pic>
      <p:pic>
        <p:nvPicPr>
          <p:cNvPr descr="P = 1000" id="150" name="Google Shape;150;p27" title="MathEquation,#000000"/>
          <p:cNvPicPr preferRelativeResize="0"/>
          <p:nvPr/>
        </p:nvPicPr>
        <p:blipFill>
          <a:blip r:embed="rId6">
            <a:alphaModFix/>
          </a:blip>
          <a:stretch>
            <a:fillRect/>
          </a:stretch>
        </p:blipFill>
        <p:spPr>
          <a:xfrm>
            <a:off x="4961525" y="1589150"/>
            <a:ext cx="1019000" cy="225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662325" y="476513"/>
            <a:ext cx="7819350" cy="419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is greater than </a:t>
            </a:r>
            <a:r>
              <a:rPr b="1" i="1" lang="en"/>
              <a:t>2</a:t>
            </a:r>
            <a:r>
              <a:rPr lang="en"/>
              <a:t> we cannot make a plot like the ones above to tell how well a particular run of random search performed - or any local optimization method for that matter. </a:t>
            </a:r>
            <a:endParaRPr/>
          </a:p>
        </p:txBody>
      </p:sp>
      <p:pic>
        <p:nvPicPr>
          <p:cNvPr descr="N" id="161" name="Google Shape;161;p29" title="MathEquation,#000000"/>
          <p:cNvPicPr preferRelativeResize="0"/>
          <p:nvPr/>
        </p:nvPicPr>
        <p:blipFill>
          <a:blip r:embed="rId3">
            <a:alphaModFix/>
          </a:blip>
          <a:stretch>
            <a:fillRect/>
          </a:stretch>
        </p:blipFill>
        <p:spPr>
          <a:xfrm>
            <a:off x="1055425" y="1273750"/>
            <a:ext cx="208000" cy="21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more general way to view the steps from the particular run of any local method regardless of input dimension is to plot the corresponding sequence of function evaluations.  </a:t>
            </a:r>
            <a:endParaRPr/>
          </a:p>
          <a:p>
            <a:pPr indent="-342900" lvl="0" marL="457200" rtl="0" algn="l">
              <a:spcBef>
                <a:spcPts val="1000"/>
              </a:spcBef>
              <a:spcAft>
                <a:spcPts val="0"/>
              </a:spcAft>
              <a:buSzPts val="1800"/>
              <a:buChar char="●"/>
            </a:pPr>
            <a:r>
              <a:rPr lang="en"/>
              <a:t>That is if the returned history of weights from a local method run is                we plot corresponding function evaluations                 as pairs                    as we demonstrate below.  </a:t>
            </a:r>
            <a:endParaRPr/>
          </a:p>
          <a:p>
            <a:pPr indent="-342900" lvl="0" marL="457200" rtl="0" algn="l">
              <a:spcBef>
                <a:spcPts val="1000"/>
              </a:spcBef>
              <a:spcAft>
                <a:spcPts val="0"/>
              </a:spcAft>
              <a:buSzPts val="1800"/>
              <a:buChar char="●"/>
            </a:pPr>
            <a:r>
              <a:rPr lang="en"/>
              <a:t>This allows us to tell - regardless of the input dimension </a:t>
            </a:r>
            <a:r>
              <a:rPr b="1" i="1" lang="en"/>
              <a:t>N </a:t>
            </a:r>
            <a:r>
              <a:rPr lang="en"/>
              <a:t>- how the algorithm performed, and is called a </a:t>
            </a:r>
            <a:r>
              <a:rPr i="1" lang="en"/>
              <a:t>cost function history plot</a:t>
            </a:r>
            <a:r>
              <a:rPr lang="en"/>
              <a:t>.</a:t>
            </a:r>
            <a:endParaRPr/>
          </a:p>
          <a:p>
            <a:pPr indent="0" lvl="0" marL="0" rtl="0" algn="l">
              <a:spcBef>
                <a:spcPts val="1000"/>
              </a:spcBef>
              <a:spcAft>
                <a:spcPts val="1600"/>
              </a:spcAft>
              <a:buNone/>
            </a:pPr>
            <a:r>
              <a:t/>
            </a:r>
            <a:endParaRPr/>
          </a:p>
        </p:txBody>
      </p:sp>
      <p:pic>
        <p:nvPicPr>
          <p:cNvPr descr="\left\{\mathbf{w}^{k}\right\}_{k=0}^K" id="167" name="Google Shape;167;p30" title="MathEquation,#000000"/>
          <p:cNvPicPr preferRelativeResize="0"/>
          <p:nvPr/>
        </p:nvPicPr>
        <p:blipFill>
          <a:blip r:embed="rId3">
            <a:alphaModFix/>
          </a:blip>
          <a:stretch>
            <a:fillRect/>
          </a:stretch>
        </p:blipFill>
        <p:spPr>
          <a:xfrm>
            <a:off x="7739500" y="2279650"/>
            <a:ext cx="689322" cy="292100"/>
          </a:xfrm>
          <a:prstGeom prst="rect">
            <a:avLst/>
          </a:prstGeom>
          <a:noFill/>
          <a:ln>
            <a:noFill/>
          </a:ln>
        </p:spPr>
      </p:pic>
      <p:pic>
        <p:nvPicPr>
          <p:cNvPr descr="\left\{g\left(\mathbf{w}^{k}\right)\right\}_{k=0}^K" id="168" name="Google Shape;168;p30" title="MathEquation,#000000"/>
          <p:cNvPicPr preferRelativeResize="0"/>
          <p:nvPr/>
        </p:nvPicPr>
        <p:blipFill>
          <a:blip r:embed="rId4">
            <a:alphaModFix/>
          </a:blip>
          <a:stretch>
            <a:fillRect/>
          </a:stretch>
        </p:blipFill>
        <p:spPr>
          <a:xfrm>
            <a:off x="5240525" y="2571750"/>
            <a:ext cx="969626" cy="292100"/>
          </a:xfrm>
          <a:prstGeom prst="rect">
            <a:avLst/>
          </a:prstGeom>
          <a:noFill/>
          <a:ln>
            <a:noFill/>
          </a:ln>
        </p:spPr>
      </p:pic>
      <p:pic>
        <p:nvPicPr>
          <p:cNvPr descr="\left(k\,, g\left(\mathbf{w}^k\right)\right)" id="169" name="Google Shape;169;p30" title="MathEquation,#000000"/>
          <p:cNvPicPr preferRelativeResize="0"/>
          <p:nvPr/>
        </p:nvPicPr>
        <p:blipFill>
          <a:blip r:embed="rId5">
            <a:alphaModFix/>
          </a:blip>
          <a:stretch>
            <a:fillRect/>
          </a:stretch>
        </p:blipFill>
        <p:spPr>
          <a:xfrm>
            <a:off x="7193625" y="2644525"/>
            <a:ext cx="1033982" cy="29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414338" y="1371600"/>
            <a:ext cx="8315325" cy="240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Section we describe our first local optimization algorithms - </a:t>
            </a:r>
            <a:r>
              <a:rPr i="1" lang="en"/>
              <a:t>random local search</a:t>
            </a:r>
            <a:r>
              <a:rPr lang="en"/>
              <a:t>.</a:t>
            </a:r>
            <a:endParaRPr/>
          </a:p>
          <a:p>
            <a:pPr indent="-342900" lvl="0" marL="457200" rtl="0" algn="l">
              <a:spcBef>
                <a:spcPts val="1000"/>
              </a:spcBef>
              <a:spcAft>
                <a:spcPts val="0"/>
              </a:spcAft>
              <a:buSzPts val="1800"/>
              <a:buChar char="●"/>
            </a:pPr>
            <a:r>
              <a:rPr lang="en"/>
              <a:t>With this instance of the general local optimization framework discussed in the previous Section we seek out a descent direction at each step by examining a number of random directions stemming from our current point.  </a:t>
            </a:r>
            <a:endParaRPr/>
          </a:p>
          <a:p>
            <a:pPr indent="-342900" lvl="0" marL="457200" rtl="0" algn="l">
              <a:spcBef>
                <a:spcPts val="1000"/>
              </a:spcBef>
              <a:spcAft>
                <a:spcPts val="0"/>
              </a:spcAft>
              <a:buSzPts val="1800"/>
              <a:buChar char="●"/>
            </a:pPr>
            <a:r>
              <a:rPr lang="en"/>
              <a:t>Like the global optimization scheme, scales poorly with the dimension of input and ultimately disqualifying random search for use with many modern machine learning problems.</a:t>
            </a:r>
            <a:endParaRPr/>
          </a:p>
          <a:p>
            <a:pPr indent="0" lvl="0" marL="0" rtl="0" algn="l">
              <a:spcBef>
                <a:spcPts val="10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 Example: Minimizing a function with many local minima using random search</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example we show what one may need to do in order to find the global minimum of a function using (normalized) random local search. </a:t>
            </a:r>
            <a:endParaRPr/>
          </a:p>
          <a:p>
            <a:pPr indent="-342900" lvl="0" marL="457200" rtl="0" algn="l">
              <a:spcBef>
                <a:spcPts val="1000"/>
              </a:spcBef>
              <a:spcAft>
                <a:spcPts val="0"/>
              </a:spcAft>
              <a:buSzPts val="1800"/>
              <a:buChar char="●"/>
            </a:pPr>
            <a:r>
              <a:rPr lang="en"/>
              <a:t>For visualization purposes we use the single-input function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We initialize two runs - at                 and                  .  For both runs we use a steplength of               fixed for all 10 iterations. </a:t>
            </a:r>
            <a:endParaRPr/>
          </a:p>
          <a:p>
            <a:pPr indent="0" lvl="0" marL="0" rtl="0" algn="l">
              <a:spcBef>
                <a:spcPts val="1000"/>
              </a:spcBef>
              <a:spcAft>
                <a:spcPts val="1600"/>
              </a:spcAft>
              <a:buNone/>
            </a:pPr>
            <a:r>
              <a:t/>
            </a:r>
            <a:endParaRPr/>
          </a:p>
        </p:txBody>
      </p:sp>
      <p:pic>
        <p:nvPicPr>
          <p:cNvPr descr="g(w) = \text{sin}(3w) + 0.1w^2" id="185" name="Google Shape;185;p33" title="MathEquation,#000000"/>
          <p:cNvPicPr preferRelativeResize="0"/>
          <p:nvPr/>
        </p:nvPicPr>
        <p:blipFill>
          <a:blip r:embed="rId3">
            <a:alphaModFix/>
          </a:blip>
          <a:stretch>
            <a:fillRect/>
          </a:stretch>
        </p:blipFill>
        <p:spPr>
          <a:xfrm>
            <a:off x="3477000" y="2429400"/>
            <a:ext cx="2190000" cy="284700"/>
          </a:xfrm>
          <a:prstGeom prst="rect">
            <a:avLst/>
          </a:prstGeom>
          <a:noFill/>
          <a:ln>
            <a:noFill/>
          </a:ln>
        </p:spPr>
      </p:pic>
      <p:pic>
        <p:nvPicPr>
          <p:cNvPr descr="w^0 = 4.5" id="186" name="Google Shape;186;p33" title="MathEquation,#000000"/>
          <p:cNvPicPr preferRelativeResize="0"/>
          <p:nvPr/>
        </p:nvPicPr>
        <p:blipFill>
          <a:blip r:embed="rId4">
            <a:alphaModFix/>
          </a:blip>
          <a:stretch>
            <a:fillRect/>
          </a:stretch>
        </p:blipFill>
        <p:spPr>
          <a:xfrm>
            <a:off x="3481575" y="2875025"/>
            <a:ext cx="936406" cy="254000"/>
          </a:xfrm>
          <a:prstGeom prst="rect">
            <a:avLst/>
          </a:prstGeom>
          <a:noFill/>
          <a:ln>
            <a:noFill/>
          </a:ln>
        </p:spPr>
      </p:pic>
      <p:pic>
        <p:nvPicPr>
          <p:cNvPr descr="w^0 = -1.5" id="187" name="Google Shape;187;p33" title="MathEquation,#000000"/>
          <p:cNvPicPr preferRelativeResize="0"/>
          <p:nvPr/>
        </p:nvPicPr>
        <p:blipFill>
          <a:blip r:embed="rId5">
            <a:alphaModFix/>
          </a:blip>
          <a:stretch>
            <a:fillRect/>
          </a:stretch>
        </p:blipFill>
        <p:spPr>
          <a:xfrm>
            <a:off x="4937250" y="2875025"/>
            <a:ext cx="1069474" cy="254000"/>
          </a:xfrm>
          <a:prstGeom prst="rect">
            <a:avLst/>
          </a:prstGeom>
          <a:noFill/>
          <a:ln>
            <a:noFill/>
          </a:ln>
        </p:spPr>
      </p:pic>
      <p:pic>
        <p:nvPicPr>
          <p:cNvPr descr="\alpha = 0.1" id="188" name="Google Shape;188;p33" title="MathEquation,#000000"/>
          <p:cNvPicPr preferRelativeResize="0"/>
          <p:nvPr/>
        </p:nvPicPr>
        <p:blipFill>
          <a:blip r:embed="rId6">
            <a:alphaModFix/>
          </a:blip>
          <a:stretch>
            <a:fillRect/>
          </a:stretch>
        </p:blipFill>
        <p:spPr>
          <a:xfrm>
            <a:off x="2292725" y="3214700"/>
            <a:ext cx="739976" cy="205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4"/>
          <p:cNvPicPr preferRelativeResize="0"/>
          <p:nvPr/>
        </p:nvPicPr>
        <p:blipFill>
          <a:blip r:embed="rId3">
            <a:alphaModFix/>
          </a:blip>
          <a:stretch>
            <a:fillRect/>
          </a:stretch>
        </p:blipFill>
        <p:spPr>
          <a:xfrm>
            <a:off x="419100" y="776288"/>
            <a:ext cx="830580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can be seen by the result depending on where we initialize we may end up near a local or global minimum - here resulting from the first and second initialization respectively.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Example: Exploring fundamental steplength rules</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examples of the previous Subsection we steplength parameter     set fixed for all steps of each run.  </a:t>
            </a:r>
            <a:endParaRPr/>
          </a:p>
          <a:p>
            <a:pPr indent="-342900" lvl="0" marL="457200" rtl="0" algn="l">
              <a:spcBef>
                <a:spcPts val="1000"/>
              </a:spcBef>
              <a:spcAft>
                <a:spcPts val="0"/>
              </a:spcAft>
              <a:buSzPts val="1800"/>
              <a:buChar char="●"/>
            </a:pPr>
            <a:r>
              <a:rPr lang="en"/>
              <a:t>This choice - to take one value for     and use if to each and every step of the algorithm - is called a fixed </a:t>
            </a:r>
            <a:r>
              <a:rPr i="1" lang="en"/>
              <a:t>steplength rule</a:t>
            </a:r>
            <a:r>
              <a:rPr lang="en"/>
              <a:t>.</a:t>
            </a:r>
            <a:endParaRPr/>
          </a:p>
          <a:p>
            <a:pPr indent="-342900" lvl="0" marL="457200" rtl="0" algn="l">
              <a:spcBef>
                <a:spcPts val="1000"/>
              </a:spcBef>
              <a:spcAft>
                <a:spcPts val="0"/>
              </a:spcAft>
              <a:buSzPts val="1800"/>
              <a:buChar char="●"/>
            </a:pPr>
            <a:r>
              <a:rPr lang="en"/>
              <a:t>One can also imagine changing the value of     from step-to-step in a single run of a local algorithm.  A rule that adjusts the value of      from step-to-step is often referred to as an </a:t>
            </a:r>
            <a:r>
              <a:rPr i="1" lang="en"/>
              <a:t>adjustable</a:t>
            </a:r>
            <a:r>
              <a:rPr lang="en"/>
              <a:t> steplength rule, of which there are many in use.  </a:t>
            </a:r>
            <a:endParaRPr/>
          </a:p>
          <a:p>
            <a:pPr indent="0" lvl="0" marL="0" rtl="0" algn="l">
              <a:spcBef>
                <a:spcPts val="1000"/>
              </a:spcBef>
              <a:spcAft>
                <a:spcPts val="1600"/>
              </a:spcAft>
              <a:buNone/>
            </a:pPr>
            <a:r>
              <a:t/>
            </a:r>
            <a:endParaRPr/>
          </a:p>
        </p:txBody>
      </p:sp>
      <p:pic>
        <p:nvPicPr>
          <p:cNvPr descr="\alpha" id="209" name="Google Shape;209;p37" title="MathEquation,#000000"/>
          <p:cNvPicPr preferRelativeResize="0"/>
          <p:nvPr/>
        </p:nvPicPr>
        <p:blipFill>
          <a:blip r:embed="rId3">
            <a:alphaModFix/>
          </a:blip>
          <a:stretch>
            <a:fillRect/>
          </a:stretch>
        </p:blipFill>
        <p:spPr>
          <a:xfrm>
            <a:off x="7886300" y="1311525"/>
            <a:ext cx="159132" cy="165099"/>
          </a:xfrm>
          <a:prstGeom prst="rect">
            <a:avLst/>
          </a:prstGeom>
          <a:noFill/>
          <a:ln>
            <a:noFill/>
          </a:ln>
        </p:spPr>
      </p:pic>
      <p:pic>
        <p:nvPicPr>
          <p:cNvPr descr="\alpha" id="210" name="Google Shape;210;p37" title="MathEquation,#000000"/>
          <p:cNvPicPr preferRelativeResize="0"/>
          <p:nvPr/>
        </p:nvPicPr>
        <p:blipFill>
          <a:blip r:embed="rId3">
            <a:alphaModFix/>
          </a:blip>
          <a:stretch>
            <a:fillRect/>
          </a:stretch>
        </p:blipFill>
        <p:spPr>
          <a:xfrm>
            <a:off x="4361650" y="2078975"/>
            <a:ext cx="159132" cy="165099"/>
          </a:xfrm>
          <a:prstGeom prst="rect">
            <a:avLst/>
          </a:prstGeom>
          <a:noFill/>
          <a:ln>
            <a:noFill/>
          </a:ln>
        </p:spPr>
      </p:pic>
      <p:pic>
        <p:nvPicPr>
          <p:cNvPr descr="\alpha" id="211" name="Google Shape;211;p37" title="MathEquation,#000000"/>
          <p:cNvPicPr preferRelativeResize="0"/>
          <p:nvPr/>
        </p:nvPicPr>
        <p:blipFill>
          <a:blip r:embed="rId3">
            <a:alphaModFix/>
          </a:blip>
          <a:stretch>
            <a:fillRect/>
          </a:stretch>
        </p:blipFill>
        <p:spPr>
          <a:xfrm>
            <a:off x="5387450" y="2821000"/>
            <a:ext cx="159132" cy="165099"/>
          </a:xfrm>
          <a:prstGeom prst="rect">
            <a:avLst/>
          </a:prstGeom>
          <a:noFill/>
          <a:ln>
            <a:noFill/>
          </a:ln>
        </p:spPr>
      </p:pic>
      <p:pic>
        <p:nvPicPr>
          <p:cNvPr descr="\alpha" id="212" name="Google Shape;212;p37" title="MathEquation,#000000"/>
          <p:cNvPicPr preferRelativeResize="0"/>
          <p:nvPr/>
        </p:nvPicPr>
        <p:blipFill>
          <a:blip r:embed="rId3">
            <a:alphaModFix/>
          </a:blip>
          <a:stretch>
            <a:fillRect/>
          </a:stretch>
        </p:blipFill>
        <p:spPr>
          <a:xfrm>
            <a:off x="6560275" y="3142950"/>
            <a:ext cx="159132" cy="165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most common adjustable steplength rule is the so-called </a:t>
            </a:r>
            <a:r>
              <a:rPr i="1" lang="en"/>
              <a:t>diminishing</a:t>
            </a:r>
            <a:r>
              <a:rPr lang="en"/>
              <a:t> steplength rule, which we explore here.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Example: Unit length steps fail to converge to global minimum</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Here we re-run the random local search algorithm using the same simple quadratic and algorithm settings as described in the first Example above.</a:t>
            </a:r>
            <a:endParaRPr/>
          </a:p>
          <a:p>
            <a:pPr indent="-342900" lvl="0" marL="457200" rtl="0" algn="l">
              <a:spcBef>
                <a:spcPts val="1000"/>
              </a:spcBef>
              <a:spcAft>
                <a:spcPts val="0"/>
              </a:spcAft>
              <a:buSzPts val="1800"/>
              <a:buChar char="●"/>
            </a:pPr>
            <a:r>
              <a:rPr lang="en"/>
              <a:t>Now we initialize at the point                    which prevents the algorithm from reaching the function's global minimum. </a:t>
            </a:r>
            <a:endParaRPr/>
          </a:p>
          <a:p>
            <a:pPr indent="0" lvl="0" marL="0" rtl="0" algn="l">
              <a:spcBef>
                <a:spcPts val="1000"/>
              </a:spcBef>
              <a:spcAft>
                <a:spcPts val="1600"/>
              </a:spcAft>
              <a:buNone/>
            </a:pPr>
            <a:r>
              <a:t/>
            </a:r>
            <a:endParaRPr/>
          </a:p>
        </p:txBody>
      </p:sp>
      <p:pic>
        <p:nvPicPr>
          <p:cNvPr descr="\mathbf{w}^0 = \begin{bmatrix} 1.5 \\ 2 \end{bmatrix}" id="228" name="Google Shape;228;p40" title="MathEquation,#000000"/>
          <p:cNvPicPr preferRelativeResize="0"/>
          <p:nvPr/>
        </p:nvPicPr>
        <p:blipFill>
          <a:blip r:embed="rId3">
            <a:alphaModFix/>
          </a:blip>
          <a:stretch>
            <a:fillRect/>
          </a:stretch>
        </p:blipFill>
        <p:spPr>
          <a:xfrm>
            <a:off x="3857625" y="1856025"/>
            <a:ext cx="1036734" cy="50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1"/>
          <p:cNvPicPr preferRelativeResize="0"/>
          <p:nvPr/>
        </p:nvPicPr>
        <p:blipFill>
          <a:blip r:embed="rId3">
            <a:alphaModFix/>
          </a:blip>
          <a:stretch>
            <a:fillRect/>
          </a:stretch>
        </p:blipFill>
        <p:spPr>
          <a:xfrm>
            <a:off x="922875" y="882900"/>
            <a:ext cx="7298250" cy="337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However this zero-order approach to local optimization is extremely useful as a simple example of the general framework introduced previously, allowing us to give simple yet concrete algorithmic example of universally present ideas like </a:t>
            </a:r>
            <a:r>
              <a:rPr i="1" lang="en"/>
              <a:t>descent directions</a:t>
            </a:r>
            <a:r>
              <a:rPr lang="en"/>
              <a:t>, various choices for the </a:t>
            </a:r>
            <a:r>
              <a:rPr i="1" lang="en"/>
              <a:t>steplength parameter</a:t>
            </a:r>
            <a:r>
              <a:rPr lang="en"/>
              <a:t>, and </a:t>
            </a:r>
            <a:r>
              <a:rPr i="1" lang="en"/>
              <a:t>issues of convergence</a:t>
            </a:r>
            <a:r>
              <a:rPr lang="en"/>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problem here is that each direction we take must have length one since we have set            for all steps - thus the length of each step must be length one as well.  </a:t>
            </a:r>
            <a:endParaRPr/>
          </a:p>
          <a:p>
            <a:pPr indent="-342900" lvl="0" marL="457200" rtl="0" algn="l">
              <a:spcBef>
                <a:spcPts val="1000"/>
              </a:spcBef>
              <a:spcAft>
                <a:spcPts val="0"/>
              </a:spcAft>
              <a:buSzPts val="1800"/>
              <a:buChar char="●"/>
            </a:pPr>
            <a:r>
              <a:rPr lang="en"/>
              <a:t>If we could take </a:t>
            </a:r>
            <a:r>
              <a:rPr i="1" lang="en"/>
              <a:t>shorter</a:t>
            </a:r>
            <a:r>
              <a:rPr lang="en"/>
              <a:t> steps we could in fact descend onto lower contours of the quadratic, and get closer to the global minimum. </a:t>
            </a:r>
            <a:endParaRPr/>
          </a:p>
          <a:p>
            <a:pPr indent="0" lvl="0" marL="0" rtl="0" algn="l">
              <a:spcBef>
                <a:spcPts val="1000"/>
              </a:spcBef>
              <a:spcAft>
                <a:spcPts val="1600"/>
              </a:spcAft>
              <a:buNone/>
            </a:pPr>
            <a:r>
              <a:t/>
            </a:r>
            <a:endParaRPr/>
          </a:p>
        </p:txBody>
      </p:sp>
      <p:pic>
        <p:nvPicPr>
          <p:cNvPr descr="\alpha = 1" id="239" name="Google Shape;239;p42" title="MathEquation,#000000"/>
          <p:cNvPicPr preferRelativeResize="0"/>
          <p:nvPr/>
        </p:nvPicPr>
        <p:blipFill>
          <a:blip r:embed="rId3">
            <a:alphaModFix/>
          </a:blip>
          <a:stretch>
            <a:fillRect/>
          </a:stretch>
        </p:blipFill>
        <p:spPr>
          <a:xfrm>
            <a:off x="2195700" y="1601275"/>
            <a:ext cx="554812" cy="203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visualize how the final 25 steps of this sort of run fail to descend by plotting the corresponding cost function history, which we do below.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4"/>
          <p:cNvPicPr preferRelativeResize="0"/>
          <p:nvPr/>
        </p:nvPicPr>
        <p:blipFill>
          <a:blip r:embed="rId3">
            <a:alphaModFix/>
          </a:blip>
          <a:stretch>
            <a:fillRect/>
          </a:stretch>
        </p:blipFill>
        <p:spPr>
          <a:xfrm>
            <a:off x="395288" y="1343025"/>
            <a:ext cx="8353425" cy="2457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Setting the steplength parameter      smaller we can look again make another run mirroring the one performed above, with much better results.  </a:t>
            </a:r>
            <a:endParaRPr/>
          </a:p>
          <a:p>
            <a:pPr indent="-342900" lvl="0" marL="457200" rtl="0" algn="l">
              <a:spcBef>
                <a:spcPts val="1000"/>
              </a:spcBef>
              <a:spcAft>
                <a:spcPts val="0"/>
              </a:spcAft>
              <a:buSzPts val="1800"/>
              <a:buChar char="●"/>
            </a:pPr>
            <a:r>
              <a:rPr lang="en"/>
              <a:t>Below we make the same run as above except now we set                for all steps.  Running the algorithm now we can see that it converges to a point </a:t>
            </a:r>
            <a:br>
              <a:rPr lang="en"/>
            </a:br>
            <a:br>
              <a:rPr lang="en"/>
            </a:br>
            <a:r>
              <a:rPr lang="en"/>
              <a:t>much closer to the global minimum of the function at </a:t>
            </a:r>
            <a:endParaRPr/>
          </a:p>
          <a:p>
            <a:pPr indent="0" lvl="0" marL="0" rtl="0" algn="l">
              <a:spcBef>
                <a:spcPts val="1000"/>
              </a:spcBef>
              <a:spcAft>
                <a:spcPts val="1600"/>
              </a:spcAft>
              <a:buNone/>
            </a:pPr>
            <a:r>
              <a:t/>
            </a:r>
            <a:endParaRPr/>
          </a:p>
        </p:txBody>
      </p:sp>
      <p:pic>
        <p:nvPicPr>
          <p:cNvPr descr="\alpha" id="255" name="Google Shape;255;p45" title="MathEquation,#000000"/>
          <p:cNvPicPr preferRelativeResize="0"/>
          <p:nvPr/>
        </p:nvPicPr>
        <p:blipFill>
          <a:blip r:embed="rId3">
            <a:alphaModFix/>
          </a:blip>
          <a:stretch>
            <a:fillRect/>
          </a:stretch>
        </p:blipFill>
        <p:spPr>
          <a:xfrm>
            <a:off x="4282200" y="1310125"/>
            <a:ext cx="146892" cy="152400"/>
          </a:xfrm>
          <a:prstGeom prst="rect">
            <a:avLst/>
          </a:prstGeom>
          <a:noFill/>
          <a:ln>
            <a:noFill/>
          </a:ln>
        </p:spPr>
      </p:pic>
      <p:pic>
        <p:nvPicPr>
          <p:cNvPr descr="\alpha = 0.1" id="256" name="Google Shape;256;p45" title="MathEquation,#000000"/>
          <p:cNvPicPr preferRelativeResize="0"/>
          <p:nvPr/>
        </p:nvPicPr>
        <p:blipFill>
          <a:blip r:embed="rId4">
            <a:alphaModFix/>
          </a:blip>
          <a:stretch>
            <a:fillRect/>
          </a:stretch>
        </p:blipFill>
        <p:spPr>
          <a:xfrm>
            <a:off x="6951000" y="2038000"/>
            <a:ext cx="743150" cy="206225"/>
          </a:xfrm>
          <a:prstGeom prst="rect">
            <a:avLst/>
          </a:prstGeom>
          <a:noFill/>
          <a:ln>
            <a:noFill/>
          </a:ln>
        </p:spPr>
      </p:pic>
      <p:pic>
        <p:nvPicPr>
          <p:cNvPr descr="\mathbf{w} = \begin{bmatrix} 0 \\ 0 \end{bmatrix}" id="257" name="Google Shape;257;p45" title="MathEquation,#000000"/>
          <p:cNvPicPr preferRelativeResize="0"/>
          <p:nvPr/>
        </p:nvPicPr>
        <p:blipFill>
          <a:blip r:embed="rId5">
            <a:alphaModFix/>
          </a:blip>
          <a:stretch>
            <a:fillRect/>
          </a:stretch>
        </p:blipFill>
        <p:spPr>
          <a:xfrm>
            <a:off x="6332325" y="2777025"/>
            <a:ext cx="909824" cy="582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6"/>
          <p:cNvPicPr preferRelativeResize="0"/>
          <p:nvPr/>
        </p:nvPicPr>
        <p:blipFill>
          <a:blip r:embed="rId3">
            <a:alphaModFix/>
          </a:blip>
          <a:stretch>
            <a:fillRect/>
          </a:stretch>
        </p:blipFill>
        <p:spPr>
          <a:xfrm>
            <a:off x="972175" y="961750"/>
            <a:ext cx="7199651" cy="322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Remember however that we need to be careful in choosing the steplength value with this simple quadratic, and by extension any general function.  </a:t>
            </a:r>
            <a:endParaRPr/>
          </a:p>
          <a:p>
            <a:pPr indent="-342900" lvl="0" marL="457200" rtl="0" algn="l">
              <a:spcBef>
                <a:spcPts val="1000"/>
              </a:spcBef>
              <a:spcAft>
                <a:spcPts val="0"/>
              </a:spcAft>
              <a:buSzPts val="1800"/>
              <a:buChar char="●"/>
            </a:pPr>
            <a:r>
              <a:rPr lang="en"/>
              <a:t>If - for example - we run the same experiment again but cut the step-length down to                 we do not reach a point anywhere near the global minimum, as we show by performing the same run but setting       to this value in the next Python cell.</a:t>
            </a:r>
            <a:endParaRPr/>
          </a:p>
          <a:p>
            <a:pPr indent="0" lvl="0" marL="0" rtl="0" algn="l">
              <a:spcBef>
                <a:spcPts val="1000"/>
              </a:spcBef>
              <a:spcAft>
                <a:spcPts val="1600"/>
              </a:spcAft>
              <a:buNone/>
            </a:pPr>
            <a:r>
              <a:t/>
            </a:r>
            <a:endParaRPr/>
          </a:p>
        </p:txBody>
      </p:sp>
      <p:pic>
        <p:nvPicPr>
          <p:cNvPr descr="\alpha = 0.01" id="268" name="Google Shape;268;p47" title="MathEquation,#000000"/>
          <p:cNvPicPr preferRelativeResize="0"/>
          <p:nvPr/>
        </p:nvPicPr>
        <p:blipFill>
          <a:blip r:embed="rId3">
            <a:alphaModFix/>
          </a:blip>
          <a:stretch>
            <a:fillRect/>
          </a:stretch>
        </p:blipFill>
        <p:spPr>
          <a:xfrm>
            <a:off x="1758975" y="2368550"/>
            <a:ext cx="842280" cy="203200"/>
          </a:xfrm>
          <a:prstGeom prst="rect">
            <a:avLst/>
          </a:prstGeom>
          <a:noFill/>
          <a:ln>
            <a:noFill/>
          </a:ln>
        </p:spPr>
      </p:pic>
      <p:pic>
        <p:nvPicPr>
          <p:cNvPr descr="\alpha" id="269" name="Google Shape;269;p47" title="MathEquation,#000000"/>
          <p:cNvPicPr preferRelativeResize="0"/>
          <p:nvPr/>
        </p:nvPicPr>
        <p:blipFill>
          <a:blip r:embed="rId4">
            <a:alphaModFix/>
          </a:blip>
          <a:stretch>
            <a:fillRect/>
          </a:stretch>
        </p:blipFill>
        <p:spPr>
          <a:xfrm>
            <a:off x="7193625" y="2693050"/>
            <a:ext cx="195854" cy="2032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8"/>
          <p:cNvPicPr preferRelativeResize="0"/>
          <p:nvPr/>
        </p:nvPicPr>
        <p:blipFill>
          <a:blip r:embed="rId3">
            <a:alphaModFix/>
          </a:blip>
          <a:stretch>
            <a:fillRect/>
          </a:stretch>
        </p:blipFill>
        <p:spPr>
          <a:xfrm>
            <a:off x="968350" y="943563"/>
            <a:ext cx="7207300" cy="3256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Thus in general the combination of steplength and maximum number of iterations are best chosen together.  </a:t>
            </a:r>
            <a:endParaRPr/>
          </a:p>
          <a:p>
            <a:pPr indent="-342900" lvl="0" marL="457200" rtl="0" algn="l">
              <a:spcBef>
                <a:spcPts val="1000"/>
              </a:spcBef>
              <a:spcAft>
                <a:spcPts val="0"/>
              </a:spcAft>
              <a:buSzPts val="1800"/>
              <a:buChar char="●"/>
            </a:pPr>
            <a:r>
              <a:rPr lang="en"/>
              <a:t>The trade-off here is simple: a small stepsize combined with a large number of steps can guarantee convergence to towards a local minimum, but can be very computationally expensive.  </a:t>
            </a:r>
            <a:endParaRPr/>
          </a:p>
          <a:p>
            <a:pPr indent="-342900" lvl="0" marL="457200" rtl="0" algn="l">
              <a:spcBef>
                <a:spcPts val="1000"/>
              </a:spcBef>
              <a:spcAft>
                <a:spcPts val="0"/>
              </a:spcAft>
              <a:buSzPts val="1800"/>
              <a:buChar char="●"/>
            </a:pPr>
            <a:r>
              <a:rPr lang="en"/>
              <a:t>Conversely a large steplength and small number of maximum iterations can - as we saw in Example 6 - be cheaper but less effective at finding small evaluation points.</a:t>
            </a:r>
            <a:endParaRPr/>
          </a:p>
          <a:p>
            <a:pPr indent="0" lvl="0" marL="0" rtl="0" algn="l">
              <a:spcBef>
                <a:spcPts val="10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50"/>
          <p:cNvPicPr preferRelativeResize="0"/>
          <p:nvPr/>
        </p:nvPicPr>
        <p:blipFill>
          <a:blip r:embed="rId3">
            <a:alphaModFix/>
          </a:blip>
          <a:stretch>
            <a:fillRect/>
          </a:stretch>
        </p:blipFill>
        <p:spPr>
          <a:xfrm>
            <a:off x="423863" y="1400175"/>
            <a:ext cx="8296275" cy="2343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Another choice we have in choosing steplengths is to change its value at each step.  </a:t>
            </a:r>
            <a:endParaRPr/>
          </a:p>
          <a:p>
            <a:pPr indent="-342900" lvl="0" marL="457200" rtl="0" algn="l">
              <a:spcBef>
                <a:spcPts val="1000"/>
              </a:spcBef>
              <a:spcAft>
                <a:spcPts val="0"/>
              </a:spcAft>
              <a:buSzPts val="1800"/>
              <a:buChar char="●"/>
            </a:pPr>
            <a:r>
              <a:rPr lang="en"/>
              <a:t>For more advanced local search algorithms there are a host of ways of doing this.  </a:t>
            </a:r>
            <a:endParaRPr/>
          </a:p>
          <a:p>
            <a:pPr indent="0" lvl="0" marL="0" rtl="0" algn="l">
              <a:spcBef>
                <a:spcPts val="1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The random search algorithm</a:t>
            </a:r>
            <a:endParaRPr sz="2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simple approach: diminish the size of the steplength at each step.  </a:t>
            </a:r>
            <a:endParaRPr/>
          </a:p>
          <a:p>
            <a:pPr indent="-342900" lvl="0" marL="457200" rtl="0" algn="l">
              <a:spcBef>
                <a:spcPts val="1000"/>
              </a:spcBef>
              <a:spcAft>
                <a:spcPts val="0"/>
              </a:spcAft>
              <a:buSzPts val="1800"/>
              <a:buChar char="●"/>
            </a:pPr>
            <a:r>
              <a:rPr lang="en"/>
              <a:t>This is a safe choice of steplength because it ensures that the algorithm can get into any 'small nooks and crannies' where a function's minima may lie.  This is often referred to as a </a:t>
            </a:r>
            <a:r>
              <a:rPr i="1" lang="en"/>
              <a:t>diminishing steplength rule</a:t>
            </a:r>
            <a:r>
              <a:rPr lang="en"/>
              <a:t>.</a:t>
            </a:r>
            <a:endParaRPr/>
          </a:p>
          <a:p>
            <a:pPr indent="0" lvl="0" marL="0" rtl="0" algn="l">
              <a:spcBef>
                <a:spcPts val="10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common way of producing a diminishing steplength is to set                 at the       step of the process.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
              <a:t>This gives us the benefit of shrinking the distance between subsequent steps as we progress, while at the same time we can see that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Vert \mathbf{w}^k - \mathbf{w}^{k-1} \Vert_2 = \Vert \left(\mathbf{w}^{k-1} + \alpha\mathbf{d}\right) - \mathbf{w}^{k-1} \Vert_2  = \Vert \alpha \mathbf{d}  \Vert_2 = \alpha \Vert \mathbf{d}  \Vert_2 = \alpha = \frac{1}{k}.&#10;\end{equation}&#10;" id="300" name="Google Shape;300;p53" title="MathEquation,#000000"/>
          <p:cNvPicPr preferRelativeResize="0"/>
          <p:nvPr/>
        </p:nvPicPr>
        <p:blipFill>
          <a:blip r:embed="rId3">
            <a:alphaModFix/>
          </a:blip>
          <a:stretch>
            <a:fillRect/>
          </a:stretch>
        </p:blipFill>
        <p:spPr>
          <a:xfrm>
            <a:off x="606850" y="2086525"/>
            <a:ext cx="8075898" cy="393700"/>
          </a:xfrm>
          <a:prstGeom prst="rect">
            <a:avLst/>
          </a:prstGeom>
          <a:noFill/>
          <a:ln>
            <a:noFill/>
          </a:ln>
        </p:spPr>
      </p:pic>
      <p:pic>
        <p:nvPicPr>
          <p:cNvPr descr="\begin{equation}&#10;\sum_{k=1}^{K} \Vert \mathbf{w}^k - \mathbf{w}^{k-1} \Vert_2 = \sum_{k=1}^{K}\frac{1}{k}&#10;\end{equation}&#10;&#10;" id="301" name="Google Shape;301;p53" title="MathEquation,#000000"/>
          <p:cNvPicPr preferRelativeResize="0"/>
          <p:nvPr/>
        </p:nvPicPr>
        <p:blipFill>
          <a:blip r:embed="rId4">
            <a:alphaModFix/>
          </a:blip>
          <a:stretch>
            <a:fillRect/>
          </a:stretch>
        </p:blipFill>
        <p:spPr>
          <a:xfrm>
            <a:off x="2814375" y="3712050"/>
            <a:ext cx="3901850" cy="473100"/>
          </a:xfrm>
          <a:prstGeom prst="rect">
            <a:avLst/>
          </a:prstGeom>
          <a:noFill/>
          <a:ln>
            <a:noFill/>
          </a:ln>
        </p:spPr>
      </p:pic>
      <p:pic>
        <p:nvPicPr>
          <p:cNvPr descr="\alpha = \frac{1}{k}&#10;" id="302" name="Google Shape;302;p53" title="MathEquation,#000000"/>
          <p:cNvPicPr preferRelativeResize="0"/>
          <p:nvPr/>
        </p:nvPicPr>
        <p:blipFill>
          <a:blip r:embed="rId5">
            <a:alphaModFix/>
          </a:blip>
          <a:stretch>
            <a:fillRect/>
          </a:stretch>
        </p:blipFill>
        <p:spPr>
          <a:xfrm>
            <a:off x="7254275" y="1183325"/>
            <a:ext cx="706188" cy="393700"/>
          </a:xfrm>
          <a:prstGeom prst="rect">
            <a:avLst/>
          </a:prstGeom>
          <a:noFill/>
          <a:ln>
            <a:noFill/>
          </a:ln>
        </p:spPr>
      </p:pic>
      <p:pic>
        <p:nvPicPr>
          <p:cNvPr descr="k^{th}&#10;" id="303" name="Google Shape;303;p53" title="MathEquation,#000000"/>
          <p:cNvPicPr preferRelativeResize="0"/>
          <p:nvPr/>
        </p:nvPicPr>
        <p:blipFill>
          <a:blip r:embed="rId6">
            <a:alphaModFix/>
          </a:blip>
          <a:stretch>
            <a:fillRect/>
          </a:stretch>
        </p:blipFill>
        <p:spPr>
          <a:xfrm>
            <a:off x="1285850" y="1577025"/>
            <a:ext cx="254776" cy="2152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beauty of this choice of stepsize is that clearly the stepsize decreases to zero as      increases i.e., </a:t>
            </a:r>
            <a:endParaRPr/>
          </a:p>
          <a:p>
            <a:pPr indent="-342900" lvl="0" marL="457200" rtl="0" algn="l">
              <a:spcBef>
                <a:spcPts val="1000"/>
              </a:spcBef>
              <a:spcAft>
                <a:spcPts val="0"/>
              </a:spcAft>
              <a:buSzPts val="1800"/>
              <a:buChar char="●"/>
            </a:pPr>
            <a:r>
              <a:rPr lang="en"/>
              <a:t>Simultaneously the total distance traveled by the algorithm goes to infinity as              increases i.e., </a:t>
            </a:r>
            <a:endParaRPr/>
          </a:p>
          <a:p>
            <a:pPr indent="-342900" lvl="0" marL="457200" rtl="0" algn="l">
              <a:spcBef>
                <a:spcPts val="1000"/>
              </a:spcBef>
              <a:spcAft>
                <a:spcPts val="0"/>
              </a:spcAft>
              <a:buSzPts val="1800"/>
              <a:buChar char="●"/>
            </a:pPr>
            <a:r>
              <a:rPr lang="en"/>
              <a:t>In theory this means that an algorithm employing this sort of diminishing steplength rule can move around an infinite distance in search of a minimum all the while taking smaller and smaller steps.</a:t>
            </a:r>
            <a:endParaRPr/>
          </a:p>
          <a:p>
            <a:pPr indent="0" lvl="0" marL="0" rtl="0" algn="l">
              <a:spcBef>
                <a:spcPts val="1000"/>
              </a:spcBef>
              <a:spcAft>
                <a:spcPts val="1600"/>
              </a:spcAft>
              <a:buNone/>
            </a:pPr>
            <a:r>
              <a:t/>
            </a:r>
            <a:endParaRPr/>
          </a:p>
        </p:txBody>
      </p:sp>
      <p:pic>
        <p:nvPicPr>
          <p:cNvPr descr="\alpha = \frac{1}{k} \longrightarrow 0" id="309" name="Google Shape;309;p54" title="MathEquation,#000000"/>
          <p:cNvPicPr preferRelativeResize="0"/>
          <p:nvPr/>
        </p:nvPicPr>
        <p:blipFill>
          <a:blip r:embed="rId3">
            <a:alphaModFix/>
          </a:blip>
          <a:stretch>
            <a:fillRect/>
          </a:stretch>
        </p:blipFill>
        <p:spPr>
          <a:xfrm>
            <a:off x="3602875" y="1552775"/>
            <a:ext cx="1183676" cy="329950"/>
          </a:xfrm>
          <a:prstGeom prst="rect">
            <a:avLst/>
          </a:prstGeom>
          <a:noFill/>
          <a:ln>
            <a:noFill/>
          </a:ln>
        </p:spPr>
      </p:pic>
      <p:pic>
        <p:nvPicPr>
          <p:cNvPr descr="\sum_{k=1}^{K}\frac{1}{k} \longrightarrow \infty" id="310" name="Google Shape;310;p54" title="MathEquation,#000000"/>
          <p:cNvPicPr preferRelativeResize="0"/>
          <p:nvPr/>
        </p:nvPicPr>
        <p:blipFill>
          <a:blip r:embed="rId4">
            <a:alphaModFix/>
          </a:blip>
          <a:stretch>
            <a:fillRect/>
          </a:stretch>
        </p:blipFill>
        <p:spPr>
          <a:xfrm>
            <a:off x="2377650" y="2303925"/>
            <a:ext cx="1566200" cy="391550"/>
          </a:xfrm>
          <a:prstGeom prst="rect">
            <a:avLst/>
          </a:prstGeom>
          <a:noFill/>
          <a:ln>
            <a:noFill/>
          </a:ln>
        </p:spPr>
      </p:pic>
      <p:pic>
        <p:nvPicPr>
          <p:cNvPr descr="k" id="311" name="Google Shape;311;p54" title="MathEquation,#000000"/>
          <p:cNvPicPr preferRelativeResize="0"/>
          <p:nvPr/>
        </p:nvPicPr>
        <p:blipFill>
          <a:blip r:embed="rId5">
            <a:alphaModFix/>
          </a:blip>
          <a:stretch>
            <a:fillRect/>
          </a:stretch>
        </p:blipFill>
        <p:spPr>
          <a:xfrm>
            <a:off x="8649325" y="2037200"/>
            <a:ext cx="109720" cy="190501"/>
          </a:xfrm>
          <a:prstGeom prst="rect">
            <a:avLst/>
          </a:prstGeom>
          <a:noFill/>
          <a:ln>
            <a:noFill/>
          </a:ln>
        </p:spPr>
      </p:pic>
      <p:pic>
        <p:nvPicPr>
          <p:cNvPr descr="k" id="312" name="Google Shape;312;p54" title="MathEquation,#000000"/>
          <p:cNvPicPr preferRelativeResize="0"/>
          <p:nvPr/>
        </p:nvPicPr>
        <p:blipFill>
          <a:blip r:embed="rId5">
            <a:alphaModFix/>
          </a:blip>
          <a:stretch>
            <a:fillRect/>
          </a:stretch>
        </p:blipFill>
        <p:spPr>
          <a:xfrm>
            <a:off x="1765825" y="1622500"/>
            <a:ext cx="109720" cy="1905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The curse of dimensionality and random search</a:t>
            </a:r>
            <a:endParaRPr sz="2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with the global optimization approach discussed in the previous Section, the curse of dimensionality also poses a major obstacle to random search as the dimension of a function's input increases. </a:t>
            </a:r>
            <a:endParaRPr/>
          </a:p>
          <a:p>
            <a:pPr indent="-342900" lvl="0" marL="457200" rtl="0" algn="l">
              <a:spcBef>
                <a:spcPts val="1000"/>
              </a:spcBef>
              <a:spcAft>
                <a:spcPts val="0"/>
              </a:spcAft>
              <a:buSzPts val="1800"/>
              <a:buChar char="●"/>
            </a:pPr>
            <a:r>
              <a:rPr lang="en"/>
              <a:t>We illustrate this using a sequence of simple quadratic functions (where we will gradually increase the input dimension </a:t>
            </a:r>
            <a:r>
              <a:rPr b="1" i="1" lang="en"/>
              <a:t>N</a:t>
            </a:r>
            <a:r>
              <a:rPr lang="en"/>
              <a:t>)</a:t>
            </a:r>
            <a:endParaRPr/>
          </a:p>
          <a:p>
            <a:pPr indent="0" lvl="0" marL="0" rtl="0" algn="l">
              <a:spcBef>
                <a:spcPts val="10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g\left(\mathbf{w}\right)=\mathbf{w}^{T}\mathbf{w}+2&#10;\end{equation}&#10;" id="323" name="Google Shape;323;p56" title="MathEquation,#000000"/>
          <p:cNvPicPr preferRelativeResize="0"/>
          <p:nvPr/>
        </p:nvPicPr>
        <p:blipFill>
          <a:blip r:embed="rId3">
            <a:alphaModFix/>
          </a:blip>
          <a:stretch>
            <a:fillRect/>
          </a:stretch>
        </p:blipFill>
        <p:spPr>
          <a:xfrm>
            <a:off x="3497503" y="3336000"/>
            <a:ext cx="2149000" cy="376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Starting at origin when            this reduces to finding a descent direction at random for the function                     starting at            , as shown in the figure below. </a:t>
            </a:r>
            <a:endParaRPr/>
          </a:p>
          <a:p>
            <a:pPr indent="-342900" lvl="0" marL="457200" rtl="0" algn="l">
              <a:spcBef>
                <a:spcPts val="1000"/>
              </a:spcBef>
              <a:spcAft>
                <a:spcPts val="0"/>
              </a:spcAft>
              <a:buSzPts val="1800"/>
              <a:buChar char="●"/>
            </a:pPr>
            <a:r>
              <a:rPr lang="en"/>
              <a:t>Starting at              , there are only 2 unit directions we can move in: (i) the negative direction toward the origin shown in yellow, which is a descent direction (as it takes us to the minimum of our quadratic function), or (ii) away from the origin shown in blue, which is indeed an ascent direction (as the function evaluation increases at its endpoint). </a:t>
            </a:r>
            <a:endParaRPr/>
          </a:p>
          <a:p>
            <a:pPr indent="0" lvl="0" marL="0" rtl="0" algn="l">
              <a:spcBef>
                <a:spcPts val="1000"/>
              </a:spcBef>
              <a:spcAft>
                <a:spcPts val="1600"/>
              </a:spcAft>
              <a:buNone/>
            </a:pPr>
            <a:r>
              <a:t/>
            </a:r>
            <a:endParaRPr/>
          </a:p>
        </p:txBody>
      </p:sp>
      <p:pic>
        <p:nvPicPr>
          <p:cNvPr descr="w^0=1&#10;" id="329" name="Google Shape;329;p57" title="MathEquation,#000000"/>
          <p:cNvPicPr preferRelativeResize="0"/>
          <p:nvPr/>
        </p:nvPicPr>
        <p:blipFill>
          <a:blip r:embed="rId3">
            <a:alphaModFix/>
          </a:blip>
          <a:stretch>
            <a:fillRect/>
          </a:stretch>
        </p:blipFill>
        <p:spPr>
          <a:xfrm>
            <a:off x="2013725" y="2335800"/>
            <a:ext cx="691450" cy="235950"/>
          </a:xfrm>
          <a:prstGeom prst="rect">
            <a:avLst/>
          </a:prstGeom>
          <a:noFill/>
          <a:ln>
            <a:noFill/>
          </a:ln>
        </p:spPr>
      </p:pic>
      <p:pic>
        <p:nvPicPr>
          <p:cNvPr descr="w^0=1" id="330" name="Google Shape;330;p57" title="MathEquation,#000000"/>
          <p:cNvPicPr preferRelativeResize="0"/>
          <p:nvPr/>
        </p:nvPicPr>
        <p:blipFill>
          <a:blip r:embed="rId4">
            <a:alphaModFix/>
          </a:blip>
          <a:stretch>
            <a:fillRect/>
          </a:stretch>
        </p:blipFill>
        <p:spPr>
          <a:xfrm>
            <a:off x="5640875" y="1564875"/>
            <a:ext cx="691414" cy="235950"/>
          </a:xfrm>
          <a:prstGeom prst="rect">
            <a:avLst/>
          </a:prstGeom>
          <a:noFill/>
          <a:ln>
            <a:noFill/>
          </a:ln>
        </p:spPr>
      </p:pic>
      <p:pic>
        <p:nvPicPr>
          <p:cNvPr descr="g(w)=w^2" id="331" name="Google Shape;331;p57" title="MathEquation,#000000"/>
          <p:cNvPicPr preferRelativeResize="0"/>
          <p:nvPr/>
        </p:nvPicPr>
        <p:blipFill>
          <a:blip r:embed="rId5">
            <a:alphaModFix/>
          </a:blip>
          <a:stretch>
            <a:fillRect/>
          </a:stretch>
        </p:blipFill>
        <p:spPr>
          <a:xfrm>
            <a:off x="3336000" y="1555850"/>
            <a:ext cx="1043250" cy="294725"/>
          </a:xfrm>
          <a:prstGeom prst="rect">
            <a:avLst/>
          </a:prstGeom>
          <a:noFill/>
          <a:ln>
            <a:noFill/>
          </a:ln>
        </p:spPr>
      </p:pic>
      <p:pic>
        <p:nvPicPr>
          <p:cNvPr descr="N=1" id="332" name="Google Shape;332;p57" title="MathEquation,#000000"/>
          <p:cNvPicPr preferRelativeResize="0"/>
          <p:nvPr/>
        </p:nvPicPr>
        <p:blipFill>
          <a:blip r:embed="rId6">
            <a:alphaModFix/>
          </a:blip>
          <a:stretch>
            <a:fillRect/>
          </a:stretch>
        </p:blipFill>
        <p:spPr>
          <a:xfrm>
            <a:off x="3238950" y="1273725"/>
            <a:ext cx="547274" cy="181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58"/>
          <p:cNvPicPr preferRelativeResize="0"/>
          <p:nvPr/>
        </p:nvPicPr>
        <p:blipFill>
          <a:blip r:embed="rId3">
            <a:alphaModFix/>
          </a:blip>
          <a:stretch>
            <a:fillRect/>
          </a:stretch>
        </p:blipFill>
        <p:spPr>
          <a:xfrm>
            <a:off x="152400" y="152400"/>
            <a:ext cx="8839201" cy="450979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in this case, if we decide to choose our direction randomly we will have a </a:t>
            </a:r>
            <a:endParaRPr/>
          </a:p>
          <a:p>
            <a:pPr indent="0" lvl="0" marL="457200" rtl="0" algn="l">
              <a:spcBef>
                <a:spcPts val="1600"/>
              </a:spcBef>
              <a:spcAft>
                <a:spcPts val="1600"/>
              </a:spcAft>
              <a:buNone/>
            </a:pPr>
            <a:r>
              <a:rPr lang="en"/>
              <a:t>          descent probability. Not too bad! </a:t>
            </a:r>
            <a:endParaRPr/>
          </a:p>
        </p:txBody>
      </p:sp>
      <p:pic>
        <p:nvPicPr>
          <p:cNvPr descr="\frac{1}{2}=50\%" id="343" name="Google Shape;343;p59" title="MathEquation,#000000"/>
          <p:cNvPicPr preferRelativeResize="0"/>
          <p:nvPr/>
        </p:nvPicPr>
        <p:blipFill>
          <a:blip r:embed="rId3">
            <a:alphaModFix/>
          </a:blip>
          <a:stretch>
            <a:fillRect/>
          </a:stretch>
        </p:blipFill>
        <p:spPr>
          <a:xfrm>
            <a:off x="578625" y="1714500"/>
            <a:ext cx="805500" cy="300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Now let's see what happens when </a:t>
            </a:r>
            <a:endParaRPr/>
          </a:p>
          <a:p>
            <a:pPr indent="-342900" lvl="0" marL="457200" rtl="0" algn="l">
              <a:spcBef>
                <a:spcPts val="1000"/>
              </a:spcBef>
              <a:spcAft>
                <a:spcPts val="0"/>
              </a:spcAft>
              <a:buSzPts val="1800"/>
              <a:buChar char="●"/>
            </a:pPr>
            <a:r>
              <a:rPr lang="en"/>
              <a:t>As shown in the picture below we now have infinitely many unit directions to choose from, where only a fraction of them whose endpoint lie inside the unit circle (centered at origin) are descent directions. </a:t>
            </a:r>
            <a:endParaRPr/>
          </a:p>
          <a:p>
            <a:pPr indent="0" lvl="0" marL="0" rtl="0" algn="l">
              <a:spcBef>
                <a:spcPts val="1000"/>
              </a:spcBef>
              <a:spcAft>
                <a:spcPts val="1600"/>
              </a:spcAft>
              <a:buNone/>
            </a:pPr>
            <a:r>
              <a:t/>
            </a:r>
            <a:endParaRPr/>
          </a:p>
        </p:txBody>
      </p:sp>
      <p:pic>
        <p:nvPicPr>
          <p:cNvPr descr="N=2" id="349" name="Google Shape;349;p60" title="MathEquation,#000000"/>
          <p:cNvPicPr preferRelativeResize="0"/>
          <p:nvPr/>
        </p:nvPicPr>
        <p:blipFill>
          <a:blip r:embed="rId3">
            <a:alphaModFix/>
          </a:blip>
          <a:stretch>
            <a:fillRect/>
          </a:stretch>
        </p:blipFill>
        <p:spPr>
          <a:xfrm>
            <a:off x="4371975" y="1275150"/>
            <a:ext cx="685800" cy="2280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61"/>
          <p:cNvPicPr preferRelativeResize="0"/>
          <p:nvPr/>
        </p:nvPicPr>
        <p:blipFill>
          <a:blip r:embed="rId3">
            <a:alphaModFix/>
          </a:blip>
          <a:stretch>
            <a:fillRect/>
          </a:stretch>
        </p:blipFill>
        <p:spPr>
          <a:xfrm>
            <a:off x="152400" y="863488"/>
            <a:ext cx="8839201" cy="34165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The defining characteristic of the </a:t>
            </a:r>
            <a:r>
              <a:rPr i="1" lang="en"/>
              <a:t>random local search</a:t>
            </a:r>
            <a:r>
              <a:rPr lang="en"/>
              <a:t> (or just </a:t>
            </a:r>
            <a:r>
              <a:rPr i="1" lang="en"/>
              <a:t>random search</a:t>
            </a:r>
            <a:r>
              <a:rPr lang="en"/>
              <a:t>) - as is the case with every local optimization method - is how the descent direction          is chosen.</a:t>
            </a:r>
            <a:endParaRPr/>
          </a:p>
          <a:p>
            <a:pPr indent="-342900" lvl="0" marL="457200" rtl="0" algn="l">
              <a:spcBef>
                <a:spcPts val="1000"/>
              </a:spcBef>
              <a:spcAft>
                <a:spcPts val="0"/>
              </a:spcAft>
              <a:buSzPts val="1800"/>
              <a:buChar char="●"/>
            </a:pPr>
            <a:r>
              <a:rPr lang="en"/>
              <a:t> With random search we do (perhaps) the laziest possible thing: we look locally around the current point in a fixed number of random directions for a point that has a lower evaluation, and if we find one we move to it.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mathbf{d}^{k-1}" id="75" name="Google Shape;75;p17" title="MathEquation,#000000"/>
          <p:cNvPicPr preferRelativeResize="0"/>
          <p:nvPr/>
        </p:nvPicPr>
        <p:blipFill>
          <a:blip r:embed="rId3">
            <a:alphaModFix/>
          </a:blip>
          <a:stretch>
            <a:fillRect/>
          </a:stretch>
        </p:blipFill>
        <p:spPr>
          <a:xfrm>
            <a:off x="2693075" y="1892400"/>
            <a:ext cx="446594" cy="254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Thus if we choose another unit direction randomly, the descent probability would be calculated as the length of the yellow arc in the figure divided by the entire length of the unit circle centered at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For more clarity, the two-dimensional input space is re-drawn from above in the right panel of the figure below.  </a:t>
            </a:r>
            <a:endParaRPr/>
          </a:p>
          <a:p>
            <a:pPr indent="0" lvl="0" marL="0" rtl="0" algn="l">
              <a:spcBef>
                <a:spcPts val="1000"/>
              </a:spcBef>
              <a:spcAft>
                <a:spcPts val="1600"/>
              </a:spcAft>
              <a:buNone/>
            </a:pPr>
            <a:r>
              <a:t/>
            </a:r>
            <a:endParaRPr/>
          </a:p>
        </p:txBody>
      </p:sp>
      <p:pic>
        <p:nvPicPr>
          <p:cNvPr descr="\begin{equation}&#10;\text{descent probability}=\frac{\text{length of yellow arc}}{\text{length of unit circle}}&#10;\end{equation}&#10;" id="360" name="Google Shape;360;p62" title="MathEquation,#000000"/>
          <p:cNvPicPr preferRelativeResize="0"/>
          <p:nvPr/>
        </p:nvPicPr>
        <p:blipFill>
          <a:blip r:embed="rId3">
            <a:alphaModFix/>
          </a:blip>
          <a:stretch>
            <a:fillRect/>
          </a:stretch>
        </p:blipFill>
        <p:spPr>
          <a:xfrm>
            <a:off x="2789163" y="2389575"/>
            <a:ext cx="3565676" cy="503650"/>
          </a:xfrm>
          <a:prstGeom prst="rect">
            <a:avLst/>
          </a:prstGeom>
          <a:noFill/>
          <a:ln>
            <a:noFill/>
          </a:ln>
        </p:spPr>
      </p:pic>
      <p:pic>
        <p:nvPicPr>
          <p:cNvPr descr="\mathbf{w}^{0}&#10;" id="361" name="Google Shape;361;p62" title="MathEquation,#000000"/>
          <p:cNvPicPr preferRelativeResize="0"/>
          <p:nvPr/>
        </p:nvPicPr>
        <p:blipFill>
          <a:blip r:embed="rId4">
            <a:alphaModFix/>
          </a:blip>
          <a:stretch>
            <a:fillRect/>
          </a:stretch>
        </p:blipFill>
        <p:spPr>
          <a:xfrm>
            <a:off x="5100650" y="1896650"/>
            <a:ext cx="241874" cy="1928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Notice the black circle shown in the right panel, centered at the midpoint of   and the origin, completely encompasses the yellow arc, and hence one-half of its length is greater than that of the yellow arc. </a:t>
            </a:r>
            <a:endParaRPr/>
          </a:p>
          <a:p>
            <a:pPr indent="-342900" lvl="0" marL="457200" rtl="0" algn="l">
              <a:spcBef>
                <a:spcPts val="1000"/>
              </a:spcBef>
              <a:spcAft>
                <a:spcPts val="0"/>
              </a:spcAft>
              <a:buSzPts val="1800"/>
              <a:buChar char="●"/>
            </a:pPr>
            <a:r>
              <a:rPr lang="en"/>
              <a:t>In other words, the length of the yellow arc is upper-bounded by the length of the black semi-circle that lie inside the unit circle, and we have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text{descent probability}&lt;\frac{1}{2}\cdot\frac{\text{length of black circle}}{\text{length of unit circle}}&#10;\end{equation}&#10;&#10;" id="367" name="Google Shape;367;p63" title="MathEquation,#000000"/>
          <p:cNvPicPr preferRelativeResize="0"/>
          <p:nvPr/>
        </p:nvPicPr>
        <p:blipFill>
          <a:blip r:embed="rId3">
            <a:alphaModFix/>
          </a:blip>
          <a:stretch>
            <a:fillRect/>
          </a:stretch>
        </p:blipFill>
        <p:spPr>
          <a:xfrm>
            <a:off x="2166338" y="3546850"/>
            <a:ext cx="4811324" cy="607425"/>
          </a:xfrm>
          <a:prstGeom prst="rect">
            <a:avLst/>
          </a:prstGeom>
          <a:noFill/>
          <a:ln>
            <a:noFill/>
          </a:ln>
        </p:spPr>
      </p:pic>
      <p:pic>
        <p:nvPicPr>
          <p:cNvPr descr="\mathbf{w}^{0}&#10;&#10;" id="368" name="Google Shape;368;p63" title="MathEquation,#000000"/>
          <p:cNvPicPr preferRelativeResize="0"/>
          <p:nvPr/>
        </p:nvPicPr>
        <p:blipFill>
          <a:blip r:embed="rId4">
            <a:alphaModFix/>
          </a:blip>
          <a:stretch>
            <a:fillRect/>
          </a:stretch>
        </p:blipFill>
        <p:spPr>
          <a:xfrm>
            <a:off x="8486775" y="1239050"/>
            <a:ext cx="300050" cy="23929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Both the numerator and the denominator are now easy to compute, noticing that a simple application of the Pythagorean theorem gives the radius of the black circle as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Therefore in two dimensions, the chance of randomly selecting a descent direction is at most 43%, down 7% from its value in one dimension. </a:t>
            </a:r>
            <a:endParaRPr/>
          </a:p>
          <a:p>
            <a:pPr indent="0" lvl="0" marL="0" rtl="0" algn="l">
              <a:spcBef>
                <a:spcPts val="1000"/>
              </a:spcBef>
              <a:spcAft>
                <a:spcPts val="1600"/>
              </a:spcAft>
              <a:buNone/>
            </a:pPr>
            <a:r>
              <a:t/>
            </a:r>
            <a:endParaRPr/>
          </a:p>
        </p:txBody>
      </p:sp>
      <p:pic>
        <p:nvPicPr>
          <p:cNvPr descr="\begin{equation}&#10;\text{descent probability}&lt;\frac{1}{2}\cdot\frac{2\pi\left(\frac{\sqrt{3}}{2}\right)}{2\pi\left(1\right)}=\frac{\sqrt{3}}{4}=0.433&#10;\end{equation}&#10;&#10;" id="374" name="Google Shape;374;p64" title="MathEquation,#000000"/>
          <p:cNvPicPr preferRelativeResize="0"/>
          <p:nvPr/>
        </p:nvPicPr>
        <p:blipFill>
          <a:blip r:embed="rId3">
            <a:alphaModFix/>
          </a:blip>
          <a:stretch>
            <a:fillRect/>
          </a:stretch>
        </p:blipFill>
        <p:spPr>
          <a:xfrm>
            <a:off x="2339150" y="2273116"/>
            <a:ext cx="4465700" cy="597275"/>
          </a:xfrm>
          <a:prstGeom prst="rect">
            <a:avLst/>
          </a:prstGeom>
          <a:noFill/>
          <a:ln>
            <a:noFill/>
          </a:ln>
        </p:spPr>
      </p:pic>
      <p:pic>
        <p:nvPicPr>
          <p:cNvPr descr="\frac{\sqrt{3}}{2}&#10;&#10;" id="375" name="Google Shape;375;p64" title="MathEquation,#000000"/>
          <p:cNvPicPr preferRelativeResize="0"/>
          <p:nvPr/>
        </p:nvPicPr>
        <p:blipFill>
          <a:blip r:embed="rId4">
            <a:alphaModFix/>
          </a:blip>
          <a:stretch>
            <a:fillRect/>
          </a:stretch>
        </p:blipFill>
        <p:spPr>
          <a:xfrm>
            <a:off x="2432450" y="1885950"/>
            <a:ext cx="288926" cy="3871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rather slight decrease may not seem like a deal breaker at first, but as we travel into larger and larger dimensions we can easily determine that the descent probability shrinks exponentially in </a:t>
            </a:r>
            <a:r>
              <a:rPr b="1" i="1" lang="en"/>
              <a:t>N</a:t>
            </a:r>
            <a:r>
              <a:rPr lang="en"/>
              <a:t>. </a:t>
            </a:r>
            <a:endParaRPr/>
          </a:p>
          <a:p>
            <a:pPr indent="-342900" lvl="0" marL="457200" rtl="0" algn="l">
              <a:spcBef>
                <a:spcPts val="1000"/>
              </a:spcBef>
              <a:spcAft>
                <a:spcPts val="0"/>
              </a:spcAft>
              <a:buSzPts val="1800"/>
              <a:buChar char="●"/>
            </a:pPr>
            <a:r>
              <a:rPr lang="en"/>
              <a:t>This is because in higher dimensions we can still use the same geometric argument we made above to find an upper-bound to the descent probability, only this time we are dealing with hyperspheres instead of circles. </a:t>
            </a:r>
            <a:endParaRPr/>
          </a:p>
          <a:p>
            <a:pPr indent="0" lvl="0" marL="0" rtl="0" algn="l">
              <a:spcBef>
                <a:spcPts val="10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More specifically, in </a:t>
            </a:r>
            <a:r>
              <a:rPr b="1" i="1" lang="en"/>
              <a:t>N</a:t>
            </a:r>
            <a:r>
              <a:rPr lang="en"/>
              <a:t> we can write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
              <a:t>So, for instance, when               the descent probability falls below 1%. </a:t>
            </a:r>
            <a:endParaRPr/>
          </a:p>
          <a:p>
            <a:pPr indent="-342900" lvl="0" marL="457200" rtl="0" algn="l">
              <a:spcBef>
                <a:spcPts val="1000"/>
              </a:spcBef>
              <a:spcAft>
                <a:spcPts val="0"/>
              </a:spcAft>
              <a:buSzPts val="1800"/>
              <a:buChar char="●"/>
            </a:pPr>
            <a:r>
              <a:rPr lang="en"/>
              <a:t>Thus the probability of choosing a descent direction falls </a:t>
            </a:r>
            <a:r>
              <a:rPr i="1" lang="en"/>
              <a:t>rapidly</a:t>
            </a:r>
            <a:r>
              <a:rPr lang="en"/>
              <a:t> at each step of random search as the input dimension increases, making the method quite ineffective.</a:t>
            </a:r>
            <a:endParaRPr/>
          </a:p>
          <a:p>
            <a:pPr indent="0" lvl="0" marL="0" rtl="0" algn="l">
              <a:spcBef>
                <a:spcPts val="1000"/>
              </a:spcBef>
              <a:spcAft>
                <a:spcPts val="1600"/>
              </a:spcAft>
              <a:buNone/>
            </a:pPr>
            <a:r>
              <a:t/>
            </a:r>
            <a:endParaRPr/>
          </a:p>
        </p:txBody>
      </p:sp>
      <p:pic>
        <p:nvPicPr>
          <p:cNvPr descr="\begin{equation}&#10;\text{descent probability}&lt;\frac{1}{2}\cdot\left(\frac{\sqrt{3}}{2}\right)^{N-1}&#10;\end{equation}&#10;&#10;&#10;" id="386" name="Google Shape;386;p66" title="MathEquation,#000000"/>
          <p:cNvPicPr preferRelativeResize="0"/>
          <p:nvPr/>
        </p:nvPicPr>
        <p:blipFill>
          <a:blip r:embed="rId3">
            <a:alphaModFix/>
          </a:blip>
          <a:stretch>
            <a:fillRect/>
          </a:stretch>
        </p:blipFill>
        <p:spPr>
          <a:xfrm>
            <a:off x="3061126" y="1725225"/>
            <a:ext cx="3291824" cy="514350"/>
          </a:xfrm>
          <a:prstGeom prst="rect">
            <a:avLst/>
          </a:prstGeom>
          <a:noFill/>
          <a:ln>
            <a:noFill/>
          </a:ln>
        </p:spPr>
      </p:pic>
      <p:pic>
        <p:nvPicPr>
          <p:cNvPr descr="N=30&#10;&#10;&#10;" id="387" name="Google Shape;387;p66" title="MathEquation,#000000"/>
          <p:cNvPicPr preferRelativeResize="0"/>
          <p:nvPr/>
        </p:nvPicPr>
        <p:blipFill>
          <a:blip r:embed="rId4">
            <a:alphaModFix/>
          </a:blip>
          <a:stretch>
            <a:fillRect/>
          </a:stretch>
        </p:blipFill>
        <p:spPr>
          <a:xfrm>
            <a:off x="3214700" y="2571750"/>
            <a:ext cx="762050" cy="21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idea illustrated figuratively in the picture below, where the function being minimized is the simple quadratic                                      , written more compactly as  </a:t>
            </a:r>
            <a:endParaRPr/>
          </a:p>
          <a:p>
            <a:pPr indent="-342900" lvl="0" marL="457200" rtl="0" algn="l">
              <a:spcBef>
                <a:spcPts val="1000"/>
              </a:spcBef>
              <a:spcAft>
                <a:spcPts val="0"/>
              </a:spcAft>
              <a:buSzPts val="1800"/>
              <a:buChar char="●"/>
            </a:pPr>
            <a:r>
              <a:rPr lang="en"/>
              <a:t>Here for visualization purposes we set the number of random directions sampled P = 3.  At each step only one of the three candidates produces a </a:t>
            </a:r>
            <a:r>
              <a:rPr i="1" lang="en"/>
              <a:t>descent direction</a:t>
            </a:r>
            <a:r>
              <a:rPr lang="en"/>
              <a:t> - drawn as a yellow arrow - while the other two are </a:t>
            </a:r>
            <a:r>
              <a:rPr i="1" lang="en"/>
              <a:t>ascent directions</a:t>
            </a:r>
            <a:r>
              <a:rPr lang="en"/>
              <a:t> drawn in blue.</a:t>
            </a:r>
            <a:endParaRPr/>
          </a:p>
          <a:p>
            <a:pPr indent="0" lvl="0" marL="0" rtl="0" algn="l">
              <a:spcBef>
                <a:spcPts val="1000"/>
              </a:spcBef>
              <a:spcAft>
                <a:spcPts val="1600"/>
              </a:spcAft>
              <a:buNone/>
            </a:pPr>
            <a:r>
              <a:t/>
            </a:r>
            <a:endParaRPr/>
          </a:p>
        </p:txBody>
      </p:sp>
      <p:pic>
        <p:nvPicPr>
          <p:cNvPr descr="g(w_1,w_2) = w_1^2 + w_2^2 + 2" id="81" name="Google Shape;81;p18" title="MathEquation,#000000"/>
          <p:cNvPicPr preferRelativeResize="0"/>
          <p:nvPr/>
        </p:nvPicPr>
        <p:blipFill>
          <a:blip r:embed="rId3">
            <a:alphaModFix/>
          </a:blip>
          <a:stretch>
            <a:fillRect/>
          </a:stretch>
        </p:blipFill>
        <p:spPr>
          <a:xfrm>
            <a:off x="4379250" y="1564875"/>
            <a:ext cx="2254750" cy="279025"/>
          </a:xfrm>
          <a:prstGeom prst="rect">
            <a:avLst/>
          </a:prstGeom>
          <a:noFill/>
          <a:ln>
            <a:noFill/>
          </a:ln>
        </p:spPr>
      </p:pic>
      <p:pic>
        <p:nvPicPr>
          <p:cNvPr descr="g(\mathbf{w}) = \mathbf{w}^T \mathbf{w}^{\,} + 2." id="82" name="Google Shape;82;p18" title="MathEquation,#000000"/>
          <p:cNvPicPr preferRelativeResize="0"/>
          <p:nvPr/>
        </p:nvPicPr>
        <p:blipFill>
          <a:blip r:embed="rId4">
            <a:alphaModFix/>
          </a:blip>
          <a:stretch>
            <a:fillRect/>
          </a:stretch>
        </p:blipFill>
        <p:spPr>
          <a:xfrm>
            <a:off x="2280600" y="1867400"/>
            <a:ext cx="1678352" cy="27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152400" y="152400"/>
            <a:ext cx="8839201" cy="46699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More precisely, at the       step of random search we pick a number     of random directions to try out.  </a:t>
            </a:r>
            <a:endParaRPr/>
          </a:p>
          <a:p>
            <a:pPr indent="0" lvl="0" marL="0" rtl="0" algn="l">
              <a:spcBef>
                <a:spcPts val="1600"/>
              </a:spcBef>
              <a:spcAft>
                <a:spcPts val="0"/>
              </a:spcAft>
              <a:buClr>
                <a:schemeClr val="dk1"/>
              </a:buClr>
              <a:buSzPts val="1100"/>
              <a:buFont typeface="Arial"/>
              <a:buNone/>
            </a:pPr>
            <a:r>
              <a:rPr lang="en"/>
              <a:t>Generating the      random direction       stemming from the previous step           we have a candidate point to evaluate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mathbf{w}_{\text{candidate}} = \mathbf{w}^{k-1} + \mathbf{d}^{p}&#10;\end{equation}&#10;" id="93" name="Google Shape;93;p20" title="MathEquation,#000000"/>
          <p:cNvPicPr preferRelativeResize="0"/>
          <p:nvPr/>
        </p:nvPicPr>
        <p:blipFill>
          <a:blip r:embed="rId3">
            <a:alphaModFix/>
          </a:blip>
          <a:stretch>
            <a:fillRect/>
          </a:stretch>
        </p:blipFill>
        <p:spPr>
          <a:xfrm>
            <a:off x="3270213" y="3226825"/>
            <a:ext cx="2603576" cy="400300"/>
          </a:xfrm>
          <a:prstGeom prst="rect">
            <a:avLst/>
          </a:prstGeom>
          <a:noFill/>
          <a:ln>
            <a:noFill/>
          </a:ln>
        </p:spPr>
      </p:pic>
      <p:pic>
        <p:nvPicPr>
          <p:cNvPr descr="p^{th}" id="94" name="Google Shape;94;p20" title="MathEquation,#000000"/>
          <p:cNvPicPr preferRelativeResize="0"/>
          <p:nvPr/>
        </p:nvPicPr>
        <p:blipFill>
          <a:blip r:embed="rId4">
            <a:alphaModFix/>
          </a:blip>
          <a:stretch>
            <a:fillRect/>
          </a:stretch>
        </p:blipFill>
        <p:spPr>
          <a:xfrm>
            <a:off x="1965200" y="2045600"/>
            <a:ext cx="279026" cy="270649"/>
          </a:xfrm>
          <a:prstGeom prst="rect">
            <a:avLst/>
          </a:prstGeom>
          <a:noFill/>
          <a:ln>
            <a:noFill/>
          </a:ln>
        </p:spPr>
      </p:pic>
      <p:pic>
        <p:nvPicPr>
          <p:cNvPr descr="\mathbf{d}^p" id="95" name="Google Shape;95;p20" title="MathEquation,#000000"/>
          <p:cNvPicPr preferRelativeResize="0"/>
          <p:nvPr/>
        </p:nvPicPr>
        <p:blipFill>
          <a:blip r:embed="rId5">
            <a:alphaModFix/>
          </a:blip>
          <a:stretch>
            <a:fillRect/>
          </a:stretch>
        </p:blipFill>
        <p:spPr>
          <a:xfrm>
            <a:off x="4112375" y="2053925"/>
            <a:ext cx="288226" cy="253999"/>
          </a:xfrm>
          <a:prstGeom prst="rect">
            <a:avLst/>
          </a:prstGeom>
          <a:noFill/>
          <a:ln>
            <a:noFill/>
          </a:ln>
        </p:spPr>
      </p:pic>
      <p:pic>
        <p:nvPicPr>
          <p:cNvPr descr="P" id="96" name="Google Shape;96;p20" title="MathEquation,#000000"/>
          <p:cNvPicPr preferRelativeResize="0"/>
          <p:nvPr/>
        </p:nvPicPr>
        <p:blipFill>
          <a:blip r:embed="rId6">
            <a:alphaModFix/>
          </a:blip>
          <a:stretch>
            <a:fillRect/>
          </a:stretch>
        </p:blipFill>
        <p:spPr>
          <a:xfrm>
            <a:off x="7217875" y="1213075"/>
            <a:ext cx="210788" cy="254000"/>
          </a:xfrm>
          <a:prstGeom prst="rect">
            <a:avLst/>
          </a:prstGeom>
          <a:noFill/>
          <a:ln>
            <a:noFill/>
          </a:ln>
        </p:spPr>
      </p:pic>
      <p:pic>
        <p:nvPicPr>
          <p:cNvPr descr="k^{th}" id="97" name="Google Shape;97;p20" title="MathEquation,#000000"/>
          <p:cNvPicPr preferRelativeResize="0"/>
          <p:nvPr/>
        </p:nvPicPr>
        <p:blipFill>
          <a:blip r:embed="rId7">
            <a:alphaModFix/>
          </a:blip>
          <a:stretch>
            <a:fillRect/>
          </a:stretch>
        </p:blipFill>
        <p:spPr>
          <a:xfrm>
            <a:off x="2635825" y="1213075"/>
            <a:ext cx="300592" cy="254000"/>
          </a:xfrm>
          <a:prstGeom prst="rect">
            <a:avLst/>
          </a:prstGeom>
          <a:noFill/>
          <a:ln>
            <a:noFill/>
          </a:ln>
        </p:spPr>
      </p:pic>
      <p:pic>
        <p:nvPicPr>
          <p:cNvPr descr="\mathbf{w}^{k-1}" id="98" name="Google Shape;98;p20" title="MathEquation,#000000"/>
          <p:cNvPicPr preferRelativeResize="0"/>
          <p:nvPr/>
        </p:nvPicPr>
        <p:blipFill>
          <a:blip r:embed="rId8">
            <a:alphaModFix/>
          </a:blip>
          <a:stretch>
            <a:fillRect/>
          </a:stretch>
        </p:blipFill>
        <p:spPr>
          <a:xfrm>
            <a:off x="7921475" y="2053925"/>
            <a:ext cx="515736" cy="25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evaluating all P candidate points we pick the one that gives us the </a:t>
            </a:r>
            <a:r>
              <a:rPr i="1" lang="en"/>
              <a:t>smallest</a:t>
            </a:r>
            <a:r>
              <a:rPr lang="en"/>
              <a:t> evaluation i.e., the one with the index given by the smallest evaluation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Finally, if best point found has a smaller evaluation than the current point i.e., if                                              then we move to the new point            ,otherwise we examine another batch of      random directions and try again.</a:t>
            </a:r>
            <a:endParaRPr/>
          </a:p>
          <a:p>
            <a:pPr indent="0" lvl="0" marL="0" rtl="0" algn="l">
              <a:spcBef>
                <a:spcPts val="1600"/>
              </a:spcBef>
              <a:spcAft>
                <a:spcPts val="1600"/>
              </a:spcAft>
              <a:buNone/>
            </a:pPr>
            <a:r>
              <a:t/>
            </a:r>
            <a:endParaRPr/>
          </a:p>
        </p:txBody>
      </p:sp>
      <p:pic>
        <p:nvPicPr>
          <p:cNvPr descr="\begin{equation}&#10;s = \underset{p=1...P}{\text{argmin}}\,\,g\left(\mathbf{w}^{k-1} +  \mathbf{d}^p\right)&#10;\end{equation}&#10;" id="104" name="Google Shape;104;p21" title="MathEquation,#000000"/>
          <p:cNvPicPr preferRelativeResize="0"/>
          <p:nvPr/>
        </p:nvPicPr>
        <p:blipFill>
          <a:blip r:embed="rId3">
            <a:alphaModFix/>
          </a:blip>
          <a:stretch>
            <a:fillRect/>
          </a:stretch>
        </p:blipFill>
        <p:spPr>
          <a:xfrm>
            <a:off x="3129775" y="2172925"/>
            <a:ext cx="2638962" cy="508000"/>
          </a:xfrm>
          <a:prstGeom prst="rect">
            <a:avLst/>
          </a:prstGeom>
          <a:noFill/>
          <a:ln>
            <a:noFill/>
          </a:ln>
        </p:spPr>
      </p:pic>
      <p:pic>
        <p:nvPicPr>
          <p:cNvPr descr="g\left(\mathbf{w}^{k-1} + \mathbf{d}^s\right) &lt; g\left(\mathbf{w}^{k-1}\right)&#10;" id="105" name="Google Shape;105;p21" title="MathEquation,#000000"/>
          <p:cNvPicPr preferRelativeResize="0"/>
          <p:nvPr/>
        </p:nvPicPr>
        <p:blipFill>
          <a:blip r:embed="rId4">
            <a:alphaModFix/>
          </a:blip>
          <a:stretch>
            <a:fillRect/>
          </a:stretch>
        </p:blipFill>
        <p:spPr>
          <a:xfrm>
            <a:off x="1152450" y="3190425"/>
            <a:ext cx="2638950" cy="326576"/>
          </a:xfrm>
          <a:prstGeom prst="rect">
            <a:avLst/>
          </a:prstGeom>
          <a:noFill/>
          <a:ln>
            <a:noFill/>
          </a:ln>
        </p:spPr>
      </p:pic>
      <p:pic>
        <p:nvPicPr>
          <p:cNvPr descr=" \mathbf{w}^k = \mathbf{w}^{k-1} + \mathbf{d}^s" id="106" name="Google Shape;106;p21" title="MathEquation,#000000"/>
          <p:cNvPicPr preferRelativeResize="0"/>
          <p:nvPr/>
        </p:nvPicPr>
        <p:blipFill>
          <a:blip r:embed="rId5">
            <a:alphaModFix/>
          </a:blip>
          <a:stretch>
            <a:fillRect/>
          </a:stretch>
        </p:blipFill>
        <p:spPr>
          <a:xfrm>
            <a:off x="7096575" y="3222700"/>
            <a:ext cx="1637674" cy="262025"/>
          </a:xfrm>
          <a:prstGeom prst="rect">
            <a:avLst/>
          </a:prstGeom>
          <a:noFill/>
          <a:ln>
            <a:noFill/>
          </a:ln>
        </p:spPr>
      </p:pic>
      <p:pic>
        <p:nvPicPr>
          <p:cNvPr descr="P" id="107" name="Google Shape;107;p21" title="MathEquation,#000000"/>
          <p:cNvPicPr preferRelativeResize="0"/>
          <p:nvPr/>
        </p:nvPicPr>
        <p:blipFill>
          <a:blip r:embed="rId6">
            <a:alphaModFix/>
          </a:blip>
          <a:stretch>
            <a:fillRect/>
          </a:stretch>
        </p:blipFill>
        <p:spPr>
          <a:xfrm>
            <a:off x="5010075" y="3517000"/>
            <a:ext cx="210788" cy="25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