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3183d32d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3183d32d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3183d32d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3183d32d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3183d32d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3183d32d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3183d32d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3183d32d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3183d32d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3183d32d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3183d32d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3183d32d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3183d32d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3183d32d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3183d32d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3183d32d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3183d32d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3183d32d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3183d32d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3183d32d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3183d32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3183d32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3183d32d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3183d32d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3183d32d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3183d32d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3183d32d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3183d32d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3183d32d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3183d32d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3183d32d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3183d32d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3183d32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3183d32d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3183d32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3183d32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3183d32d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3183d32d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3183d32d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3183d32d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3183d32d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3183d32d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2.6  Coordinate search and descent</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means - in particular - each pair of candidate points using a single standard basis direction looks like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10;\begin{equation}&#10;\mathbf{w}_{\text{candidate}} = \mathbf{w}^{k-1} \pm \alpha \mathbf{e}_n.&#10;\end{equation}&#10;" id="106" name="Google Shape;106;p22" title="MathEquation,#000000"/>
          <p:cNvPicPr preferRelativeResize="0"/>
          <p:nvPr/>
        </p:nvPicPr>
        <p:blipFill>
          <a:blip r:embed="rId3">
            <a:alphaModFix/>
          </a:blip>
          <a:stretch>
            <a:fillRect/>
          </a:stretch>
        </p:blipFill>
        <p:spPr>
          <a:xfrm>
            <a:off x="2770899" y="2606274"/>
            <a:ext cx="3602200" cy="50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this restricted set of directions we are searching over that distinguishes the coordinate search approach from the random search approach described in the previous Section, where the set of directions at each step was made up of random directions. </a:t>
            </a:r>
            <a:endParaRPr/>
          </a:p>
          <a:p>
            <a:pPr indent="-342900" lvl="0" marL="457200" rtl="0" algn="l">
              <a:spcBef>
                <a:spcPts val="1000"/>
              </a:spcBef>
              <a:spcAft>
                <a:spcPts val="0"/>
              </a:spcAft>
              <a:buSzPts val="1800"/>
              <a:buChar char="●"/>
            </a:pPr>
            <a:r>
              <a:rPr lang="en"/>
              <a:t>While the diversity of the coordinate axes may limit the effectiveness of the possible descent directions it can encounter and thus require more steps to determine an approximate minimum, the restricted search makes coordinate search far more scalable than the random search method since at each step only $</a:t>
            </a:r>
            <a:r>
              <a:rPr b="1" i="1" lang="en"/>
              <a:t>2N</a:t>
            </a:r>
            <a:r>
              <a:rPr lang="en"/>
              <a:t>$ directions must be tested.</a:t>
            </a:r>
            <a:endParaRPr/>
          </a:p>
          <a:p>
            <a:pPr indent="0" lvl="0" marL="0" rtl="0" algn="l">
              <a:spcBef>
                <a:spcPts val="10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Zero-order coordinate descent</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slight twist on the coordinate search produces a much more effective algorithm at precisely the same computational cost.  </a:t>
            </a:r>
            <a:endParaRPr/>
          </a:p>
          <a:p>
            <a:pPr indent="-342900" lvl="0" marL="457200" rtl="0" algn="l">
              <a:spcBef>
                <a:spcPts val="1000"/>
              </a:spcBef>
              <a:spcAft>
                <a:spcPts val="0"/>
              </a:spcAft>
              <a:buSzPts val="1800"/>
              <a:buChar char="●"/>
            </a:pPr>
            <a:r>
              <a:rPr lang="en"/>
              <a:t>Instead of collecting each coordinate direction (along with its negative), and then choosing a single best direction from this entire set, we can simply examine one coordinate direction (and its negative) at a time and step in this direction if it produces descent.  </a:t>
            </a:r>
            <a:endParaRPr/>
          </a:p>
          <a:p>
            <a:pPr indent="0" lvl="0" marL="0" rtl="0" algn="l">
              <a:spcBef>
                <a:spcPts val="10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Whereas with coordinate search we evaluate the cost function </a:t>
            </a:r>
            <a:r>
              <a:rPr b="1" i="1" lang="en"/>
              <a:t>2N</a:t>
            </a:r>
            <a:r>
              <a:rPr lang="en"/>
              <a:t> times (once per coordinate direction and its negative) to produce a single step, this alternative takes the same number of function evaluations but potentially moves </a:t>
            </a:r>
            <a:r>
              <a:rPr b="1" i="1" lang="en"/>
              <a:t>N</a:t>
            </a:r>
            <a:r>
              <a:rPr lang="en"/>
              <a:t> steps in doing so.  </a:t>
            </a:r>
            <a:endParaRPr/>
          </a:p>
          <a:p>
            <a:pPr indent="-342900" lvl="0" marL="457200" rtl="0" algn="l">
              <a:spcBef>
                <a:spcPts val="1000"/>
              </a:spcBef>
              <a:spcAft>
                <a:spcPts val="0"/>
              </a:spcAft>
              <a:buSzPts val="1800"/>
              <a:buChar char="●"/>
            </a:pPr>
            <a:r>
              <a:rPr lang="en"/>
              <a:t>In other words this means that for precisely the same cost as coordinate search we can (potentially) descent much faster with coordinate descent.</a:t>
            </a:r>
            <a:endParaRPr/>
          </a:p>
          <a:p>
            <a:pPr indent="0" lvl="0" marL="0" rtl="0" algn="l">
              <a:spcBef>
                <a:spcPts val="10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7"/>
          <p:cNvPicPr preferRelativeResize="0"/>
          <p:nvPr/>
        </p:nvPicPr>
        <p:blipFill>
          <a:blip r:embed="rId3">
            <a:alphaModFix/>
          </a:blip>
          <a:stretch>
            <a:fillRect/>
          </a:stretch>
        </p:blipFill>
        <p:spPr>
          <a:xfrm>
            <a:off x="152400" y="846875"/>
            <a:ext cx="8839202" cy="34497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twist on the coordinate search approach is called a *coordinate descent*, since each step evaluates a single coordinate direction and decides whether or not to move in this direction alone.  </a:t>
            </a:r>
            <a:endParaRPr/>
          </a:p>
          <a:p>
            <a:pPr indent="-342900" lvl="0" marL="457200" rtl="0" algn="l">
              <a:spcBef>
                <a:spcPts val="1000"/>
              </a:spcBef>
              <a:spcAft>
                <a:spcPts val="0"/>
              </a:spcAft>
              <a:buSzPts val="1800"/>
              <a:buChar char="●"/>
            </a:pPr>
            <a:r>
              <a:rPr lang="en"/>
              <a:t>This particular algorithm - while itself being the most effective zero order method we have seen thus far by far - is a predicate for many useful coordinate descent approaches we will see in future Chapters as well.</a:t>
            </a:r>
            <a:endParaRPr/>
          </a:p>
          <a:p>
            <a:pPr indent="0" lvl="0" marL="0" rtl="0" algn="l">
              <a:spcBef>
                <a:spcPts val="10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Example: Coordinate search versus coordinate descent</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this example we compare the efficacy of coordinate search and the coordinate descent algorithm described above using the same function from the previous example.  </a:t>
            </a:r>
            <a:endParaRPr/>
          </a:p>
          <a:p>
            <a:pPr indent="-342900" lvl="0" marL="457200" rtl="0" algn="l">
              <a:spcBef>
                <a:spcPts val="1000"/>
              </a:spcBef>
              <a:spcAft>
                <a:spcPts val="0"/>
              </a:spcAft>
              <a:buSzPts val="1800"/>
              <a:buChar char="●"/>
            </a:pPr>
            <a:r>
              <a:rPr lang="en"/>
              <a:t>Here we compare </a:t>
            </a:r>
            <a:r>
              <a:rPr b="1" i="1" lang="en"/>
              <a:t>20</a:t>
            </a:r>
            <a:r>
              <a:rPr lang="en"/>
              <a:t> steps of coordinate search (left panel) and coordinate descent (right panel), using a diminishing step length for both runs.  </a:t>
            </a:r>
            <a:endParaRPr/>
          </a:p>
          <a:p>
            <a:pPr indent="-342900" lvl="0" marL="457200" rtl="0" algn="l">
              <a:spcBef>
                <a:spcPts val="1000"/>
              </a:spcBef>
              <a:spcAft>
                <a:spcPts val="0"/>
              </a:spcAft>
              <a:buSzPts val="1800"/>
              <a:buChar char="●"/>
            </a:pPr>
            <a:r>
              <a:rPr lang="en"/>
              <a:t>Because coordinate descent takes two steps for every single step taken by coordinate search we get significantly closer to the function minimum.</a:t>
            </a:r>
            <a:endParaRPr/>
          </a:p>
          <a:p>
            <a:pPr indent="0" lvl="0" marL="0" rtl="0" algn="l">
              <a:spcBef>
                <a:spcPts val="10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1"/>
          <p:cNvPicPr preferRelativeResize="0"/>
          <p:nvPr/>
        </p:nvPicPr>
        <p:blipFill>
          <a:blip r:embed="rId3">
            <a:alphaModFix/>
          </a:blip>
          <a:stretch>
            <a:fillRect/>
          </a:stretch>
        </p:blipFill>
        <p:spPr>
          <a:xfrm>
            <a:off x="762000" y="742950"/>
            <a:ext cx="7620000" cy="365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coordinate search and descent algorithms are additional zero order local methods that get around the inherent scaling issues of random  search by restricting the set of search directions to the coordinate axes of the input space.  </a:t>
            </a:r>
            <a:endParaRPr/>
          </a:p>
          <a:p>
            <a:pPr indent="-342900" lvl="0" marL="457200" rtl="0" algn="l">
              <a:spcBef>
                <a:spcPts val="1000"/>
              </a:spcBef>
              <a:spcAft>
                <a:spcPts val="0"/>
              </a:spcAft>
              <a:buSzPts val="1800"/>
              <a:buChar char="●"/>
            </a:pPr>
            <a:r>
              <a:rPr lang="en"/>
              <a:t>The concept is simple: random search was designed to minimize a function        </a:t>
            </a:r>
            <a:endParaRPr/>
          </a:p>
          <a:p>
            <a:pPr indent="0" lvl="0" marL="457200" rtl="0" algn="l">
              <a:spcBef>
                <a:spcPts val="1000"/>
              </a:spcBef>
              <a:spcAft>
                <a:spcPts val="0"/>
              </a:spcAft>
              <a:buNone/>
            </a:pPr>
            <a:r>
              <a:rPr lang="en"/>
              <a:t>                             with respect to all of its parameters *simultaneously*.  </a:t>
            </a:r>
            <a:endParaRPr/>
          </a:p>
          <a:p>
            <a:pPr indent="0" lvl="0" marL="0" rtl="0" algn="l">
              <a:spcBef>
                <a:spcPts val="1000"/>
              </a:spcBef>
              <a:spcAft>
                <a:spcPts val="1600"/>
              </a:spcAft>
              <a:buNone/>
            </a:pPr>
            <a:r>
              <a:t/>
            </a:r>
            <a:endParaRPr/>
          </a:p>
        </p:txBody>
      </p:sp>
      <p:pic>
        <p:nvPicPr>
          <p:cNvPr descr="g\left(w_1,w_2,...,w_N\right)" id="60" name="Google Shape;60;p14" title="MathEquation,#000000"/>
          <p:cNvPicPr preferRelativeResize="0"/>
          <p:nvPr/>
        </p:nvPicPr>
        <p:blipFill>
          <a:blip r:embed="rId3">
            <a:alphaModFix/>
          </a:blip>
          <a:stretch>
            <a:fillRect/>
          </a:stretch>
        </p:blipFill>
        <p:spPr>
          <a:xfrm>
            <a:off x="727875" y="3020575"/>
            <a:ext cx="1909174" cy="291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can view the precise difference more easily by comparing the two function evaluation histories via the cost function history plot, which we do below.  </a:t>
            </a:r>
            <a:endParaRPr/>
          </a:p>
          <a:p>
            <a:pPr indent="-342900" lvl="0" marL="457200" rtl="0" algn="l">
              <a:spcBef>
                <a:spcPts val="1000"/>
              </a:spcBef>
              <a:spcAft>
                <a:spcPts val="0"/>
              </a:spcAft>
              <a:buSzPts val="1800"/>
              <a:buChar char="●"/>
            </a:pPr>
            <a:r>
              <a:rPr lang="en"/>
              <a:t>Here we can see in this instance while the first several steps of coordinate search were more effective than their descent counterparts (since they search over the entire list of coordinate directions instead of one at a time), the coordinate descent method quickly overtakes search finding a lower point on the cost function.</a:t>
            </a:r>
            <a:endParaRPr/>
          </a:p>
          <a:p>
            <a:pPr indent="0" lvl="0" marL="0" rtl="0" algn="l">
              <a:spcBef>
                <a:spcPts val="10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361950" y="1366838"/>
            <a:ext cx="8420100" cy="2409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4"/>
          <p:cNvPicPr preferRelativeResize="0"/>
          <p:nvPr/>
        </p:nvPicPr>
        <p:blipFill>
          <a:blip r:embed="rId3">
            <a:alphaModFix/>
          </a:blip>
          <a:stretch>
            <a:fillRect/>
          </a:stretch>
        </p:blipFill>
        <p:spPr>
          <a:xfrm>
            <a:off x="2534601" y="549975"/>
            <a:ext cx="4074800" cy="4043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With coordinate wise algorithms we attempt to minimize such a function with respect to one coordinate or weight at a time - or more generally one subset of coordinates or weights at a time - keeping all others fixed.</a:t>
            </a:r>
            <a:endParaRPr/>
          </a:p>
          <a:p>
            <a:pPr indent="-342900" lvl="0" marL="457200" rtl="0" algn="l">
              <a:spcBef>
                <a:spcPts val="1000"/>
              </a:spcBef>
              <a:spcAft>
                <a:spcPts val="0"/>
              </a:spcAft>
              <a:buSzPts val="1800"/>
              <a:buChar char="●"/>
            </a:pPr>
            <a:r>
              <a:rPr lang="en"/>
              <a:t>While this limits the diversity of descent directions that can be potentially discovered, and thus more steps are often required to determine approximate minima, these algorithms are far more scalable than random search.  </a:t>
            </a:r>
            <a:endParaRPr/>
          </a:p>
          <a:p>
            <a:pPr indent="0" lvl="0" marL="0" rtl="0" algn="l">
              <a:spcBef>
                <a:spcPts val="10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Additionally  - as was the case with the random search approach - these algorithms serve as predicates for an entire thread of higher order </a:t>
            </a:r>
            <a:r>
              <a:rPr i="1" lang="en"/>
              <a:t>coordinate descent methods</a:t>
            </a:r>
            <a:r>
              <a:rPr lang="en"/>
              <a:t> we will see in the next few Chapters.  </a:t>
            </a:r>
            <a:endParaRPr/>
          </a:p>
          <a:p>
            <a:pPr indent="-342900" lvl="0" marL="457200" rtl="0" algn="l">
              <a:spcBef>
                <a:spcPts val="1000"/>
              </a:spcBef>
              <a:spcAft>
                <a:spcPts val="0"/>
              </a:spcAft>
              <a:buSzPts val="1800"/>
              <a:buChar char="●"/>
            </a:pPr>
            <a:r>
              <a:rPr lang="en"/>
              <a:t>Through understanding coordinate search / descent in the comparatively simpler zero order framework we are currently in we lay the ground work for better understanding of this entire suite of powerful coordinate-based algorithms.</a:t>
            </a:r>
            <a:endParaRPr/>
          </a:p>
          <a:p>
            <a:pPr indent="0" lvl="0" marL="0" rtl="0" algn="l">
              <a:spcBef>
                <a:spcPts val="10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Searching through the coordinate axes</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t>
            </a:r>
            <a:r>
              <a:rPr i="1" lang="en"/>
              <a:t>coordinate search</a:t>
            </a:r>
            <a:r>
              <a:rPr lang="en"/>
              <a:t> algorithm takes the theme of descent direction search and - instead of searching randomly - restricts the set of directions to the coordinate axes of the input space alone.  </a:t>
            </a:r>
            <a:endParaRPr/>
          </a:p>
          <a:p>
            <a:pPr indent="-342900" lvl="0" marL="457200" rtl="0" algn="l">
              <a:spcBef>
                <a:spcPts val="1000"/>
              </a:spcBef>
              <a:spcAft>
                <a:spcPts val="0"/>
              </a:spcAft>
              <a:buSzPts val="1800"/>
              <a:buChar char="●"/>
            </a:pPr>
            <a:r>
              <a:rPr lang="en"/>
              <a:t>While this significantly limits the kinds of descent directions we can recover it far more scalable than seeking out a good descent direction at random, and opens the search-approach to determining descent directions to usage with higher dimensional input functions.</a:t>
            </a:r>
            <a:endParaRPr/>
          </a:p>
          <a:p>
            <a:pPr indent="0" lvl="0" marL="0" rtl="0" algn="l">
              <a:spcBef>
                <a:spcPts val="10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illustrated in the Figure below for an </a:t>
            </a:r>
            <a:r>
              <a:rPr b="1" i="1" lang="en"/>
              <a:t>N</a:t>
            </a:r>
            <a:r>
              <a:rPr lang="en"/>
              <a:t> = 2 dimensional example, with coordinate search we seek out the best descent direction among only the coordinate axes of the input space.  </a:t>
            </a:r>
            <a:endParaRPr/>
          </a:p>
          <a:p>
            <a:pPr indent="-342900" lvl="0" marL="457200" rtl="0" algn="l">
              <a:spcBef>
                <a:spcPts val="1000"/>
              </a:spcBef>
              <a:spcAft>
                <a:spcPts val="0"/>
              </a:spcAft>
              <a:buSzPts val="1800"/>
              <a:buChar char="●"/>
            </a:pPr>
            <a:r>
              <a:rPr lang="en"/>
              <a:t>This means in general that for a function of input dimension </a:t>
            </a:r>
            <a:r>
              <a:rPr b="1" i="1" lang="en"/>
              <a:t>N</a:t>
            </a:r>
            <a:r>
              <a:rPr lang="en"/>
              <a:t> we only look over </a:t>
            </a:r>
            <a:r>
              <a:rPr b="1" i="1" lang="en"/>
              <a:t>2N</a:t>
            </a:r>
            <a:r>
              <a:rPr lang="en"/>
              <a:t> directions - the positive and negative versions of each coordinate input.  </a:t>
            </a:r>
            <a:endParaRPr/>
          </a:p>
          <a:p>
            <a:pPr indent="-342900" lvl="0" marL="457200" rtl="0" algn="l">
              <a:spcBef>
                <a:spcPts val="1000"/>
              </a:spcBef>
              <a:spcAft>
                <a:spcPts val="0"/>
              </a:spcAft>
              <a:buSzPts val="1800"/>
              <a:buChar char="●"/>
            </a:pPr>
            <a:r>
              <a:rPr lang="en"/>
              <a:t>As with the random local search algorithm we will use unit-length directions, meaning that at every step the set of directions we search over always consists of just positive and negative versions of the </a:t>
            </a:r>
            <a:r>
              <a:rPr i="1" lang="en"/>
              <a:t>standard basis</a:t>
            </a:r>
            <a:r>
              <a:rPr lang="en"/>
              <a:t>.  </a:t>
            </a:r>
            <a:endParaRPr/>
          </a:p>
          <a:p>
            <a:pPr indent="0" lvl="0" marL="0" rtl="0" algn="l">
              <a:spcBef>
                <a:spcPts val="10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0"/>
          <p:cNvPicPr preferRelativeResize="0"/>
          <p:nvPr/>
        </p:nvPicPr>
        <p:blipFill>
          <a:blip r:embed="rId3">
            <a:alphaModFix/>
          </a:blip>
          <a:stretch>
            <a:fillRect/>
          </a:stretch>
        </p:blipFill>
        <p:spPr>
          <a:xfrm>
            <a:off x="152400" y="954300"/>
            <a:ext cx="8839202" cy="32349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an $N$ dimensional input space the        standard basis vector - denoted       -  is just a vector of all zeros whose        entry is set to $</a:t>
            </a:r>
            <a:r>
              <a:rPr b="1" i="1" lang="en"/>
              <a:t>1</a:t>
            </a:r>
            <a:r>
              <a:rPr lang="en"/>
              <a:t>$.  </a:t>
            </a:r>
            <a:endParaRPr/>
          </a:p>
          <a:p>
            <a:pPr indent="-342900" lvl="0" marL="457200" rtl="0" algn="l">
              <a:spcBef>
                <a:spcPts val="1000"/>
              </a:spcBef>
              <a:spcAft>
                <a:spcPts val="0"/>
              </a:spcAft>
              <a:buSzPts val="1800"/>
              <a:buChar char="●"/>
            </a:pPr>
            <a:r>
              <a:rPr lang="en"/>
              <a:t>Searching only over the positive and negative set of these directions means at the       step of this local method we search only over the set of </a:t>
            </a:r>
            <a:r>
              <a:rPr b="1" i="1" lang="en"/>
              <a:t>2N</a:t>
            </a:r>
            <a:r>
              <a:rPr lang="en"/>
              <a:t> candidate directions                     for the best descent direction (if one exists). </a:t>
            </a:r>
            <a:endParaRPr/>
          </a:p>
          <a:p>
            <a:pPr indent="0" lvl="0" marL="0" rtl="0" algn="l">
              <a:spcBef>
                <a:spcPts val="1000"/>
              </a:spcBef>
              <a:spcAft>
                <a:spcPts val="1600"/>
              </a:spcAft>
              <a:buNone/>
            </a:pPr>
            <a:r>
              <a:t/>
            </a:r>
            <a:endParaRPr/>
          </a:p>
        </p:txBody>
      </p:sp>
      <p:pic>
        <p:nvPicPr>
          <p:cNvPr descr="\left\{\pm \, \mathbf{e}_n \right\}_{n=1}^N" id="96" name="Google Shape;96;p21" title="MathEquation,#000000"/>
          <p:cNvPicPr preferRelativeResize="0"/>
          <p:nvPr/>
        </p:nvPicPr>
        <p:blipFill>
          <a:blip r:embed="rId3">
            <a:alphaModFix/>
          </a:blip>
          <a:stretch>
            <a:fillRect/>
          </a:stretch>
        </p:blipFill>
        <p:spPr>
          <a:xfrm>
            <a:off x="3044875" y="2644550"/>
            <a:ext cx="1006850" cy="328475"/>
          </a:xfrm>
          <a:prstGeom prst="rect">
            <a:avLst/>
          </a:prstGeom>
          <a:noFill/>
          <a:ln>
            <a:noFill/>
          </a:ln>
        </p:spPr>
      </p:pic>
      <p:pic>
        <p:nvPicPr>
          <p:cNvPr descr="\mathbf{e}_n" id="97" name="Google Shape;97;p21" title="MathEquation,#000000"/>
          <p:cNvPicPr preferRelativeResize="0"/>
          <p:nvPr/>
        </p:nvPicPr>
        <p:blipFill>
          <a:blip r:embed="rId4">
            <a:alphaModFix/>
          </a:blip>
          <a:stretch>
            <a:fillRect/>
          </a:stretch>
        </p:blipFill>
        <p:spPr>
          <a:xfrm>
            <a:off x="8529000" y="1314300"/>
            <a:ext cx="303300" cy="226350"/>
          </a:xfrm>
          <a:prstGeom prst="rect">
            <a:avLst/>
          </a:prstGeom>
          <a:noFill/>
          <a:ln>
            <a:noFill/>
          </a:ln>
        </p:spPr>
      </p:pic>
      <p:pic>
        <p:nvPicPr>
          <p:cNvPr descr="n^{th}" id="98" name="Google Shape;98;p21" title="MathEquation,#000000"/>
          <p:cNvPicPr preferRelativeResize="0"/>
          <p:nvPr/>
        </p:nvPicPr>
        <p:blipFill>
          <a:blip r:embed="rId5">
            <a:alphaModFix/>
          </a:blip>
          <a:stretch>
            <a:fillRect/>
          </a:stretch>
        </p:blipFill>
        <p:spPr>
          <a:xfrm>
            <a:off x="4521225" y="1540650"/>
            <a:ext cx="319000" cy="226350"/>
          </a:xfrm>
          <a:prstGeom prst="rect">
            <a:avLst/>
          </a:prstGeom>
          <a:noFill/>
          <a:ln>
            <a:noFill/>
          </a:ln>
        </p:spPr>
      </p:pic>
      <p:pic>
        <p:nvPicPr>
          <p:cNvPr descr="n^{th}" id="99" name="Google Shape;99;p21" title="MathEquation,#000000"/>
          <p:cNvPicPr preferRelativeResize="0"/>
          <p:nvPr/>
        </p:nvPicPr>
        <p:blipFill>
          <a:blip r:embed="rId6">
            <a:alphaModFix/>
          </a:blip>
          <a:stretch>
            <a:fillRect/>
          </a:stretch>
        </p:blipFill>
        <p:spPr>
          <a:xfrm>
            <a:off x="4840225" y="1225225"/>
            <a:ext cx="318996" cy="254001"/>
          </a:xfrm>
          <a:prstGeom prst="rect">
            <a:avLst/>
          </a:prstGeom>
          <a:noFill/>
          <a:ln>
            <a:noFill/>
          </a:ln>
        </p:spPr>
      </p:pic>
      <p:pic>
        <p:nvPicPr>
          <p:cNvPr descr="k^{th}" id="100" name="Google Shape;100;p21" title="MathEquation,#000000"/>
          <p:cNvPicPr preferRelativeResize="0"/>
          <p:nvPr/>
        </p:nvPicPr>
        <p:blipFill>
          <a:blip r:embed="rId7">
            <a:alphaModFix/>
          </a:blip>
          <a:stretch>
            <a:fillRect/>
          </a:stretch>
        </p:blipFill>
        <p:spPr>
          <a:xfrm>
            <a:off x="1519775" y="2317750"/>
            <a:ext cx="300592" cy="25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