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thworld.wolfram.com/CubicFormula.html" TargetMode="Externa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3" Type="http://schemas.openxmlformats.org/officeDocument/2006/relationships/image" Target="../media/image3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8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3.2 The first order optimality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3;p2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In principle</a:t>
            </a:r>
            <a:r>
              <a:rPr i="0"/>
              <a:t> this is a very useful characterization of minimum points.</a:t>
            </a:r>
            <a:endParaRPr i="0"/>
          </a:p>
          <a:p>
            <a:pPr>
              <a:spcBef>
                <a:spcPts val="1000"/>
              </a:spcBef>
            </a:pPr>
            <a:r>
              <a:t>It gives us a concrete alternative to seeking out a function's minimum points </a:t>
            </a:r>
            <a:r>
              <a:rPr i="1"/>
              <a:t>directly</a:t>
            </a:r>
            <a:r>
              <a:t> via some zero-order approach.</a:t>
            </a:r>
          </a:p>
          <a:p>
            <a:pPr>
              <a:spcBef>
                <a:spcPts val="1000"/>
              </a:spcBef>
            </a:pPr>
            <a:r>
              <a:t>The alternative - solve a function's first order system of equations.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08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However two problems with the first order characterization of minima.  </a:t>
            </a:r>
          </a:p>
          <a:p>
            <a:pPr>
              <a:spcBef>
                <a:spcPts val="1000"/>
              </a:spcBef>
            </a:pPr>
            <a:r>
              <a:t>First off, with few exceptions it is virtually impossible to solve a general function's first order systems of equations 'by hand'.   </a:t>
            </a:r>
          </a:p>
          <a:p>
            <a:pPr>
              <a:spcBef>
                <a:spcPts val="1000"/>
              </a:spcBef>
            </a:pPr>
            <a:r>
              <a:t>That is, to solve such equations algebraically for 'closed form' solutions one can write out on paper.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3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other problem: the </a:t>
            </a:r>
            <a:r>
              <a:rPr i="1"/>
              <a:t>first order optimality condition</a:t>
            </a:r>
            <a:r>
              <a:t> does not  define only minima of a function, but other points as well.  </a:t>
            </a:r>
          </a:p>
          <a:p>
            <a:pPr>
              <a:spcBef>
                <a:spcPts val="1000"/>
              </a:spcBef>
            </a:pPr>
            <a:r>
              <a:t>The first order condition also equally characterizes </a:t>
            </a:r>
            <a:r>
              <a:rPr i="1"/>
              <a:t>maxima</a:t>
            </a:r>
            <a:r>
              <a:t> and </a:t>
            </a:r>
            <a:r>
              <a:rPr i="1"/>
              <a:t>saddle points</a:t>
            </a:r>
            <a:r>
              <a:t> of a function -  as we see in a few simple examples below.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18;p25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22958">
              <a:defRPr sz="2200"/>
            </a:lvl1pPr>
          </a:lstStyle>
          <a:p>
            <a:pPr/>
            <a:r>
              <a:t>Example: Finding points of zero derivative for single-input functions graphically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23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plot the three functions</a:t>
            </a:r>
          </a:p>
        </p:txBody>
      </p:sp>
      <p:pic>
        <p:nvPicPr>
          <p:cNvPr id="140" name="MathEquation,#000000Google Shape;124;p26" descr="MathEquation,#000000Google Shape;124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438" y="1971275"/>
            <a:ext cx="2947124" cy="1200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29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For each we mark all the zero derivative points in green and draw the first order Taylor series approximations/tangent line. </a:t>
            </a:r>
          </a:p>
          <a:p>
            <a:pPr>
              <a:spcBef>
                <a:spcPts val="1000"/>
              </a:spcBef>
            </a:pPr>
            <a:r>
              <a:t>Below each function we plot its first derivative, highlighting the points where it takes on the value zero as well.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34;p28" descr="Google Shape;134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600" y="152400"/>
            <a:ext cx="6900803" cy="4838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39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local minima</a:t>
            </a:r>
            <a:r>
              <a:rPr i="0"/>
              <a:t> or points that are the smallest with respect to their immediate neighbors, like the one around the input value </a:t>
            </a:r>
            <a:r>
              <a:rPr b="1"/>
              <a:t>w=2</a:t>
            </a:r>
            <a:r>
              <a:rPr i="0"/>
              <a:t> in the right panel</a:t>
            </a:r>
            <a:endParaRPr i="0"/>
          </a:p>
          <a:p>
            <a:pPr>
              <a:spcBef>
                <a:spcPts val="1000"/>
              </a:spcBef>
              <a:defRPr i="1"/>
            </a:pPr>
            <a:r>
              <a:t>local and global maxima</a:t>
            </a:r>
            <a:r>
              <a:rPr i="0"/>
              <a:t> or points that are the largest with respect to their immediate neighbors, like the one around the input value </a:t>
            </a:r>
            <a:r>
              <a:rPr b="1"/>
              <a:t>w=-2</a:t>
            </a:r>
            <a:r>
              <a:rPr i="0"/>
              <a:t> in the right panel</a:t>
            </a:r>
            <a:endParaRPr i="0"/>
          </a:p>
          <a:p>
            <a:pPr>
              <a:spcBef>
                <a:spcPts val="1000"/>
              </a:spcBef>
              <a:defRPr i="1"/>
            </a:pPr>
            <a:r>
              <a:t>saddle points</a:t>
            </a:r>
            <a:r>
              <a:rPr i="0"/>
              <a:t> like the one shown in the middle panel, that are neither maximal nor minimal with respect to their immediate neighbors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4;p3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previous example illustrate the full swath of points having zero-valued derivative(s).</a:t>
            </a:r>
          </a:p>
          <a:p>
            <a:pPr>
              <a:spcBef>
                <a:spcPts val="1000"/>
              </a:spcBef>
            </a:pPr>
            <a:r>
              <a:t>This includes multi-input functions as well </a:t>
            </a:r>
            <a:r>
              <a:rPr i="1"/>
              <a:t>regardless of dimension</a:t>
            </a:r>
            <a:r>
              <a:t>.  </a:t>
            </a:r>
          </a:p>
          <a:p>
            <a:pPr>
              <a:spcBef>
                <a:spcPts val="1000"/>
              </a:spcBef>
            </a:pPr>
            <a:r>
              <a:t>Taken together all such points are collectively referred to as </a:t>
            </a:r>
            <a:r>
              <a:rPr i="1"/>
              <a:t>stationary points</a:t>
            </a:r>
            <a:r>
              <a:t> or </a:t>
            </a:r>
            <a:r>
              <a:rPr i="1"/>
              <a:t>critical points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49;p31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22958">
              <a:defRPr sz="2200"/>
            </a:lvl1pPr>
          </a:lstStyle>
          <a:p>
            <a:pPr/>
            <a:r>
              <a:t>Special cases where the first order system can be solved 'by hand'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Section we discuss the foundational first order concept on which many practical optimization algorithms are built: the first order optimality condition.  </a:t>
            </a:r>
          </a:p>
          <a:p>
            <a:pPr>
              <a:spcBef>
                <a:spcPts val="1000"/>
              </a:spcBef>
            </a:pPr>
            <a:r>
              <a:t>This is the first order analog of the zero order condition discussed in the previous Chapter.</a:t>
            </a:r>
          </a:p>
          <a:p>
            <a:pPr>
              <a:spcBef>
                <a:spcPts val="1000"/>
              </a:spcBef>
            </a:pPr>
            <a:r>
              <a:t>The first order condition codifies the consistent behavior of how any differentiable function's first derivative(s) behave at its minima and maxima.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4;p3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There are a handful of relatively simple but important examples where one can compute the solution to a first order system by hand.</a:t>
            </a:r>
          </a:p>
          <a:p>
            <a:pPr>
              <a:spcBef>
                <a:spcPts val="1000"/>
              </a:spcBef>
            </a:pPr>
            <a:r>
              <a:t>Or, at least, one can show algebraically that they reduce to a </a:t>
            </a:r>
            <a:r>
              <a:rPr i="1"/>
              <a:t>linear system of equations</a:t>
            </a:r>
            <a:r>
              <a:t> which can be easily solved numerically.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9;p33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22958">
              <a:defRPr sz="2200"/>
            </a:lvl1pPr>
          </a:lstStyle>
          <a:p>
            <a:pPr/>
            <a:r>
              <a:t>Example: Calculating stationary points of some single-input functions algebraically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64;p3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Example we use the first order condition for optimality to compute stationary points of the functions </a:t>
            </a:r>
          </a:p>
        </p:txBody>
      </p:sp>
      <p:pic>
        <p:nvPicPr>
          <p:cNvPr id="157" name="MathEquation,#000000Google Shape;165;p34" descr="MathEquation,#000000Google Shape;165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5200" y="2193475"/>
            <a:ext cx="2973602" cy="133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70;p3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 , plotted in the middle panel of the second figure above, the first order condition gives                        which we can visually identify as a saddle point at            .</a:t>
            </a:r>
          </a:p>
          <a:p>
            <a:pPr>
              <a:spcBef>
                <a:spcPts val="1000"/>
              </a:spcBef>
            </a:pPr>
            <a:r>
              <a:t>                 , the first order condition gives                         which is only satisfied as </a:t>
            </a:r>
            <a:r>
              <a:rPr b="1" i="1"/>
              <a:t>     </a:t>
            </a:r>
            <a:r>
              <a:t>goes to        , giving a minimum.</a:t>
            </a:r>
          </a:p>
        </p:txBody>
      </p:sp>
      <p:pic>
        <p:nvPicPr>
          <p:cNvPr id="160" name="MathEquation,#000000Google Shape;171;p35" descr="MathEquation,#000000Google Shape;171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25" y="2308150"/>
            <a:ext cx="994752" cy="2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MathEquation,#000000Google Shape;172;p35" descr="MathEquation,#000000Google Shape;172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94999" y="2308150"/>
            <a:ext cx="1378298" cy="2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MathEquation,#000000Google Shape;173;p35" descr="MathEquation,#000000Google Shape;173;p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72998" y="2668800"/>
            <a:ext cx="424576" cy="201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MathEquation,#000000Google Shape;174;p35" descr="MathEquation,#000000Google Shape;174;p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9648" y="1225225"/>
            <a:ext cx="967331" cy="263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MathEquation,#000000Google Shape;175;p35" descr="MathEquation,#000000Google Shape;175;p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20598" y="1564900"/>
            <a:ext cx="1415296" cy="263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thEquation,#000000Google Shape;176;p35" descr="MathEquation,#000000Google Shape;176;p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34723" y="1904550"/>
            <a:ext cx="517120" cy="201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MathEquation,#000000Google Shape;177;p35" descr="MathEquation,#000000Google Shape;177;p3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26325" y="2668800"/>
            <a:ext cx="147352" cy="20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82;p3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   the first order condition gives stationary points wherever </a:t>
            </a:r>
            <a:br/>
            <a:r>
              <a:t>                         which occurs at odd integer multiples of     , i.e., maxima at</a:t>
            </a:r>
            <a:br/>
            <a:r>
              <a:t>             </a:t>
            </a:r>
          </a:p>
          <a:p>
            <a:pPr marL="0" indent="457200">
              <a:spcBef>
                <a:spcPts val="1000"/>
              </a:spcBef>
              <a:buSzTx/>
              <a:buNone/>
            </a:pPr>
            <a:r>
              <a:t>and minima at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  <a:r>
              <a:t> where      is anyinteger. </a:t>
            </a:r>
          </a:p>
          <a:p>
            <a:pPr>
              <a:spcBef>
                <a:spcPts val="1000"/>
              </a:spcBef>
            </a:pPr>
            <a:r>
              <a:t>               for which the first order condition gives                                with a minimum at </a:t>
            </a:r>
          </a:p>
        </p:txBody>
      </p:sp>
      <p:pic>
        <p:nvPicPr>
          <p:cNvPr id="169" name="MathEquation,#000000Google Shape;183;p36" descr="MathEquation,#000000Google Shape;183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900" y="1249474"/>
            <a:ext cx="1209526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MathEquation,#000000Google Shape;184;p36" descr="MathEquation,#000000Google Shape;184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075" y="1576998"/>
            <a:ext cx="1551147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MathEquation,#000000Google Shape;185;p36" descr="MathEquation,#000000Google Shape;185;p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7950" y="1540236"/>
            <a:ext cx="189200" cy="327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MathEquation,#000000Google Shape;186;p36" descr="MathEquation,#000000Google Shape;186;p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73400" y="1867773"/>
            <a:ext cx="1098600" cy="388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MathEquation,#000000Google Shape;187;p36" descr="MathEquation,#000000Google Shape;187;p3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73400" y="2657475"/>
            <a:ext cx="1098600" cy="388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MathEquation,#000000Google Shape;188;p36" descr="MathEquation,#000000Google Shape;188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9498" y="3213574"/>
            <a:ext cx="117878" cy="204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MathEquation,#000000Google Shape;189;p36" descr="MathEquation,#000000Google Shape;189;p3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5275" y="3621875"/>
            <a:ext cx="932110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MathEquation,#000000Google Shape;190;p36" descr="MathEquation,#000000Google Shape;190;p3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14900" y="3621875"/>
            <a:ext cx="1782458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MathEquation,#000000Google Shape;191;p36" descr="MathEquation,#000000Google Shape;191;p3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39573" y="3943350"/>
            <a:ext cx="752772" cy="38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96;p37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22958">
              <a:defRPr sz="2200"/>
            </a:lvl1pPr>
          </a:lstStyle>
          <a:p>
            <a:pPr/>
            <a:r>
              <a:t>Example: A simple looking function with difficult to compute (algebraically) global minimum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01;p3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Solving the first order equation for even a simple looking function can be quite challenging.</a:t>
            </a:r>
          </a:p>
          <a:p>
            <a:pPr>
              <a:spcBef>
                <a:spcPts val="1000"/>
              </a:spcBef>
            </a:pPr>
            <a:r>
              <a:t>Take, for example, the simple degree four polynomial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This is plotted over a short range of inputs containing its global minimum below.</a:t>
            </a:r>
          </a:p>
        </p:txBody>
      </p:sp>
      <p:pic>
        <p:nvPicPr>
          <p:cNvPr id="182" name="MathEquation,#000000Google Shape;202;p38" descr="MathEquation,#000000Google Shape;202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550" y="2464598"/>
            <a:ext cx="2536726" cy="310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207;p39" descr="Google Shape;207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8762" y="890587"/>
            <a:ext cx="5226478" cy="3362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212;p4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first order system here can be easily computed as 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This simplifies to</a:t>
            </a:r>
          </a:p>
        </p:txBody>
      </p:sp>
      <p:pic>
        <p:nvPicPr>
          <p:cNvPr id="187" name="MathEquation,#000000Google Shape;213;p40" descr="MathEquation,#000000Google Shape;213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8350" y="1746649"/>
            <a:ext cx="3227300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MathEquation,#000000Google Shape;214;p40" descr="MathEquation,#000000Google Shape;214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2324" y="2936100"/>
            <a:ext cx="1679340" cy="25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219;p4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has three possible solutions, but the one providing the minimum of the function         is 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r>
              <a:t>which can be computed - after much toil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using centuries old tricks developed for just such problems</a:t>
            </a:r>
            <a:r>
              <a:t>. </a:t>
            </a:r>
          </a:p>
        </p:txBody>
      </p:sp>
      <p:pic>
        <p:nvPicPr>
          <p:cNvPr id="191" name="MathEquation,#000000Google Shape;220;p41" descr="MathEquation,#000000Google Shape;220;p4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6348" y="1939525"/>
            <a:ext cx="3331304" cy="803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MathEquation,#000000Google Shape;221;p41" descr="MathEquation,#000000Google Shape;221;p4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3550" y="1585900"/>
            <a:ext cx="416395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The first-order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226;p42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22958">
              <a:defRPr sz="2200"/>
            </a:lvl1pPr>
          </a:lstStyle>
          <a:p>
            <a:pPr/>
            <a:r>
              <a:t>Example: Stationary points of a general multi-input  quadratic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231;p4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Take the general multi-input quadratic function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where      is an            symmetric matrix,      is an           vector, and     is a</a:t>
            </a:r>
            <a:br/>
            <a:r>
              <a:t>	scalar.</a:t>
            </a:r>
          </a:p>
        </p:txBody>
      </p:sp>
      <p:pic>
        <p:nvPicPr>
          <p:cNvPr id="197" name="MathEquation,#000000Google Shape;232;p43" descr="MathEquation,#000000Google Shape;232;p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8000" y="1907388"/>
            <a:ext cx="3068000" cy="364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MathEquation,#000000Google Shape;233;p43" descr="MathEquation,#000000Google Shape;233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500" y="2851748"/>
            <a:ext cx="166036" cy="180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MathEquation,#000000Google Shape;234;p43" descr="MathEquation,#000000Google Shape;234;p4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37925" y="2851748"/>
            <a:ext cx="600076" cy="180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MathEquation,#000000Google Shape;235;p43" descr="MathEquation,#000000Google Shape;235;p4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82774" y="2824674"/>
            <a:ext cx="166028" cy="23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MathEquation,#000000Google Shape;236;p43" descr="MathEquation,#000000Google Shape;236;p4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57225" y="2851748"/>
            <a:ext cx="522096" cy="180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MathEquation,#000000Google Shape;237;p43" descr="MathEquation,#000000Google Shape;237;p4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44648" y="2837963"/>
            <a:ext cx="166028" cy="208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42;p4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Computing the first derivative (gradient) we have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>
              <a:spcBef>
                <a:spcPts val="1600"/>
              </a:spcBef>
            </a:pPr>
            <a:r>
              <a:t>Setting this equal to zero gives a </a:t>
            </a:r>
            <a:r>
              <a:rPr i="1"/>
              <a:t>symmetric and linear</a:t>
            </a:r>
            <a:r>
              <a:t> system of equations of the following form whose solutions are stationary points of the original function </a:t>
            </a:r>
          </a:p>
        </p:txBody>
      </p:sp>
      <p:pic>
        <p:nvPicPr>
          <p:cNvPr id="205" name="MathEquation,#000000Google Shape;243;p44" descr="MathEquation,#000000Google Shape;243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0774" y="1800225"/>
            <a:ext cx="1782458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athEquation,#000000Google Shape;244;p44" descr="MathEquation,#000000Google Shape;244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2437" y="3203974"/>
            <a:ext cx="899118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49;p45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Coordinate descent and the first order optimality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54;p4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If we write out the first order system one equation at-a-time we have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>
              <a:spcBef>
                <a:spcPts val="1600"/>
              </a:spcBef>
            </a:pPr>
            <a:r>
              <a:t>While this system cannot often be solved in closed form, a simple idea does lead to numerical approach to approximating it instances where </a:t>
            </a:r>
            <a:r>
              <a:rPr i="1"/>
              <a:t>each individual equation</a:t>
            </a:r>
            <a:r>
              <a:t> can be easily solved.</a:t>
            </a:r>
          </a:p>
        </p:txBody>
      </p:sp>
      <p:pic>
        <p:nvPicPr>
          <p:cNvPr id="211" name="MathEquation,#000000Google Shape;255;p46" descr="MathEquation,#000000Google Shape;255;p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2825" y="1585924"/>
            <a:ext cx="1378350" cy="1660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60;p4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idea is this: instead of trying to solve the system of equations </a:t>
            </a:r>
            <a:r>
              <a:rPr i="1"/>
              <a:t>at once</a:t>
            </a:r>
            <a:r>
              <a:t> we solve each partial derivative equation </a:t>
            </a:r>
            <a:r>
              <a:rPr i="1"/>
              <a:t>one at-a-time</a:t>
            </a:r>
            <a:r>
              <a:t>.</a:t>
            </a:r>
          </a:p>
          <a:p>
            <a:pPr>
              <a:spcBef>
                <a:spcPts val="1000"/>
              </a:spcBef>
            </a:pPr>
            <a:r>
              <a:t>This is often called </a:t>
            </a:r>
            <a:r>
              <a:rPr i="1"/>
              <a:t>coordinate descent</a:t>
            </a:r>
            <a:r>
              <a:t>, since in solving each we move along the coordinate axes coordinate-wise (one at-a-time).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65;p4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To perform this coordinate descent we initialize at a point       , updating its first coordinate by solving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for the optimal first weight       .  </a:t>
            </a:r>
          </a:p>
          <a:p>
            <a:pPr>
              <a:spcBef>
                <a:spcPts val="1600"/>
              </a:spcBef>
            </a:pPr>
            <a:r>
              <a:t>We do this again, and again, for each coordinate.</a:t>
            </a:r>
          </a:p>
        </p:txBody>
      </p:sp>
      <p:pic>
        <p:nvPicPr>
          <p:cNvPr id="216" name="MathEquation,#000000Google Shape;266;p48" descr="MathEquation,#000000Google Shape;266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6449" y="2046700"/>
            <a:ext cx="1691378" cy="437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MathEquation,#000000Google Shape;267;p48" descr="MathEquation,#000000Google Shape;267;p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8300" y="3128948"/>
            <a:ext cx="246604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MathEquation,#000000Google Shape;268;p48" descr="MathEquation,#000000Google Shape;268;p4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97274" y="1275174"/>
            <a:ext cx="246602" cy="196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73;p4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Continuing this pattern to update the       weight we solve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for        , and update the       weight using this value forming the</a:t>
            </a:r>
            <a:br/>
            <a:r>
              <a:t>	updated set of weights        . </a:t>
            </a:r>
          </a:p>
        </p:txBody>
      </p:sp>
      <p:pic>
        <p:nvPicPr>
          <p:cNvPr id="221" name="MathEquation,#000000Google Shape;274;p49" descr="MathEquation,#000000Google Shape;274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1825" y="1946774"/>
            <a:ext cx="1860964" cy="43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MathEquation,#000000Google Shape;275;p49" descr="MathEquation,#000000Google Shape;275;p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3024" y="2807498"/>
            <a:ext cx="307417" cy="254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MathEquation,#000000Google Shape;276;p49" descr="MathEquation,#000000Google Shape;276;p4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7480" y="2761307"/>
            <a:ext cx="307428" cy="244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MathEquation,#000000Google Shape;277;p49" descr="MathEquation,#000000Google Shape;277;p4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1656" y="3056133"/>
            <a:ext cx="380526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MathEquation,#000000Google Shape;278;p49" descr="MathEquation,#000000Google Shape;278;p4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1525" y="1254549"/>
            <a:ext cx="307428" cy="244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83;p5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After we sweep through all </a:t>
            </a:r>
            <a:r>
              <a:rPr b="1" i="1"/>
              <a:t>N</a:t>
            </a:r>
            <a:r>
              <a:t> weights a single time we can refine our solution by sweeping through the weights again.</a:t>
            </a:r>
          </a:p>
          <a:p>
            <a:pPr>
              <a:spcBef>
                <a:spcPts val="1000"/>
              </a:spcBef>
            </a:pPr>
            <a:r>
              <a:t>At the       such sweep we update the       weight by solving the single equation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  <a:br/>
            <a:r>
              <a:t>	and update the       weight of              , and so on.</a:t>
            </a:r>
          </a:p>
        </p:txBody>
      </p:sp>
      <p:pic>
        <p:nvPicPr>
          <p:cNvPr id="228" name="MathEquation,#000000Google Shape;284;p50" descr="MathEquation,#000000Google Shape;284;p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575" y="2786048"/>
            <a:ext cx="2090852" cy="428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MathEquation,#000000Google Shape;285;p50" descr="MathEquation,#000000Google Shape;285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5924" y="2014523"/>
            <a:ext cx="246452" cy="20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MathEquation,#000000Google Shape;286;p50" descr="MathEquation,#000000Google Shape;286;p5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6074" y="1991648"/>
            <a:ext cx="261544" cy="20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MathEquation,#000000Google Shape;287;p50" descr="MathEquation,#000000Google Shape;287;p5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48402" y="3468490"/>
            <a:ext cx="261544" cy="20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MathEquation,#000000Google Shape;288;p50" descr="MathEquation,#000000Google Shape;288;p5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13688" y="3445615"/>
            <a:ext cx="744324" cy="254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93;p51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 defTabSz="822958">
              <a:defRPr sz="2200"/>
            </a:lvl1pPr>
          </a:lstStyle>
          <a:p>
            <a:pPr/>
            <a:r>
              <a:t> Example: Minimizing convex quadratic functions via first order coordinate descent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plot a quadratic functions in two and three dimensions, and mark the global minimum point on each with a green point.  </a:t>
            </a:r>
          </a:p>
          <a:p>
            <a:pPr>
              <a:spcBef>
                <a:spcPts val="1000"/>
              </a:spcBef>
            </a:pPr>
            <a:r>
              <a:t>In each panel we also draw the first order Taylor series approximation - a tangent line/hyperplane - generated by the first derivative(s) at the function's minimum value.</a:t>
            </a:r>
          </a:p>
          <a:p>
            <a:pPr>
              <a:spcBef>
                <a:spcPts val="1000"/>
              </a:spcBef>
            </a:pPr>
            <a:r>
              <a:t>In terms of the behavior of the first order derivatives here we see - in both instances - that the tangent line/hyperplane is perfectly flat, indicating that the first derivative(s) is exactly zero at the function's minimum.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98;p52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First we use this algorithm to minimize the simple quadratic 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>
              <a:spcBef>
                <a:spcPts val="1600"/>
              </a:spcBef>
            </a:pPr>
            <a:r>
              <a:t>We initialize at              and run </a:t>
            </a:r>
            <a:r>
              <a:rPr b="1" i="1"/>
              <a:t>1</a:t>
            </a:r>
            <a:r>
              <a:t> iteration of the algorithm - that is all it takes to perfectly minimize the function, as shown below.</a:t>
            </a:r>
          </a:p>
        </p:txBody>
      </p:sp>
      <p:pic>
        <p:nvPicPr>
          <p:cNvPr id="237" name="MathEquation,#000000Google Shape;299;p52" descr="MathEquation,#000000Google Shape;299;p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212" y="1853800"/>
            <a:ext cx="2857576" cy="353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MathEquation,#000000Google Shape;300;p52" descr="MathEquation,#000000Google Shape;300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025" y="2635649"/>
            <a:ext cx="703202" cy="450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305;p53" descr="Google Shape;305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911" y="488248"/>
            <a:ext cx="4348178" cy="4167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310;p5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Below we show a run of </a:t>
            </a:r>
            <a:r>
              <a:rPr b="1" i="1"/>
              <a:t>2</a:t>
            </a:r>
            <a:r>
              <a:t> iterations of the method at the same initial point for the quadratic</a:t>
            </a:r>
          </a:p>
        </p:txBody>
      </p:sp>
      <p:pic>
        <p:nvPicPr>
          <p:cNvPr id="243" name="MathEquation,#000000Google Shape;311;p54" descr="MathEquation,#000000Google Shape;311;p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1538" y="2401086"/>
            <a:ext cx="4200924" cy="34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316;p55" descr="Google Shape;316;p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3111" y="488750"/>
            <a:ext cx="4297778" cy="416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321;p56"/>
          <p:cNvSpPr txBox="1"/>
          <p:nvPr>
            <p:ph type="title"/>
          </p:nvPr>
        </p:nvSpPr>
        <p:spPr>
          <a:xfrm>
            <a:off x="311699" y="2150848"/>
            <a:ext cx="8520602" cy="841802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Example: Solving systems symmetric equations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326;p5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Note how in the previous example the first order system turned out to be </a:t>
            </a:r>
            <a:r>
              <a:rPr i="1"/>
              <a:t>linear</a:t>
            </a:r>
            <a:r>
              <a:t>.  </a:t>
            </a:r>
          </a:p>
          <a:p>
            <a:pPr>
              <a:spcBef>
                <a:spcPts val="1000"/>
              </a:spcBef>
            </a:pPr>
            <a:r>
              <a:t>More specifically, we ended up using coordinate descent to solve simple instances of the symmetric linear system  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  <a:r>
              <a:t>which generates a convex quadratic (i.e., when      is positive semi-defininte).</a:t>
            </a:r>
          </a:p>
          <a:p>
            <a:pPr>
              <a:spcBef>
                <a:spcPts val="1000"/>
              </a:spcBef>
            </a:pPr>
            <a:r>
              <a:t>Indeed more generally, this coordinate descent method is one very popular way of solving such systems in general.</a:t>
            </a:r>
          </a:p>
        </p:txBody>
      </p:sp>
      <p:pic>
        <p:nvPicPr>
          <p:cNvPr id="250" name="MathEquation,#000000Google Shape;327;p57" descr="MathEquation,#000000Google Shape;327;p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2017" y="2686798"/>
            <a:ext cx="1299978" cy="347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MathEquation,#000000Google Shape;328;p57" descr="MathEquation,#000000Google Shape;328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1449" y="3248848"/>
            <a:ext cx="160726" cy="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74;p17" descr="Google Shape;7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163" y="804050"/>
            <a:ext cx="6801674" cy="35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9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sort of first order behavior is universal regardless of the function one examines and - moreover - it holds regardless of the dimension of a function's input.</a:t>
            </a:r>
          </a:p>
          <a:p>
            <a:pPr>
              <a:spcBef>
                <a:spcPts val="1000"/>
              </a:spcBef>
            </a:pPr>
            <a:r>
              <a:t>That is, first order derivatives are always zero at the minima of a function.  </a:t>
            </a:r>
          </a:p>
          <a:p>
            <a:pPr>
              <a:spcBef>
                <a:spcPts val="1000"/>
              </a:spcBef>
            </a:pPr>
            <a:r>
              <a:t>This is because minimum values of a function are naturally located at 'valley floors' where a tangent line or hyperplane tangent to the function is perfectly flat, and thus has zero-valued slope(s).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84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Codifying this in the language of mathematics, when </a:t>
            </a:r>
            <a:r>
              <a:rPr b="1" i="1"/>
              <a:t>N=1</a:t>
            </a:r>
            <a:r>
              <a:t> any point </a:t>
            </a:r>
            <a:r>
              <a:rPr b="1" i="1"/>
              <a:t>v</a:t>
            </a:r>
            <a:r>
              <a:t> where 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is a potential minimum. </a:t>
            </a:r>
          </a:p>
        </p:txBody>
      </p:sp>
      <p:pic>
        <p:nvPicPr>
          <p:cNvPr id="122" name="MathEquation,#000000Google Shape;85;p19" descr="MathEquation,#000000Google Shape;8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3924" y="2122925"/>
            <a:ext cx="2096151" cy="655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90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Analogously with general </a:t>
            </a:r>
            <a:r>
              <a:rPr b="1" i="1"/>
              <a:t>N</a:t>
            </a:r>
            <a:r>
              <a:t> dimensional input, any </a:t>
            </a:r>
            <a:r>
              <a:rPr b="1" i="1"/>
              <a:t>N</a:t>
            </a:r>
            <a:r>
              <a:t> dimensional point   where </a:t>
            </a:r>
            <a:r>
              <a:rPr i="1"/>
              <a:t>every</a:t>
            </a:r>
            <a:r>
              <a:t> partial derivative of </a:t>
            </a:r>
            <a:r>
              <a:rPr b="1" i="1"/>
              <a:t>g</a:t>
            </a:r>
            <a:r>
              <a:t> is zero, that is</a:t>
            </a: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</a:p>
          <a:p>
            <a:pPr marL="0" indent="457200">
              <a:spcBef>
                <a:spcPts val="1600"/>
              </a:spcBef>
              <a:buSzTx/>
              <a:buNone/>
            </a:pPr>
            <a:r>
              <a:t>is a potential minimum.</a:t>
            </a:r>
          </a:p>
        </p:txBody>
      </p:sp>
      <p:pic>
        <p:nvPicPr>
          <p:cNvPr id="125" name="MathEquation,#000000Google Shape;91;p20" descr="MathEquation,#000000Google Shape;9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4650" y="1941750"/>
            <a:ext cx="1565576" cy="1976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MathEquation,#000000Google Shape;92;p20" descr="MathEquation,#000000Google Shape;92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70299" y="1285875"/>
            <a:ext cx="166376" cy="18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7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This system of </a:t>
            </a:r>
            <a:r>
              <a:rPr b="1" i="1"/>
              <a:t>N</a:t>
            </a:r>
            <a:r>
              <a:t> equations is naturally referred to as the </a:t>
            </a:r>
            <a:r>
              <a:rPr i="1"/>
              <a:t>first order system of equations</a:t>
            </a:r>
            <a:r>
              <a:t>.  </a:t>
            </a:r>
          </a:p>
          <a:p>
            <a:pPr>
              <a:spcBef>
                <a:spcPts val="1000"/>
              </a:spcBef>
            </a:pPr>
            <a:r>
              <a:t>We can write the first order system more compactly using gradient notation as </a:t>
            </a:r>
          </a:p>
        </p:txBody>
      </p:sp>
      <p:pic>
        <p:nvPicPr>
          <p:cNvPr id="129" name="MathEquation,#000000Google Shape;98;p21" descr="MathEquation,#000000Google Shape;98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7924" y="2705199"/>
            <a:ext cx="2263776" cy="407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