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3.5 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8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Often gradient descent is far better than the zero order approaches discussed in the previous Chapter </a:t>
            </a:r>
          </a:p>
          <a:p>
            <a:pPr>
              <a:spcBef>
                <a:spcPts val="1000"/>
              </a:spcBef>
            </a:pPr>
            <a:r>
              <a:t>This is entirely due to the fact that the descent direction here - provided by calculus via the gradient - is universally easier to compute.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3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provide the generic pseudo-code and ``Python`` implementation of the gradient descent algorithm which will be used in a variety of examples that follow in this Section.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18;p24" descr="Google Shape;11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71824"/>
            <a:ext cx="8839200" cy="2999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23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How do we set the       parameter in general?  </a:t>
            </a:r>
          </a:p>
          <a:p>
            <a:pPr>
              <a:spcBef>
                <a:spcPts val="1000"/>
              </a:spcBef>
            </a:pPr>
            <a:r>
              <a:t>There are many ways for choosing      for local optimization (as first discussed in Chapter 2) basic (and most commonly used).</a:t>
            </a:r>
          </a:p>
          <a:p>
            <a:pPr>
              <a:spcBef>
                <a:spcPts val="1000"/>
              </a:spcBef>
            </a:pPr>
            <a:r>
              <a:t>Indeed popular approaches are precisely those introduced in the (comparatively simpler) context of zero order methods in Section 2.3: that is fixed and diminishing steplegnth choices.  We explore this idea further in a subsection below.</a:t>
            </a:r>
          </a:p>
        </p:txBody>
      </p:sp>
      <p:pic>
        <p:nvPicPr>
          <p:cNvPr id="143" name="MathEquation,#000000Google Shape;124;p25" descr="MathEquation,#000000Google Shape;12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7299" y="1298575"/>
            <a:ext cx="169827" cy="1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MathEquation,#000000Google Shape;124;p25" descr="MathEquation,#000000Google Shape;12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1687" y="1730375"/>
            <a:ext cx="169826" cy="176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29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When does gradient descent stop?  </a:t>
            </a:r>
          </a:p>
          <a:p>
            <a:pPr>
              <a:spcBef>
                <a:spcPts val="1000"/>
              </a:spcBef>
            </a:pPr>
            <a:r>
              <a:t>Technically (when      is chosen well) the algorithm will </a:t>
            </a:r>
            <a:r>
              <a:rPr i="1"/>
              <a:t>halt near stationary points of a function, typically minima or saddle points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How do we know this?  By the very form of the gradient descent step itself.  </a:t>
            </a:r>
          </a:p>
        </p:txBody>
      </p:sp>
      <p:pic>
        <p:nvPicPr>
          <p:cNvPr id="147" name="MathEquation,#000000Google Shape;130;p26" descr="MathEquation,#000000Google Shape;130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5824" y="1722600"/>
            <a:ext cx="181977" cy="18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5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Say the step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0">
              <a:spcBef>
                <a:spcPts val="1000"/>
              </a:spcBef>
              <a:buSzTx/>
              <a:buNone/>
            </a:pPr>
            <a:br/>
            <a:r>
              <a:t>	does not move from the prior point             significantly.</a:t>
            </a:r>
          </a:p>
          <a:p>
            <a:pPr>
              <a:spcBef>
                <a:spcPts val="1000"/>
              </a:spcBef>
            </a:pPr>
            <a:r>
              <a:t>Then this can mean only one thing: </a:t>
            </a:r>
            <a:r>
              <a:rPr i="1"/>
              <a:t>that the direction we are traveling in is vanishing</a:t>
            </a:r>
            <a:r>
              <a:t> i.e., </a:t>
            </a:r>
          </a:p>
          <a:p>
            <a:pPr>
              <a:spcBef>
                <a:spcPts val="1000"/>
              </a:spcBef>
            </a:pPr>
            <a:r>
              <a:t>This is - by definition - a *stationary point* of the function.</a:t>
            </a:r>
          </a:p>
        </p:txBody>
      </p:sp>
      <p:pic>
        <p:nvPicPr>
          <p:cNvPr id="150" name="MathEquation,#000000Google Shape;136;p27" descr="MathEquation,#000000Google Shape;136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9274" y="1771100"/>
            <a:ext cx="2758326" cy="327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MathEquation,#000000Google Shape;137;p27" descr="MathEquation,#000000Google Shape;137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75" y="2393950"/>
            <a:ext cx="555193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athEquation,#000000Google Shape;138;p27" descr="MathEquation,#000000Google Shape;138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6174" y="3190425"/>
            <a:ext cx="1898857" cy="32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43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A generic ``Python`` implementation of the gradient descent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8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implement gradient descent as described above.  </a:t>
            </a:r>
          </a:p>
          <a:p>
            <a:pPr>
              <a:spcBef>
                <a:spcPts val="1000"/>
              </a:spcBef>
            </a:pPr>
            <a:r>
              <a:t>It involves just a few requisite initializations, the computation of the gradient function via e.g., an Automatic Differentiator, and the very simple ``for`` loop.  </a:t>
            </a:r>
          </a:p>
          <a:p>
            <a:pPr>
              <a:spcBef>
                <a:spcPts val="1000"/>
              </a:spcBef>
            </a:pPr>
            <a:r>
              <a:t>The output is a history of the weights and corresponding cost function values at each step of the gradient descent algorithm.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21-02-13 at 2.30.09 PM.png" descr="Screen Shot 2021-02-13 at 2.3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417" y="566734"/>
            <a:ext cx="7047166" cy="40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53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Given the input to </a:t>
            </a:r>
            <a:r>
              <a:rPr b="1" i="1"/>
              <a:t>g</a:t>
            </a:r>
            <a:r>
              <a:t> is </a:t>
            </a:r>
            <a:r>
              <a:rPr b="1" i="1"/>
              <a:t>N</a:t>
            </a:r>
            <a:r>
              <a:t> dimensional a general random initialization - the kind that is often used - can be written as shown below.  </a:t>
            </a:r>
          </a:p>
          <a:p>
            <a:pPr>
              <a:spcBef>
                <a:spcPts val="1000"/>
              </a:spcBef>
            </a:pPr>
            <a:r>
              <a:t>Here the function `random.randn` produces samples from a standard Normal distribution with mean zero and unit standard deviation.  It is also common to scale such initializations by small constants like e.g., </a:t>
            </a:r>
            <a:r>
              <a:rPr b="1" i="1"/>
              <a:t>0.1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Section we derive the </a:t>
            </a:r>
            <a:r>
              <a:rPr i="1"/>
              <a:t>gradient descent algorithm</a:t>
            </a:r>
            <a:r>
              <a:t>, building on our discussion of tangent hyperplanes in Section 3.4.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21-02-13 at 2.31.37 PM.png" descr="Screen Shot 2021-02-13 at 2.31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82" y="2233768"/>
            <a:ext cx="7682236" cy="67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8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Example: A convex single input example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3;p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animate the use of gradient descent to minimize the polynomial function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                  and </a:t>
            </a:r>
          </a:p>
        </p:txBody>
      </p:sp>
      <p:pic>
        <p:nvPicPr>
          <p:cNvPr id="167" name="MathEquation,#000000Google Shape;164;p32" descr="MathEquation,#000000Google Shape;164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875" y="2159299"/>
            <a:ext cx="2994051" cy="35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MathEquation,#000000Google Shape;165;p32" descr="MathEquation,#000000Google Shape;165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949" y="2835225"/>
            <a:ext cx="93640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thEquation,#000000Google Shape;166;p32" descr="MathEquation,#000000Google Shape;166;p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7625" y="2824800"/>
            <a:ext cx="69351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animation_6.mp4" descr="animation_6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742950"/>
            <a:ext cx="82296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0" fill="hold"/>
                                        <p:tgtEl>
                                          <p:spTgt spid="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1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6;p3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A non-convex single input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81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Now we show the result of running gradient descent several times to minimize the function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For general non-convex functions like this one, several runs (of any local optimization method) can be necessary to determine points near global minima.</a:t>
            </a:r>
          </a:p>
        </p:txBody>
      </p:sp>
      <p:pic>
        <p:nvPicPr>
          <p:cNvPr id="176" name="MathEquation,#000000Google Shape;182;p35" descr="MathEquation,#000000Google Shape;182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2287" y="1819624"/>
            <a:ext cx="2799426" cy="363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87;p36" descr="Google Shape;187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387" y="785812"/>
            <a:ext cx="8277226" cy="357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92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Viewing the </a:t>
            </a:r>
            <a:r>
              <a:rPr i="1"/>
              <a:t>cost function history plot</a:t>
            </a:r>
            <a:r>
              <a:t> allows us to view the progress of gradient descent, regardless of the function's input dimension.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97;p38" descr="Google Shape;197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357312"/>
            <a:ext cx="8305800" cy="242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02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As discussed in the prior Chapter, these plots are a valuable debugging tool, as well as a valuable tool for selecting proper values for the steplength       </a:t>
            </a:r>
          </a:p>
        </p:txBody>
      </p:sp>
      <p:pic>
        <p:nvPicPr>
          <p:cNvPr id="185" name="MathEquation,#000000Google Shape;203;p39" descr="MathEquation,#000000Google Shape;203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9175" y="1601275"/>
            <a:ext cx="206225" cy="213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The gradient descent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08;p4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An example of fixed steplength selection for a single input convex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13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At each step of gradient descent we </a:t>
            </a:r>
            <a:r>
              <a:rPr i="1"/>
              <a:t>always</a:t>
            </a:r>
            <a:r>
              <a:t> have a descent direction - this is defined explicitly by the negative gradient itself.</a:t>
            </a:r>
          </a:p>
          <a:p>
            <a:pPr>
              <a:spcBef>
                <a:spcPts val="1000"/>
              </a:spcBef>
            </a:pPr>
            <a:r>
              <a:t>However whether or not we descend in the function when taking this step depends completely on how far along it we travel, on our choice of the steplength parameter. </a:t>
            </a:r>
          </a:p>
          <a:p>
            <a:pPr>
              <a:spcBef>
                <a:spcPts val="1000"/>
              </a:spcBef>
            </a:pPr>
            <a:r>
              <a:t>We illustrate this general principle in the animation below, using </a:t>
            </a:r>
            <a:r>
              <a:rPr b="1" i="1"/>
              <a:t>5</a:t>
            </a:r>
            <a:r>
              <a:t> steps of gradient descent.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animation_7.mp4" descr="animation_7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742950"/>
            <a:ext cx="82296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00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9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9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9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Remember, a general local optimization method looks like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      are </a:t>
            </a:r>
            <a:r>
              <a:rPr i="1"/>
              <a:t>descent direction</a:t>
            </a:r>
            <a:r>
              <a:t> vectors and      is called the </a:t>
            </a:r>
            <a:r>
              <a:rPr i="1"/>
              <a:t>steplength</a:t>
            </a:r>
            <a:r>
              <a:t> parameter.  </a:t>
            </a:r>
          </a:p>
        </p:txBody>
      </p:sp>
      <p:pic>
        <p:nvPicPr>
          <p:cNvPr id="116" name="MathEquation,#000000Google Shape;70;p16" descr="MathEquation,#000000Google Shape;7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8962" y="1771125"/>
            <a:ext cx="2686077" cy="37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athEquation,#000000Google Shape;71;p16" descr="MathEquation,#000000Google Shape;71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7199" y="2571750"/>
            <a:ext cx="269951" cy="242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Equation,#000000Google Shape;72;p16" descr="MathEquation,#000000Google Shape;72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52649" y="2597624"/>
            <a:ext cx="183973" cy="19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7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Given what we saw in Section 3.4 we could naturally ask what a local method employing the negative gradient direction at each step might look like, and how it might behave.</a:t>
            </a:r>
          </a:p>
          <a:p>
            <a:pPr>
              <a:spcBef>
                <a:spcPts val="1000"/>
              </a:spcBef>
            </a:pPr>
            <a:r>
              <a:t>Setting the descent direction                             in the above formula, such a sequence of steps would then take the form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Because each and every direction is guaranteed to be one of descent, intuitively this seems like a potentially useful instance of local optimization.</a:t>
            </a:r>
          </a:p>
        </p:txBody>
      </p:sp>
      <p:pic>
        <p:nvPicPr>
          <p:cNvPr id="121" name="MathEquation,#000000Google Shape;78;p17" descr="MathEquation,#000000Google Shape;78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3849" y="2996325"/>
            <a:ext cx="3129777" cy="3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thEquation,#000000Google Shape;79;p17" descr="MathEquation,#000000Google Shape;79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0726" y="2304875"/>
            <a:ext cx="1704851" cy="31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4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Indeed this is precisely the </a:t>
            </a:r>
            <a:r>
              <a:rPr i="1"/>
              <a:t>gradient descent algorithm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It is it called </a:t>
            </a:r>
            <a:r>
              <a:rPr i="1"/>
              <a:t>gradient descent</a:t>
            </a:r>
            <a:r>
              <a:t> - in employing the (negative) gradient as our descent direction - we are repeatedly </a:t>
            </a:r>
            <a:r>
              <a:rPr i="1"/>
              <a:t>descending</a:t>
            </a:r>
            <a:r>
              <a:t> in the </a:t>
            </a:r>
            <a:r>
              <a:rPr i="1"/>
              <a:t>(negative) gradient direction</a:t>
            </a:r>
            <a:r>
              <a:t> at each step.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9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Appreciate the power of this descent direction - which is almost literally given to us - over the zero-order methods detailed in the previous Chapter.  </a:t>
            </a:r>
          </a:p>
          <a:p>
            <a:pPr>
              <a:spcBef>
                <a:spcPts val="1000"/>
              </a:spcBef>
            </a:pPr>
            <a:r>
              <a:t>There we had to </a:t>
            </a:r>
            <a:r>
              <a:rPr i="1"/>
              <a:t>search</a:t>
            </a:r>
            <a:r>
              <a:t> to find a descent direction, here calculus provides us not only with a descent direction (without search), but an excellent one to boot.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4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path taken by gradient descent is illustrated figuratively below for a general single-input function.  </a:t>
            </a:r>
          </a:p>
          <a:p>
            <a:pPr>
              <a:spcBef>
                <a:spcPts val="1000"/>
              </a:spcBef>
            </a:pPr>
            <a:r>
              <a:t>Beginning at the point       , we make our first approximation is drawn below as a red dot, with the first order Taylor series approximation drawn in green.  </a:t>
            </a:r>
          </a:p>
          <a:p>
            <a:pPr>
              <a:spcBef>
                <a:spcPts val="1000"/>
              </a:spcBef>
            </a:pPr>
            <a:r>
              <a:t>Moving in the negative gradient descent direction provided by this approximation we arrive at a point </a:t>
            </a:r>
          </a:p>
          <a:p>
            <a:pPr>
              <a:spcBef>
                <a:spcPts val="1000"/>
              </a:spcBef>
            </a:pPr>
            <a:r>
              <a:t>We then repeat this process at       , moving in the negative gradient direction there, to                                          , and so forth.</a:t>
            </a:r>
          </a:p>
        </p:txBody>
      </p:sp>
      <p:pic>
        <p:nvPicPr>
          <p:cNvPr id="129" name="MathEquation,#000000Google Shape;95;p20" descr="MathEquation,#000000Google Shape;95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4024" y="1977325"/>
            <a:ext cx="311701" cy="273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thEquation,#000000Google Shape;96;p20" descr="MathEquation,#000000Google Shape;96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7124" y="3032724"/>
            <a:ext cx="2370676" cy="38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MathEquation,#000000Google Shape;97;p20" descr="MathEquation,#000000Google Shape;97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77249" y="3475499"/>
            <a:ext cx="28987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MathEquation,#000000Google Shape;98;p20" descr="MathEquation,#000000Google Shape;98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5349" y="3784074"/>
            <a:ext cx="2370695" cy="38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03;p21" descr="Google Shape;10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20199"/>
            <a:ext cx="8839200" cy="3903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