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media3.mp4" ContentType="video/unknown"/>
  <Override PartName="/ppt/media/media4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2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3.mp4"/><Relationship Id="rId3" Type="http://schemas.microsoft.com/office/2007/relationships/media" Target="../media/media3.mp4"/><Relationship Id="rId4" Type="http://schemas.openxmlformats.org/officeDocument/2006/relationships/image" Target="../media/image2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1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1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4.mp4"/><Relationship Id="rId3" Type="http://schemas.microsoft.com/office/2007/relationships/media" Target="../media/media4.mp4"/><Relationship Id="rId4" Type="http://schemas.openxmlformats.org/officeDocument/2006/relationships/image" Target="../media/image5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4.3  Newton's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05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natural quadratic approximation generalizes for functions         taking in </a:t>
            </a:r>
            <a:r>
              <a:rPr b="1" i="1"/>
              <a:t>N</a:t>
            </a:r>
            <a:r>
              <a:t> inputs, where at a point     the analogous second order Taylor series approximation looks like</a:t>
            </a: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          is the </a:t>
            </a:r>
            <a:r>
              <a:rPr i="1"/>
              <a:t>gradient</a:t>
            </a:r>
            <a:r>
              <a:t> vector of first order partial derivatives, and            is the             </a:t>
            </a:r>
            <a:r>
              <a:rPr i="1"/>
              <a:t>Hessian</a:t>
            </a:r>
            <a:r>
              <a:t> matrix containing second order partial derivatives of </a:t>
            </a:r>
            <a:r>
              <a:rPr b="1" i="1"/>
              <a:t>g</a:t>
            </a:r>
            <a:r>
              <a:t> at </a:t>
            </a:r>
          </a:p>
          <a:p>
            <a:pPr marL="0" indent="457200">
              <a:spcBef>
                <a:spcPts val="1000"/>
              </a:spcBef>
              <a:buSzTx/>
              <a:buNone/>
            </a:pPr>
            <a:r>
              <a:t> </a:t>
            </a:r>
          </a:p>
        </p:txBody>
      </p:sp>
      <p:pic>
        <p:nvPicPr>
          <p:cNvPr id="134" name="MathEquation,#000000Google Shape;106;p22" descr="MathEquation,#000000Google Shape;106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950" y="2412413"/>
            <a:ext cx="5794100" cy="318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MathEquation,#000000Google Shape;107;p22" descr="MathEquation,#000000Google Shape;107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7249" y="1273749"/>
            <a:ext cx="44078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athEquation,#000000Google Shape;108;p22" descr="MathEquation,#000000Google Shape;108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42200" y="1625525"/>
            <a:ext cx="157701" cy="172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athEquation,#000000Google Shape;109;p22" descr="MathEquation,#000000Google Shape;109;p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1450" y="3202550"/>
            <a:ext cx="569189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athEquation,#000000Google Shape;110;p22" descr="MathEquation,#000000Google Shape;110;p2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85075" y="3202550"/>
            <a:ext cx="63302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MathEquation,#000000Google Shape;111;p22" descr="MathEquation,#000000Google Shape;111;p2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77175" y="3554350"/>
            <a:ext cx="633027" cy="19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MathEquation,#000000Google Shape;112;p22" descr="MathEquation,#000000Google Shape;112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5575" y="3833350"/>
            <a:ext cx="157701" cy="17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17;p23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Multi-input Taylor series of a sinusoid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22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show an example comparing first and second order approximations (in green and blue respectively) using the sinusoid                               at the point  </a:t>
            </a:r>
          </a:p>
          <a:p>
            <a:pPr>
              <a:spcBef>
                <a:spcPts val="1000"/>
              </a:spcBef>
            </a:pPr>
            <a:r>
              <a:t>Clearly the second order approximation provides a better local representation of the function here.</a:t>
            </a:r>
          </a:p>
        </p:txBody>
      </p:sp>
      <p:pic>
        <p:nvPicPr>
          <p:cNvPr id="145" name="MathEquation,#000000Google Shape;123;p24" descr="MathEquation,#000000Google Shape;123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6924" y="1564900"/>
            <a:ext cx="1829501" cy="27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MathEquation,#000000Google Shape;124;p24" descr="MathEquation,#000000Google Shape;124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2100" y="1843900"/>
            <a:ext cx="1033501" cy="497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29;p25" descr="Google Shape;129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13" y="979949"/>
            <a:ext cx="6272375" cy="318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34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analogy to gradient descent, what would it mean to move in the 'descent direction' defined by the second order approximation at      ?  </a:t>
            </a:r>
          </a:p>
          <a:p>
            <a:pPr>
              <a:spcBef>
                <a:spcPts val="1000"/>
              </a:spcBef>
            </a:pPr>
            <a:r>
              <a:t>Well unlike a hyperplane, a quadratic does not itself have such a descent direction.  </a:t>
            </a:r>
          </a:p>
          <a:p>
            <a:pPr>
              <a:spcBef>
                <a:spcPts val="1000"/>
              </a:spcBef>
            </a:pPr>
            <a:r>
              <a:t>However it does have *</a:t>
            </a:r>
            <a:r>
              <a:rPr i="1"/>
              <a:t>stationary points</a:t>
            </a:r>
            <a:r>
              <a:t>* which are global minima when the quadratic is *</a:t>
            </a:r>
            <a:r>
              <a:rPr i="1"/>
              <a:t>convex</a:t>
            </a:r>
            <a:r>
              <a:t>*.  </a:t>
            </a:r>
          </a:p>
          <a:p>
            <a:pPr>
              <a:spcBef>
                <a:spcPts val="1000"/>
              </a:spcBef>
            </a:pPr>
            <a:r>
              <a:t>Like the descent direction of a hyperplane, we can actually compute the stationary point(s) fairly easily using the first order condition for optimality (described in Section 3.2)</a:t>
            </a:r>
          </a:p>
        </p:txBody>
      </p:sp>
      <p:pic>
        <p:nvPicPr>
          <p:cNvPr id="151" name="MathEquation,#000000Google Shape;135;p26" descr="MathEquation,#000000Google Shape;135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424" y="1625525"/>
            <a:ext cx="145575" cy="159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40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For the single input case of the second order Taylor series approximation centered at a point     we can solve for the stationary point of the quadratic approximation by setting the first derivative of         to zero and solving.  </a:t>
            </a:r>
          </a:p>
          <a:p>
            <a:pPr>
              <a:spcBef>
                <a:spcPts val="1000"/>
              </a:spcBef>
            </a:pPr>
            <a:r>
              <a:t>Doing this we compute the point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Note that this update says that to get to the point        we move from     in the direction given by </a:t>
            </a:r>
          </a:p>
        </p:txBody>
      </p:sp>
      <p:pic>
        <p:nvPicPr>
          <p:cNvPr id="154" name="MathEquation,#000000Google Shape;141;p27" descr="MathEquation,#000000Google Shape;141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6499" y="1576999"/>
            <a:ext cx="157701" cy="215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MathEquation,#000000Google Shape;142;p27" descr="MathEquation,#000000Google Shape;142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3374" y="3233624"/>
            <a:ext cx="157701" cy="215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MathEquation,#000000Google Shape;143;p27" descr="MathEquation,#000000Google Shape;143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1049" y="2165362"/>
            <a:ext cx="2000701" cy="812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MathEquation,#000000Google Shape;144;p27" descr="MathEquation,#000000Google Shape;144;p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5950" y="1892424"/>
            <a:ext cx="43605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MathEquation,#000000Google Shape;145;p27" descr="MathEquation,#000000Google Shape;145;p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7749" y="3214549"/>
            <a:ext cx="32827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MathEquation,#000000Google Shape;146;p27" descr="MathEquation,#000000Google Shape;146;p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13799" y="3491424"/>
            <a:ext cx="1213101" cy="955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51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same kind of calculation can be made in the multi-input case.  Setting the gradient of the quadratic approximation to zero and solving gives the stationary point        where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This is the direct analog of the single-input solution, and indeed reduces to it when .  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It likewise says that in order to get to the new point       we move from     in the direction </a:t>
            </a:r>
          </a:p>
        </p:txBody>
      </p:sp>
      <p:pic>
        <p:nvPicPr>
          <p:cNvPr id="162" name="MathEquation,#000000Google Shape;152;p28" descr="MathEquation,#000000Google Shape;15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274" y="1788924"/>
            <a:ext cx="3044726" cy="38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MathEquation,#000000Google Shape;153;p28" descr="MathEquation,#000000Google Shape;153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575" y="2763624"/>
            <a:ext cx="583750" cy="19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MathEquation,#000000Google Shape;154;p28" descr="MathEquation,#000000Google Shape;154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5050" y="3542250"/>
            <a:ext cx="1794788" cy="327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thEquation,#000000Google Shape;155;p28" descr="MathEquation,#000000Google Shape;155;p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92350" y="3251075"/>
            <a:ext cx="275811" cy="19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MathEquation,#000000Google Shape;156;p28" descr="MathEquation,#000000Google Shape;156;p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96899" y="3281400"/>
            <a:ext cx="177447" cy="19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MathEquation,#000000Google Shape;157;p28" descr="MathEquation,#000000Google Shape;157;p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350" y="1856025"/>
            <a:ext cx="360925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2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So in this notation, what might happen if we have a general function         and at the point      we form the second order Taylor series approximation there, calculate a stationary point         of this quadratic, and move to it from    ?  </a:t>
            </a:r>
          </a:p>
          <a:p>
            <a:pPr>
              <a:spcBef>
                <a:spcPts val="1000"/>
              </a:spcBef>
            </a:pPr>
            <a:r>
              <a:t>When might this lead us to a lower point on </a:t>
            </a:r>
            <a:r>
              <a:rPr b="1" i="1"/>
              <a:t>g </a:t>
            </a:r>
            <a:r>
              <a:t>?  In other words, when might </a:t>
            </a:r>
            <a:br/>
            <a:r>
              <a:t>                         be a descent direction?  Let us examine a few examples to build up our intuition.</a:t>
            </a:r>
          </a:p>
        </p:txBody>
      </p:sp>
      <p:pic>
        <p:nvPicPr>
          <p:cNvPr id="170" name="MathEquation,#000000Google Shape;163;p29" descr="MathEquation,#000000Google Shape;16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1625" y="1249474"/>
            <a:ext cx="440781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MathEquation,#000000Google Shape;164;p29" descr="MathEquation,#000000Google Shape;164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0775" y="1613399"/>
            <a:ext cx="157701" cy="172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athEquation,#000000Google Shape;165;p29" descr="MathEquation,#000000Google Shape;165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95674" y="1892437"/>
            <a:ext cx="36092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MathEquation,#000000Google Shape;166;p29" descr="MathEquation,#000000Google Shape;166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3163" y="1933188"/>
            <a:ext cx="157701" cy="17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MathEquation,#000000Google Shape;167;p29" descr="MathEquation,#000000Google Shape;167;p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3999" y="2571750"/>
            <a:ext cx="1702751" cy="310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2;p3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Studying where the stationary point of the approximating quadratic leads on several convex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7;p3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illustrate this idea for the function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Beginning at an input point </a:t>
            </a:r>
            <a:r>
              <a:rPr b="1" i="1"/>
              <a:t>v</a:t>
            </a:r>
            <a:r>
              <a:t> (shown as a red circle) we draw the second order Taylor series (in light blue) for the above function at this input, marking the point on the graph of </a:t>
            </a:r>
            <a:r>
              <a:rPr b="1" i="1"/>
              <a:t>g</a:t>
            </a:r>
            <a:r>
              <a:t> where it is tangent as a red X. </a:t>
            </a:r>
          </a:p>
          <a:p>
            <a:pPr>
              <a:spcBef>
                <a:spcPts val="1000"/>
              </a:spcBef>
            </a:pPr>
            <a:r>
              <a:t>We mark the stationary point        of our quadratic along the input axis with a green circle, marking the evaluation of both the quadratic and original function at this point with a dark and green X's respectively.  </a:t>
            </a:r>
          </a:p>
        </p:txBody>
      </p:sp>
      <p:pic>
        <p:nvPicPr>
          <p:cNvPr id="179" name="MathEquation,#000000Google Shape;178;p31" descr="MathEquation,#000000Google Shape;178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7525" y="1660924"/>
            <a:ext cx="26894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athEquation,#000000Google Shape;179;p31" descr="MathEquation,#000000Google Shape;179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8349" y="3171849"/>
            <a:ext cx="328273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Since the first order Taylor series approximation to a function leads to the local optimization framework of gradient descent, it seems intuitive that higher order Taylor series approximations might similarly yield descent-based algorithms as well.  </a:t>
            </a:r>
          </a:p>
          <a:p>
            <a:pPr>
              <a:spcBef>
                <a:spcPts val="1000"/>
              </a:spcBef>
            </a:pPr>
            <a:r>
              <a:t>In this Section we introduce a local optimization scheme based on the second order Taylor series approximation - called </a:t>
            </a:r>
            <a:r>
              <a:rPr i="1"/>
              <a:t>Newton's method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animation_6.mp4" descr="animation_6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8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8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8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9;p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Moving the animation slider back and forth we can note that - because        is convex - the quadratic approximation is always convex and facing upward, hence its stationary point is a global minimum (of the quadratic).  </a:t>
            </a:r>
          </a:p>
          <a:p>
            <a:pPr>
              <a:spcBef>
                <a:spcPts val="1000"/>
              </a:spcBef>
            </a:pPr>
            <a:r>
              <a:t>In this particular instance it appears that the minimum of the quadratic approximation       always leads to a lower point of the function than where we begin at </a:t>
            </a:r>
            <a:r>
              <a:rPr b="1" i="1"/>
              <a:t>v</a:t>
            </a:r>
            <a:r>
              <a:t>.</a:t>
            </a:r>
          </a:p>
        </p:txBody>
      </p:sp>
      <p:pic>
        <p:nvPicPr>
          <p:cNvPr id="185" name="MathEquation,#000000Google Shape;190;p33" descr="MathEquation,#000000Google Shape;190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6000" y="1264450"/>
            <a:ext cx="41639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MathEquation,#000000Google Shape;191;p33" descr="MathEquation,#000000Google Shape;191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6724" y="2646775"/>
            <a:ext cx="328273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96;p3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Studying where the stationary point of the approximating quadratic leads on a sinusoid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201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illustrate this idea for the function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  <a:r>
              <a:t>using the same visualization scheme and slider widget as in the previous example.</a:t>
            </a:r>
          </a:p>
        </p:txBody>
      </p:sp>
      <p:pic>
        <p:nvPicPr>
          <p:cNvPr id="191" name="MathEquation,#000000Google Shape;202;p35" descr="MathEquation,#000000Google Shape;202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237" y="1671650"/>
            <a:ext cx="2959526" cy="310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animation_7.mp4" descr="animation_7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93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93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212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Here the situation is clearly different, with non-convexity being the culprit.  </a:t>
            </a:r>
          </a:p>
          <a:p>
            <a:pPr>
              <a:spcBef>
                <a:spcPts val="1000"/>
              </a:spcBef>
            </a:pPr>
            <a:r>
              <a:t>In particular at concave portions of the function the stationary point of the quadratic approximation is a global minimum of the approximator, and tending to lead us towards points that </a:t>
            </a:r>
            <a:r>
              <a:rPr i="1"/>
              <a:t>increase</a:t>
            </a:r>
            <a:r>
              <a:t> the value of the function (not </a:t>
            </a:r>
            <a:r>
              <a:rPr i="1"/>
              <a:t>decrease</a:t>
            </a:r>
            <a:r>
              <a:t> it).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217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From our cursory investigation of a few simple examples we can intuit that this idea could produce a powerful algorithm, particularly for minimizing </a:t>
            </a:r>
            <a:r>
              <a:rPr i="1"/>
              <a:t>convex</a:t>
            </a:r>
            <a:r>
              <a:t> functions.  </a:t>
            </a:r>
          </a:p>
          <a:p>
            <a:pPr>
              <a:spcBef>
                <a:spcPts val="1000"/>
              </a:spcBef>
            </a:pPr>
            <a:r>
              <a:t>This is indeed the case, and the resulting idea is called the </a:t>
            </a:r>
            <a:r>
              <a:rPr i="1"/>
              <a:t>Newton's method</a:t>
            </a:r>
            <a:r>
              <a:t>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222;p3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Newton's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27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Newton's method is the local optimization algorithm produced by repeatedly taking steps that are stationary points of the second order Taylor series approximations to a function. </a:t>
            </a:r>
          </a:p>
          <a:p>
            <a:pPr>
              <a:spcBef>
                <a:spcPts val="1000"/>
              </a:spcBef>
            </a:pPr>
            <a:r>
              <a:t>Repeatedly iterating in this manner, at the      step we move to the stationary point of the quadratic approximation generated at the previous step         which is given as</a:t>
            </a:r>
          </a:p>
        </p:txBody>
      </p:sp>
      <p:pic>
        <p:nvPicPr>
          <p:cNvPr id="202" name="MathEquation,#000000Google Shape;228;p40" descr="MathEquation,#000000Google Shape;228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88" y="3568300"/>
            <a:ext cx="4987827" cy="685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MathEquation,#000000Google Shape;229;p40" descr="MathEquation,#000000Google Shape;229;p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2775" y="2317750"/>
            <a:ext cx="300593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MathEquation,#000000Google Shape;230;p40" descr="MathEquation,#000000Google Shape;230;p4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6675" y="2636049"/>
            <a:ext cx="51573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35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 stationary point of this quadratic is given - using the first order condition for optimality - as</a:t>
            </a:r>
          </a:p>
        </p:txBody>
      </p:sp>
      <p:pic>
        <p:nvPicPr>
          <p:cNvPr id="207" name="MathEquation,#000000Google Shape;236;p41" descr="MathEquation,#000000Google Shape;236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7549" y="2394949"/>
            <a:ext cx="3928902" cy="3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Because it is based on the second order approximation Newton's method has natural strengths and weaknesses when compared to gradient descent.  </a:t>
            </a:r>
          </a:p>
          <a:p>
            <a:pPr>
              <a:spcBef>
                <a:spcPts val="1000"/>
              </a:spcBef>
            </a:pPr>
            <a:r>
              <a:t>In summary we will see that the cumulative effect of these trade-offs is - in general - that Newton's method is especially useful for minimizing convex functions of a moderate number of inputs.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41;p4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Notice for single input functions this formula reduces naturally too</a:t>
            </a:r>
          </a:p>
        </p:txBody>
      </p:sp>
      <p:pic>
        <p:nvPicPr>
          <p:cNvPr id="210" name="MathEquation,#000000Google Shape;242;p42" descr="MathEquation,#000000Google Shape;242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4812" y="2139350"/>
            <a:ext cx="3034376" cy="86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47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is a local optimization scheme that fits right in with the general form we have seen in the previous two Chapters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In the case of Newton's method the direction                                                and             .</a:t>
            </a:r>
          </a:p>
          <a:p>
            <a:pPr>
              <a:spcBef>
                <a:spcPts val="1000"/>
              </a:spcBef>
            </a:pPr>
            <a:r>
              <a:t>Here the fact that the steplength parameter       is implicitly set to </a:t>
            </a:r>
            <a:r>
              <a:rPr b="1" i="1"/>
              <a:t>1</a:t>
            </a:r>
            <a:r>
              <a:t> follows naturally from the derivation we have seen.</a:t>
            </a:r>
          </a:p>
        </p:txBody>
      </p:sp>
      <p:pic>
        <p:nvPicPr>
          <p:cNvPr id="213" name="MathEquation,#000000Google Shape;248;p43" descr="MathEquation,#000000Google Shape;248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9888" y="1896624"/>
            <a:ext cx="1924231" cy="295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MathEquation,#000000Google Shape;249;p43" descr="MathEquation,#000000Google Shape;249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5675" y="2401099"/>
            <a:ext cx="3102851" cy="3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MathEquation,#000000Google Shape;250;p43" descr="MathEquation,#000000Google Shape;250;p4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3024" y="2756674"/>
            <a:ext cx="567927" cy="2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MathEquation,#000000Google Shape;251;p43" descr="MathEquation,#000000Google Shape;251;p4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33650" y="3246850"/>
            <a:ext cx="200487" cy="2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56;p4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illustrate Newton's method visually in the figure below.</a:t>
            </a:r>
          </a:p>
          <a:p>
            <a:pPr>
              <a:spcBef>
                <a:spcPts val="1000"/>
              </a:spcBef>
            </a:pPr>
            <a:r>
              <a:t>Starting at an initial point        Newton's method produces a sequence of points                    that minimize     by repeatedly creating the second order Taylor series quadratic approximation to the function, and traveling to a stationary point of this quadratic. </a:t>
            </a:r>
          </a:p>
        </p:txBody>
      </p:sp>
      <p:pic>
        <p:nvPicPr>
          <p:cNvPr id="219" name="MathEquation,#000000Google Shape;257;p44" descr="MathEquation,#000000Google Shape;257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9700" y="1693074"/>
            <a:ext cx="318497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MathEquation,#000000Google Shape;258;p44" descr="MathEquation,#000000Google Shape;258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5900" y="2025250"/>
            <a:ext cx="104742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MathEquation,#000000Google Shape;259;p44" descr="MathEquation,#000000Google Shape;259;p4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9800" y="2071925"/>
            <a:ext cx="117875" cy="207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64;p45" descr="Google Shape;264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075" y="152400"/>
            <a:ext cx="6261845" cy="4838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69;p4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Because Newton's method uses quadratic as opposed to linear approximations at each step, with a quadratic more closely mimicking the associated function, it is often much more effective than gradient descent in the sense that it requires far fewer steps for convergence. </a:t>
            </a:r>
          </a:p>
          <a:p>
            <a:pPr>
              <a:spcBef>
                <a:spcPts val="1000"/>
              </a:spcBef>
            </a:pPr>
            <a:r>
              <a:t>However this reliance on quadratic information also makes Newton's method naturally more difficult to use with non-convex functions since at concave portions of such a function the algorithm can climb to a local maximum, as illustrated in the bottom panel of the figure, or oscillate out of control.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74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Note how we must invert the            Hessian in the update step as written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This is expensive computationally speaking.</a:t>
            </a:r>
          </a:p>
          <a:p>
            <a:pPr>
              <a:spcBef>
                <a:spcPts val="1000"/>
              </a:spcBef>
            </a:pPr>
            <a:r>
              <a:t>Instead       is typically found via solving the equivalent system of equations (which can be done far more efficiently) </a:t>
            </a:r>
          </a:p>
        </p:txBody>
      </p:sp>
      <p:pic>
        <p:nvPicPr>
          <p:cNvPr id="228" name="MathEquation,#000000Google Shape;275;p47" descr="MathEquation,#000000Google Shape;275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1725" y="1639524"/>
            <a:ext cx="3822701" cy="3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MathEquation,#000000Google Shape;276;p47" descr="MathEquation,#000000Google Shape;276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1725" y="3514699"/>
            <a:ext cx="5143280" cy="3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MathEquation,#000000Google Shape;277;p47" descr="MathEquation,#000000Google Shape;277;p4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1675" y="2571750"/>
            <a:ext cx="304193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MathEquation,#000000Google Shape;278;p47" descr="MathEquation,#000000Google Shape;278;p4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82624" y="1285875"/>
            <a:ext cx="675075" cy="20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83;p4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Ensuring numerical stability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88;p4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- Take the single-input Newton step</a:t>
            </a:r>
          </a:p>
        </p:txBody>
      </p:sp>
      <p:pic>
        <p:nvPicPr>
          <p:cNvPr id="236" name="MathEquation,#000000Google Shape;289;p49" descr="MathEquation,#000000Google Shape;289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6613" y="2143125"/>
            <a:ext cx="2930775" cy="85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94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Near flat portions of a function both                   and                   are both nearly zero valued.  </a:t>
            </a:r>
          </a:p>
          <a:p>
            <a:pPr>
              <a:spcBef>
                <a:spcPts val="1000"/>
              </a:spcBef>
            </a:pPr>
            <a:r>
              <a:t>This can cause serious numerical problems since once each (but especially the denominator) shrinks below machine precision the computer interprets   </a:t>
            </a:r>
          </a:p>
        </p:txBody>
      </p:sp>
      <p:pic>
        <p:nvPicPr>
          <p:cNvPr id="239" name="MathEquation,#000000Google Shape;295;p50" descr="MathEquation,#000000Google Shape;295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9149" y="1152475"/>
            <a:ext cx="1044851" cy="35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MathEquation,#000000Google Shape;296;p50" descr="MathEquation,#000000Google Shape;296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7900" y="1149861"/>
            <a:ext cx="1044851" cy="357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MathEquation,#000000Google Shape;297;p50" descr="MathEquation,#000000Google Shape;297;p5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96850" y="2733675"/>
            <a:ext cx="1847351" cy="87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02;p5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One simple and common way to avoid this potential disaster is to simply add a small positive value    to the second derivative - either when it shrinks below a certain value or for all iterations.  This </a:t>
            </a:r>
            <a:r>
              <a:rPr i="1"/>
              <a:t>regularized</a:t>
            </a:r>
            <a:r>
              <a:t> Newton's step looks like the following</a:t>
            </a:r>
          </a:p>
          <a:p>
            <a:pPr marL="0" indent="457200">
              <a:spcBef>
                <a:spcPts val="1600"/>
              </a:spcBef>
              <a:buSzTx/>
              <a:buNone/>
            </a:pPr>
          </a:p>
          <a:p>
            <a:pPr marL="0" indent="457200">
              <a:spcBef>
                <a:spcPts val="1600"/>
              </a:spcBef>
              <a:buSzTx/>
              <a:buNone/>
            </a:pPr>
          </a:p>
          <a:p>
            <a:pPr>
              <a:spcBef>
                <a:spcPts val="1600"/>
              </a:spcBef>
            </a:pPr>
            <a:r>
              <a:t>The value of the </a:t>
            </a:r>
            <a:r>
              <a:rPr i="1"/>
              <a:t>regularization parameter</a:t>
            </a:r>
            <a:r>
              <a:t>     is set by hand to a small positive value (e.g.,       ).  </a:t>
            </a:r>
          </a:p>
        </p:txBody>
      </p:sp>
      <p:pic>
        <p:nvPicPr>
          <p:cNvPr id="244" name="MathEquation,#000000Google Shape;303;p51" descr="MathEquation,#000000Google Shape;303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3974" y="2571750"/>
            <a:ext cx="2976578" cy="803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MathEquation,#000000Google Shape;304;p51" descr="MathEquation,#000000Google Shape;304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2074" y="3771900"/>
            <a:ext cx="128577" cy="210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MathEquation,#000000Google Shape;305;p51" descr="MathEquation,#000000Google Shape;305;p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5250" y="4082624"/>
            <a:ext cx="388399" cy="210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MathEquation,#000000Google Shape;306;p51" descr="MathEquation,#000000Google Shape;306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5400" y="1575199"/>
            <a:ext cx="128577" cy="210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The descent direction provided by second order Taylor series approximation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311;p5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analogous adjustment for the multi-input case is to add             - a         identity matrix scaled by a small positive     value - to the Hessian matrix.  </a:t>
            </a:r>
          </a:p>
          <a:p>
            <a:pPr>
              <a:spcBef>
                <a:spcPts val="1000"/>
              </a:spcBef>
            </a:pPr>
            <a:r>
              <a:t>This gives the completely analogous regularized Newton's step for the multi-input case</a:t>
            </a:r>
          </a:p>
        </p:txBody>
      </p:sp>
      <p:pic>
        <p:nvPicPr>
          <p:cNvPr id="250" name="MathEquation,#000000Google Shape;312;p52" descr="MathEquation,#000000Google Shape;312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5299" y="2893224"/>
            <a:ext cx="5143675" cy="385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MathEquation,#000000Google Shape;313;p52" descr="MathEquation,#000000Google Shape;313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0625" y="1575199"/>
            <a:ext cx="150027" cy="24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MathEquation,#000000Google Shape;314;p52" descr="MathEquation,#000000Google Shape;314;p5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55649" y="1247350"/>
            <a:ext cx="68188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MathEquation,#000000Google Shape;315;p52" descr="MathEquation,#000000Google Shape;315;p5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68899" y="1251699"/>
            <a:ext cx="814315" cy="24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320;p53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Animating Newton's method applied to a convex single-input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325;p5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animate the process of performing Newton's method to minimize the function</a:t>
            </a:r>
          </a:p>
        </p:txBody>
      </p:sp>
      <p:pic>
        <p:nvPicPr>
          <p:cNvPr id="258" name="MathEquation,#000000Google Shape;326;p54" descr="MathEquation,#000000Google Shape;326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1499" y="2101850"/>
            <a:ext cx="4641002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animation_8.mp4" descr="animation_8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57200" y="742950"/>
            <a:ext cx="82296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0" fill="hold"/>
                                        <p:tgtEl>
                                          <p:spTgt spid="2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6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6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60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336;p5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Minimizing a quadratic function with a single Newton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341;p5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the right panel below we apply a single Newton step to completely minimize the quadratic function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Newton's method will minimize any convex quadratic in a </a:t>
            </a:r>
            <a:r>
              <a:rPr i="1"/>
              <a:t>single</a:t>
            </a:r>
            <a:r>
              <a:t> step.  Why?</a:t>
            </a:r>
          </a:p>
          <a:p>
            <a:pPr>
              <a:spcBef>
                <a:spcPts val="1000"/>
              </a:spcBef>
            </a:pPr>
            <a:r>
              <a:t>For comparisons-sake we show a run of gradient descent in the left panel, where many more steps are required.</a:t>
            </a:r>
          </a:p>
        </p:txBody>
      </p:sp>
      <p:pic>
        <p:nvPicPr>
          <p:cNvPr id="265" name="MathEquation,#000000Google Shape;342;p57" descr="MathEquation,#000000Google Shape;342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2950" y="1982374"/>
            <a:ext cx="4218100" cy="332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347;p58" descr="Google Shape;347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713" y="600075"/>
            <a:ext cx="8410576" cy="3943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4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second order Taylor series approximation of a single input functions       at a particular point     is a quadratic function of the form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This is - typically speaking - a much better approximation of the underlying function near     than is the first order Taylor series approximation on which gradient descent is built.</a:t>
            </a:r>
          </a:p>
        </p:txBody>
      </p:sp>
      <p:pic>
        <p:nvPicPr>
          <p:cNvPr id="118" name="MathEquation,#000000Google Shape;75;p17" descr="MathEquation,#000000Google Shape;75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5024" y="2159299"/>
            <a:ext cx="4999415" cy="41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MathEquation,#000000Google Shape;76;p17" descr="MathEquation,#000000Google Shape;76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9025" y="1261600"/>
            <a:ext cx="41639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MathEquation,#000000Google Shape;77;p17" descr="MathEquation,#000000Google Shape;77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1425" y="1613399"/>
            <a:ext cx="124100" cy="169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MathEquation,#000000Google Shape;78;p17" descr="MathEquation,#000000Google Shape;78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9775" y="3245774"/>
            <a:ext cx="124101" cy="169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3;p1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Single input Taylor series of a sinusoid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8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animate a single-input function                     , along with its first and second order Taylor series approximation.  </a:t>
            </a:r>
          </a:p>
          <a:p>
            <a:pPr>
              <a:spcBef>
                <a:spcPts val="1000"/>
              </a:spcBef>
            </a:pPr>
            <a:r>
              <a:t>As the animation proceeds a point     (shown as a red dot) on which the approximations is based moves left to right, producing new approximations. </a:t>
            </a:r>
          </a:p>
        </p:txBody>
      </p:sp>
      <p:pic>
        <p:nvPicPr>
          <p:cNvPr id="126" name="MathEquation,#000000Google Shape;89;p19" descr="MathEquation,#000000Google Shape;89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550" y="1261600"/>
            <a:ext cx="1242675" cy="254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MathEquation,#000000Google Shape;90;p19" descr="MathEquation,#000000Google Shape;90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0200" y="2062250"/>
            <a:ext cx="141801" cy="19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animation_5.mp4" descr="animation_5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9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9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0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One can see that at each point the second order approximation (in blue) is a much better local approximator than the first order analog (in green). </a:t>
            </a:r>
          </a:p>
          <a:p>
            <a:pPr>
              <a:spcBef>
                <a:spcPts val="1000"/>
              </a:spcBef>
            </a:pPr>
            <a:r>
              <a:t>Note how the second order approximation matches the local convexity/concavity of the function </a:t>
            </a:r>
            <a:r>
              <a:rPr b="1" i="1"/>
              <a:t>g</a:t>
            </a:r>
            <a:r>
              <a:t>, i.e., where </a:t>
            </a:r>
            <a:r>
              <a:rPr b="1" i="1"/>
              <a:t>g</a:t>
            </a:r>
            <a:r>
              <a:t> is convex/concave so too is the quadratic approximation.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