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33a52d6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33a52d6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33a52d6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33a52d6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33a52d6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33a52d6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33a52d6f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33a52d6f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33a52d6f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33a52d6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33a52d6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33a52d6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33a52d6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33a52d6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4.4 Two fundamental problems with Newton's method</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Newton's method is a powerful algorithm that makes enormous progress towards at each step (unlike e.g., zero and first order methods that can require a huge number of steps to make equal progress).  </a:t>
            </a:r>
            <a:endParaRPr/>
          </a:p>
          <a:p>
            <a:pPr indent="-342900" lvl="0" marL="457200" rtl="0" algn="l">
              <a:spcBef>
                <a:spcPts val="1000"/>
              </a:spcBef>
              <a:spcAft>
                <a:spcPts val="0"/>
              </a:spcAft>
              <a:buSzPts val="1800"/>
              <a:buChar char="●"/>
            </a:pPr>
            <a:r>
              <a:rPr lang="en"/>
              <a:t>However Newton's method suffers from two fundmanetal problems that limit its popularity in certain fields of machine learning, which we discuss here.  </a:t>
            </a:r>
            <a:endParaRPr/>
          </a:p>
          <a:p>
            <a:pPr indent="-342900" lvl="0" marL="457200" rtl="0" algn="l">
              <a:spcBef>
                <a:spcPts val="1000"/>
              </a:spcBef>
              <a:spcAft>
                <a:spcPts val="0"/>
              </a:spcAft>
              <a:buSzPts val="1800"/>
              <a:buChar char="●"/>
            </a:pPr>
            <a:r>
              <a:rPr lang="en"/>
              <a:t>These problems involve its application to minimizing non-convex functions, and issues scaling with input dimension.</a:t>
            </a:r>
            <a:endParaRPr/>
          </a:p>
          <a:p>
            <a:pPr indent="0" lvl="0" marL="0" rtl="0" algn="l">
              <a:spcBef>
                <a:spcPts val="10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Application to minimizing non-convex functions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discussed in the previous Section, Newton's method can behave very badly when applied to minimizing non-convex functions.  </a:t>
            </a:r>
            <a:endParaRPr/>
          </a:p>
          <a:p>
            <a:pPr indent="-342900" lvl="0" marL="457200" rtl="0" algn="l">
              <a:spcBef>
                <a:spcPts val="1000"/>
              </a:spcBef>
              <a:spcAft>
                <a:spcPts val="0"/>
              </a:spcAft>
              <a:buSzPts val="1800"/>
              <a:buChar char="●"/>
            </a:pPr>
            <a:r>
              <a:rPr lang="en"/>
              <a:t> Since each step is based off of the second order approximation to a function, if the curvature at a point is </a:t>
            </a:r>
            <a:r>
              <a:rPr i="1" lang="en"/>
              <a:t>concave</a:t>
            </a:r>
            <a:r>
              <a:rPr lang="en"/>
              <a:t> Newton's method will naturally take a </a:t>
            </a:r>
            <a:r>
              <a:rPr i="1" lang="en"/>
              <a:t>step uphill</a:t>
            </a:r>
            <a:r>
              <a:rPr lang="en"/>
              <a:t>.  </a:t>
            </a:r>
            <a:endParaRPr/>
          </a:p>
          <a:p>
            <a:pPr indent="0" lvl="0" marL="0" rtl="0" algn="l">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 the other hand because the second order approximation used by Newton's method contains so much local information than e.g., an analagous first order step, when applied to convex functions Newton's method can converge to a global minimum in far fewer steps. </a:t>
            </a:r>
            <a:endParaRPr/>
          </a:p>
          <a:p>
            <a:pPr indent="-342900" lvl="0" marL="457200" rtl="0" algn="l">
              <a:spcBef>
                <a:spcPts val="1000"/>
              </a:spcBef>
              <a:spcAft>
                <a:spcPts val="0"/>
              </a:spcAft>
              <a:buSzPts val="1800"/>
              <a:buChar char="●"/>
            </a:pPr>
            <a:r>
              <a:rPr lang="en"/>
              <a:t>This is particularly true when it is close to a minimum (since often the quadratic approximation matches a convex functions locally very well). </a:t>
            </a:r>
            <a:endParaRPr/>
          </a:p>
          <a:p>
            <a:pPr indent="0" lvl="0" marL="0" rtl="0" algn="l">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Scaling limitations of Newton's method</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Newton's method step requires far more in terms of storage and computation than a first order step.</a:t>
            </a:r>
            <a:endParaRPr/>
          </a:p>
          <a:p>
            <a:pPr indent="-342900" lvl="0" marL="457200" rtl="0" algn="l">
              <a:spcBef>
                <a:spcPts val="1000"/>
              </a:spcBef>
              <a:spcAft>
                <a:spcPts val="0"/>
              </a:spcAft>
              <a:buSzPts val="1800"/>
              <a:buChar char="●"/>
            </a:pPr>
            <a:r>
              <a:rPr lang="en"/>
              <a:t>The Hessian is a             matrix of second derivative information as well.  </a:t>
            </a:r>
            <a:endParaRPr/>
          </a:p>
          <a:p>
            <a:pPr indent="-342900" lvl="0" marL="457200" rtl="0" algn="l">
              <a:spcBef>
                <a:spcPts val="1000"/>
              </a:spcBef>
              <a:spcAft>
                <a:spcPts val="0"/>
              </a:spcAft>
              <a:buSzPts val="1800"/>
              <a:buChar char="●"/>
            </a:pPr>
            <a:r>
              <a:rPr lang="en"/>
              <a:t>Simply storing the Hessian for a single step of Newton's method, with its  entries, can quickly become challenging for what moderately sized input. </a:t>
            </a:r>
            <a:endParaRPr/>
          </a:p>
          <a:p>
            <a:pPr indent="0" lvl="0" marL="0" rtl="0" algn="l">
              <a:spcBef>
                <a:spcPts val="1000"/>
              </a:spcBef>
              <a:spcAft>
                <a:spcPts val="1600"/>
              </a:spcAft>
              <a:buNone/>
            </a:pPr>
            <a:r>
              <a:t/>
            </a:r>
            <a:endParaRPr/>
          </a:p>
        </p:txBody>
      </p:sp>
      <p:pic>
        <p:nvPicPr>
          <p:cNvPr descr="N\times N" id="85" name="Google Shape;85;p19" title="MathEquation,#000000"/>
          <p:cNvPicPr preferRelativeResize="0"/>
          <p:nvPr/>
        </p:nvPicPr>
        <p:blipFill>
          <a:blip r:embed="rId3">
            <a:alphaModFix/>
          </a:blip>
          <a:stretch>
            <a:fillRect/>
          </a:stretch>
        </p:blipFill>
        <p:spPr>
          <a:xfrm>
            <a:off x="2644550" y="2025850"/>
            <a:ext cx="655074" cy="197350"/>
          </a:xfrm>
          <a:prstGeom prst="rect">
            <a:avLst/>
          </a:prstGeom>
          <a:noFill/>
          <a:ln>
            <a:noFill/>
          </a:ln>
        </p:spPr>
      </p:pic>
      <p:pic>
        <p:nvPicPr>
          <p:cNvPr descr="N^2" id="86" name="Google Shape;86;p19" title="MathEquation,#000000"/>
          <p:cNvPicPr preferRelativeResize="0"/>
          <p:nvPr/>
        </p:nvPicPr>
        <p:blipFill>
          <a:blip r:embed="rId4">
            <a:alphaModFix/>
          </a:blip>
          <a:stretch>
            <a:fillRect/>
          </a:stretch>
        </p:blipFill>
        <p:spPr>
          <a:xfrm>
            <a:off x="8212625" y="2473075"/>
            <a:ext cx="263132" cy="197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example if the input to a function has dimension                      the corresponding                             Hessian matrix has                              entries.  </a:t>
            </a:r>
            <a:endParaRPr/>
          </a:p>
          <a:p>
            <a:pPr indent="-342900" lvl="0" marL="457200" rtl="0" algn="l">
              <a:spcBef>
                <a:spcPts val="1000"/>
              </a:spcBef>
              <a:spcAft>
                <a:spcPts val="0"/>
              </a:spcAft>
              <a:buSzPts val="1800"/>
              <a:buChar char="●"/>
            </a:pPr>
            <a:r>
              <a:rPr lang="en"/>
              <a:t>The kind of functions used in machine learning applications can easily have tens of thousands to hundreds of thousands or even hundreds of millions of inputs, making the complete storage of an associated Hessian impossible.</a:t>
            </a:r>
            <a:endParaRPr/>
          </a:p>
          <a:p>
            <a:pPr indent="0" lvl="0" marL="0" rtl="0" algn="l">
              <a:spcBef>
                <a:spcPts val="1000"/>
              </a:spcBef>
              <a:spcAft>
                <a:spcPts val="1600"/>
              </a:spcAft>
              <a:buNone/>
            </a:pPr>
            <a:r>
              <a:t/>
            </a:r>
            <a:endParaRPr/>
          </a:p>
        </p:txBody>
      </p:sp>
      <p:pic>
        <p:nvPicPr>
          <p:cNvPr descr="10,000 \times 10,000" id="92" name="Google Shape;92;p20" title="MathEquation,#000000"/>
          <p:cNvPicPr preferRelativeResize="0"/>
          <p:nvPr/>
        </p:nvPicPr>
        <p:blipFill>
          <a:blip r:embed="rId3">
            <a:alphaModFix/>
          </a:blip>
          <a:stretch>
            <a:fillRect/>
          </a:stretch>
        </p:blipFill>
        <p:spPr>
          <a:xfrm>
            <a:off x="2365525" y="1589100"/>
            <a:ext cx="1665574" cy="254000"/>
          </a:xfrm>
          <a:prstGeom prst="rect">
            <a:avLst/>
          </a:prstGeom>
          <a:noFill/>
          <a:ln>
            <a:noFill/>
          </a:ln>
        </p:spPr>
      </p:pic>
      <p:pic>
        <p:nvPicPr>
          <p:cNvPr descr="N = 10,000" id="93" name="Google Shape;93;p20" title="MathEquation,#000000"/>
          <p:cNvPicPr preferRelativeResize="0"/>
          <p:nvPr/>
        </p:nvPicPr>
        <p:blipFill>
          <a:blip r:embed="rId4">
            <a:alphaModFix/>
          </a:blip>
          <a:stretch>
            <a:fillRect/>
          </a:stretch>
        </p:blipFill>
        <p:spPr>
          <a:xfrm>
            <a:off x="6198900" y="1249525"/>
            <a:ext cx="1209524" cy="254000"/>
          </a:xfrm>
          <a:prstGeom prst="rect">
            <a:avLst/>
          </a:prstGeom>
          <a:noFill/>
          <a:ln>
            <a:noFill/>
          </a:ln>
        </p:spPr>
      </p:pic>
      <p:pic>
        <p:nvPicPr>
          <p:cNvPr descr="10,000^2 = 100,000,000" id="94" name="Google Shape;94;p20" title="MathEquation,#000000"/>
          <p:cNvPicPr preferRelativeResize="0"/>
          <p:nvPr/>
        </p:nvPicPr>
        <p:blipFill>
          <a:blip r:embed="rId5">
            <a:alphaModFix/>
          </a:blip>
          <a:stretch>
            <a:fillRect/>
          </a:stretch>
        </p:blipFill>
        <p:spPr>
          <a:xfrm>
            <a:off x="6198900" y="1589100"/>
            <a:ext cx="2032000" cy="25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