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  <Override PartName="/ppt/media/media2.mp4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4.png"/><Relationship Id="rId5" Type="http://schemas.openxmlformats.org/officeDocument/2006/relationships/image" Target="../media/image1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3" Type="http://schemas.openxmlformats.org/officeDocument/2006/relationships/image" Target="../media/image18.png"/><Relationship Id="rId4" Type="http://schemas.openxmlformats.org/officeDocument/2006/relationships/image" Target="../media/image2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3" Type="http://schemas.openxmlformats.org/officeDocument/2006/relationships/image" Target="../media/image1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3" Type="http://schemas.openxmlformats.org/officeDocument/2006/relationships/image" Target="../media/image18.png"/><Relationship Id="rId4" Type="http://schemas.openxmlformats.org/officeDocument/2006/relationships/image" Target="../media/image2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5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8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9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0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41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2.png"/><Relationship Id="rId3" Type="http://schemas.openxmlformats.org/officeDocument/2006/relationships/image" Target="../media/image40.png"/><Relationship Id="rId4" Type="http://schemas.openxmlformats.org/officeDocument/2006/relationships/image" Target="../media/image43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4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video" Target="../media/media2.mp4"/><Relationship Id="rId3" Type="http://schemas.microsoft.com/office/2007/relationships/media" Target="../media/media2.mp4"/><Relationship Id="rId4" Type="http://schemas.openxmlformats.org/officeDocument/2006/relationships/image" Target="../media/image4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5.2  Least Squares Linear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12;p2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For any </a:t>
            </a:r>
            <a:r>
              <a:rPr b="1" i="1"/>
              <a:t>N</a:t>
            </a:r>
            <a:r>
              <a:t> we can write the above more compactly - in particular using the notation      to denote an input        with a </a:t>
            </a:r>
            <a:r>
              <a:rPr b="1" i="1"/>
              <a:t>1</a:t>
            </a:r>
            <a:r>
              <a:t> placed on top of it as</a:t>
            </a:r>
          </a:p>
        </p:txBody>
      </p:sp>
      <p:pic>
        <p:nvPicPr>
          <p:cNvPr id="141" name="MathEquation,#000000Google Shape;113;p22" descr="MathEquation,#000000Google Shape;113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8624" y="2421725"/>
            <a:ext cx="3549727" cy="1575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MathEquation,#000000Google Shape;114;p22" descr="MathEquation,#000000Google Shape;114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7349" y="1585924"/>
            <a:ext cx="229865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MathEquation,#000000Google Shape;115;p22" descr="MathEquation,#000000Google Shape;115;p2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61200" y="1609762"/>
            <a:ext cx="229875" cy="2063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20;p2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In particular, this means that we stack a </a:t>
            </a:r>
            <a:r>
              <a:rPr b="1" i="1"/>
              <a:t>1</a:t>
            </a:r>
            <a:r>
              <a:t> on top of each of our input points  as </a:t>
            </a:r>
          </a:p>
        </p:txBody>
      </p:sp>
      <p:pic>
        <p:nvPicPr>
          <p:cNvPr id="146" name="MathEquation,#000000Google Shape;121;p23" descr="MathEquation,#000000Google Shape;121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9374" y="2571750"/>
            <a:ext cx="2545252" cy="1543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MathEquation,#000000Google Shape;122;p23" descr="MathEquation,#000000Google Shape;122;p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33924" y="1285875"/>
            <a:ext cx="298385" cy="2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27;p2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We may then write our desired linear relationships in equation (4) more compactly as</a:t>
            </a:r>
          </a:p>
        </p:txBody>
      </p:sp>
      <p:pic>
        <p:nvPicPr>
          <p:cNvPr id="150" name="MathEquation,#000000Google Shape;128;p24" descr="MathEquation,#000000Google Shape;128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2488" y="2625125"/>
            <a:ext cx="3659026" cy="471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33;p25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The Least Squares cost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38;p2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To find the parameters of the hyperplane which best fits a regression dataset, it is common practice to first form the </a:t>
            </a:r>
            <a:r>
              <a:rPr i="1"/>
              <a:t>Least Squares cost function</a:t>
            </a:r>
            <a:r>
              <a:t>. </a:t>
            </a:r>
          </a:p>
          <a:p>
            <a:pPr>
              <a:spcBef>
                <a:spcPts val="1000"/>
              </a:spcBef>
            </a:pPr>
            <a:r>
              <a:t>For a given set of parameters     this cost function computes the total squared error between the associated hyperplane and the data (as illustrated pictorially below).</a:t>
            </a:r>
          </a:p>
          <a:p>
            <a:pPr>
              <a:spcBef>
                <a:spcPts val="1000"/>
              </a:spcBef>
            </a:pPr>
            <a:r>
              <a:t>Naturally then the best fitting hyperplane is the one whose parameters minimize this error.</a:t>
            </a:r>
          </a:p>
        </p:txBody>
      </p:sp>
      <p:pic>
        <p:nvPicPr>
          <p:cNvPr id="155" name="MathEquation,#000000Google Shape;139;p26" descr="MathEquation,#000000Google Shape;139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1200" y="2068124"/>
            <a:ext cx="203601" cy="162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44;p27" descr="Google Shape;144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25" y="1248688"/>
            <a:ext cx="8839205" cy="26461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49;p2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Where does this "Least Squares" cost come from?</a:t>
            </a:r>
          </a:p>
          <a:p>
            <a:pPr>
              <a:spcBef>
                <a:spcPts val="1000"/>
              </a:spcBef>
            </a:pPr>
            <a:r>
              <a:t>Remember, we want to find a weight vector     so that each of $P$ approximate equalities below holds as tightly as possible</a:t>
            </a:r>
          </a:p>
          <a:p>
            <a:pPr marL="0" indent="0">
              <a:spcBef>
                <a:spcPts val="1000"/>
              </a:spcBef>
              <a:buSzTx/>
              <a:buNone/>
            </a:pPr>
          </a:p>
          <a:p>
            <a:pPr marL="0" indent="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Another way of stating the above is to say that the *error* between             and       is small. </a:t>
            </a:r>
          </a:p>
        </p:txBody>
      </p:sp>
      <p:pic>
        <p:nvPicPr>
          <p:cNvPr id="160" name="MathEquation,#000000Google Shape;150;p28" descr="MathEquation,#000000Google Shape;150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5135" y="2571748"/>
            <a:ext cx="1353727" cy="426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MathEquation,#000000Google Shape;151;p28" descr="MathEquation,#000000Google Shape;151;p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36675" y="3300424"/>
            <a:ext cx="482225" cy="302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MathEquation,#000000Google Shape;152;p28" descr="MathEquation,#000000Google Shape;152;p2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50175" y="3664749"/>
            <a:ext cx="265621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MathEquation,#000000Google Shape;153;p28" descr="MathEquation,#000000Google Shape;153;p2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93524" y="1746674"/>
            <a:ext cx="201327" cy="1610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58;p2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One natural way to measure error between two quantities like this measure its </a:t>
            </a:r>
            <a:r>
              <a:rPr i="1"/>
              <a:t>square</a:t>
            </a:r>
            <a:r>
              <a:t> (so that both negative and positive errors are treating equally) as</a:t>
            </a:r>
          </a:p>
          <a:p>
            <a:pPr marL="0" indent="0">
              <a:spcBef>
                <a:spcPts val="1000"/>
              </a:spcBef>
              <a:buSzTx/>
              <a:buNone/>
            </a:pPr>
          </a:p>
          <a:p>
            <a:pPr marL="0" indent="0">
              <a:spcBef>
                <a:spcPts val="1000"/>
              </a:spcBef>
              <a:buSzTx/>
              <a:buNone/>
            </a:pPr>
          </a:p>
          <a:p>
            <a:pPr marL="0" indent="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This squared error          is one example of a </a:t>
            </a:r>
            <a:r>
              <a:rPr i="1"/>
              <a:t>point-wise cost</a:t>
            </a:r>
            <a:r>
              <a:t> that measures the error of a model (here a linear one) on the point            </a:t>
            </a:r>
          </a:p>
        </p:txBody>
      </p:sp>
      <p:pic>
        <p:nvPicPr>
          <p:cNvPr id="166" name="MathEquation,#000000Google Shape;159;p29" descr="MathEquation,#000000Google Shape;159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4175" y="2319925"/>
            <a:ext cx="3075651" cy="503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MathEquation,#000000Google Shape;160;p29" descr="MathEquation,#000000Google Shape;160;p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6775" y="3332574"/>
            <a:ext cx="454587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MathEquation,#000000Google Shape;161;p29" descr="MathEquation,#000000Google Shape;161;p2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09825" y="3654049"/>
            <a:ext cx="728317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66;p3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Since we want all </a:t>
            </a:r>
            <a:r>
              <a:rPr b="1" i="1"/>
              <a:t>P</a:t>
            </a:r>
            <a:r>
              <a:t> such values to be small we can take their average - forming a </a:t>
            </a:r>
            <a:r>
              <a:rPr i="1"/>
              <a:t>Least Squares</a:t>
            </a:r>
            <a:r>
              <a:t> cost function for linear regression</a:t>
            </a:r>
          </a:p>
          <a:p>
            <a:pPr marL="0" indent="0">
              <a:spcBef>
                <a:spcPts val="1000"/>
              </a:spcBef>
              <a:buSzTx/>
              <a:buNone/>
            </a:pPr>
          </a:p>
          <a:p>
            <a:pPr marL="0" indent="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Note that the Least Squares cost function is not just a function of the weights    , but of the data as well.</a:t>
            </a:r>
          </a:p>
          <a:p>
            <a:pPr>
              <a:spcBef>
                <a:spcPts val="1000"/>
              </a:spcBef>
            </a:pPr>
            <a:r>
              <a:t>However when we express the function in mathematical shorthand as             (as we do on the lefthand side above) we only show dependency on the weights     .</a:t>
            </a:r>
          </a:p>
        </p:txBody>
      </p:sp>
      <p:pic>
        <p:nvPicPr>
          <p:cNvPr id="171" name="MathEquation,#000000Google Shape;167;p30" descr="MathEquation,#000000Google Shape;167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9174" y="2046675"/>
            <a:ext cx="5625627" cy="450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MathEquation,#000000Google Shape;168;p30" descr="MathEquation,#000000Google Shape;168;p3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90374" y="2925374"/>
            <a:ext cx="225027" cy="180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MathEquation,#000000Google Shape;169;p30" descr="MathEquation,#000000Google Shape;169;p3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15275" y="3633475"/>
            <a:ext cx="514375" cy="274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MathEquation,#000000Google Shape;170;p30" descr="MathEquation,#000000Google Shape;170;p3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2350" y="4307699"/>
            <a:ext cx="225033" cy="180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5;p3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Why do we do this?  Largely for notational simplicity: if we show dependency in our functional shorthand and write                                 things start to get too messy.  </a:t>
            </a:r>
          </a:p>
          <a:p>
            <a:pPr>
              <a:spcBef>
                <a:spcPts val="1000"/>
              </a:spcBef>
            </a:pPr>
            <a:r>
              <a:t>Moreover, for a given dataset the weights      are the important input - since this is what we need to tune in order to produce a good fit.  </a:t>
            </a:r>
          </a:p>
        </p:txBody>
      </p:sp>
      <p:pic>
        <p:nvPicPr>
          <p:cNvPr id="177" name="MathEquation,#000000Google Shape;176;p31" descr="MathEquation,#000000Google Shape;176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0575" y="1521625"/>
            <a:ext cx="1749501" cy="428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MathEquation,#000000Google Shape;177;p31" descr="MathEquation,#000000Google Shape;177;p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2050" y="2368150"/>
            <a:ext cx="254501" cy="20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9;p1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In this Section we formally describe the problem of </a:t>
            </a:r>
            <a:r>
              <a:rPr i="1"/>
              <a:t>linear regression</a:t>
            </a:r>
            <a:r>
              <a:t>, or the fitting of a representative line (or hyperplane in higher dimensions) to a set of input/output data points.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2;p3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Because of this we will often refer to the Least Squares cost using the notation         , but the reader can keep in mind this subtle point that it is indeed a function of the data as well.  </a:t>
            </a:r>
          </a:p>
          <a:p>
            <a:pPr>
              <a:spcBef>
                <a:spcPts val="1000"/>
              </a:spcBef>
            </a:pPr>
            <a:r>
              <a:t>We will make this sort of notational simplification for virtually all future machine learning cost functions we study as well.</a:t>
            </a:r>
          </a:p>
        </p:txBody>
      </p:sp>
      <p:pic>
        <p:nvPicPr>
          <p:cNvPr id="181" name="MathEquation,#000000Google Shape;183;p32" descr="MathEquation,#000000Google Shape;183;p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8075" y="1575199"/>
            <a:ext cx="475879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8;p3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Indeed we want to tune our parmeters       to </a:t>
            </a:r>
            <a:r>
              <a:rPr i="1"/>
              <a:t>minimize</a:t>
            </a:r>
            <a:r>
              <a:t> the Least Squares cost...</a:t>
            </a:r>
          </a:p>
          <a:p>
            <a:pPr>
              <a:spcBef>
                <a:spcPts val="1000"/>
              </a:spcBef>
            </a:pPr>
            <a:r>
              <a:t>...since the larger this value becomes the larger the squared error between the corresponding linear model and the data, and hence the poorer we represent the given dataset using a linear model.</a:t>
            </a:r>
          </a:p>
          <a:p>
            <a:pPr>
              <a:spcBef>
                <a:spcPts val="1000"/>
              </a:spcBef>
            </a:pPr>
            <a:r>
              <a:t>In other words, we want to determine a value for weights       that </a:t>
            </a:r>
            <a:r>
              <a:rPr i="1"/>
              <a:t>minimizes</a:t>
            </a:r>
            <a:r>
              <a:t>     , or written formally</a:t>
            </a:r>
          </a:p>
        </p:txBody>
      </p:sp>
      <p:pic>
        <p:nvPicPr>
          <p:cNvPr id="184" name="MathEquation,#000000Google Shape;189;p33" descr="MathEquation,#000000Google Shape;189;p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2449" y="3857625"/>
            <a:ext cx="4268909" cy="63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MathEquation,#000000Google Shape;190;p33" descr="MathEquation,#000000Google Shape;190;p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83125" y="1307274"/>
            <a:ext cx="227727" cy="182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MathEquation,#000000Google Shape;191;p33" descr="MathEquation,#000000Google Shape;191;p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2175" y="3120600"/>
            <a:ext cx="227727" cy="182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MathEquation,#000000Google Shape;192;p33" descr="MathEquation,#000000Google Shape;192;p3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51074" y="3075375"/>
            <a:ext cx="493325" cy="263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97;p3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Implementing the Least Squares cost in `Python`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202;p3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When implementing a cost function like Least squares it is helpful to think modularly, with the aim lightening the amount of mental 'bookkeeping' required, breaking down the cost into a few distinct pieces.  </a:t>
            </a:r>
          </a:p>
          <a:p>
            <a:pPr>
              <a:spcBef>
                <a:spcPts val="1000"/>
              </a:spcBef>
            </a:pPr>
            <a:r>
              <a:t>Here we can really break things down into two chunks: we have our </a:t>
            </a:r>
            <a:r>
              <a:rPr i="1"/>
              <a:t>model</a:t>
            </a:r>
            <a:r>
              <a:t> - a linear combination of input - and the cost (squared error) itself.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207;p3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We can express our linear model - a function of our input and weights - is a function worthy enough of its own notation.  </a:t>
            </a:r>
          </a:p>
          <a:p>
            <a:pPr>
              <a:spcBef>
                <a:spcPts val="1000"/>
              </a:spcBef>
            </a:pPr>
            <a:r>
              <a:t>We will write it as </a:t>
            </a:r>
          </a:p>
        </p:txBody>
      </p:sp>
      <p:pic>
        <p:nvPicPr>
          <p:cNvPr id="194" name="MathEquation,#000000Google Shape;208;p36" descr="MathEquation,#000000Google Shape;208;p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0774" y="2662149"/>
            <a:ext cx="2582451" cy="397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213;p3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If we were to go back then and use this modeling notation we could equally well e.g., our ideal settings of the weights our original approximation as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 marL="0" indent="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and likewise our Least Squares cost function itself as</a:t>
            </a:r>
          </a:p>
        </p:txBody>
      </p:sp>
      <p:pic>
        <p:nvPicPr>
          <p:cNvPr id="197" name="MathEquation,#000000Google Shape;214;p37" descr="MathEquation,#000000Google Shape;214;p3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8987" y="2025250"/>
            <a:ext cx="2486025" cy="41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MathEquation,#000000Google Shape;215;p37" descr="MathEquation,#000000Google Shape;215;p3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35974" y="3418299"/>
            <a:ext cx="4672028" cy="461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20;p3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To write this in `Python` we un-ravel the bias from our weights, using slicing and express the model computation as follows</a:t>
            </a:r>
          </a:p>
          <a:p>
            <a:pPr marL="0" indent="2286000">
              <a:spcBef>
                <a:spcPts val="1000"/>
              </a:spcBef>
              <a:buSzTx/>
              <a:buNone/>
            </a:pPr>
            <a:r>
              <a:t>     </a:t>
            </a:r>
          </a:p>
          <a:p>
            <a:pPr marL="0" indent="2286000">
              <a:spcBef>
                <a:spcPts val="1000"/>
              </a:spcBef>
              <a:buSzTx/>
              <a:buNone/>
            </a:pPr>
            <a:r>
              <a:t>    a = w[0] + np.dot(x_p.T,w[1:])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The linear combination               - implemented using `np.dot` - is very efficient (far more than an explicit for loop in `Python`).</a:t>
            </a:r>
          </a:p>
        </p:txBody>
      </p:sp>
      <p:pic>
        <p:nvPicPr>
          <p:cNvPr id="201" name="MathEquation,#000000Google Shape;221;p38" descr="MathEquation,#000000Google Shape;221;p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9725" y="3278975"/>
            <a:ext cx="753851" cy="382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creen Shot 2021-02-13 at 2.52.00 PM.png" descr="Screen Shot 2021-02-13 at 2.52.0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760" y="2032454"/>
            <a:ext cx="7364480" cy="1078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26;p3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Next, in writing out the Least Squares function we could explicitly loop over our </a:t>
            </a:r>
            <a:r>
              <a:rPr b="1" i="1"/>
              <a:t>P</a:t>
            </a:r>
            <a:r>
              <a:t> points one at-a-time.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creen Shot 2021-02-13 at 2.53.14 PM.png" descr="Screen Shot 2021-02-13 at 2.53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206" y="1237708"/>
            <a:ext cx="7735588" cy="26680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4;p1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Regression in general may be performed for a variety of reasons, in order to:</a:t>
            </a:r>
          </a:p>
          <a:p>
            <a:pPr>
              <a:spcBef>
                <a:spcPts val="1600"/>
              </a:spcBef>
            </a:pPr>
            <a:r>
              <a:t>produce a so-called trend line (or - more generally - a curve) that can be used to help visually summarize</a:t>
            </a:r>
          </a:p>
          <a:p>
            <a:pPr>
              <a:spcBef>
                <a:spcPts val="1000"/>
              </a:spcBef>
            </a:pPr>
            <a:r>
              <a:t>drive home a particular point about the data under study, </a:t>
            </a:r>
          </a:p>
          <a:p>
            <a:pPr>
              <a:spcBef>
                <a:spcPts val="1000"/>
              </a:spcBef>
            </a:pPr>
            <a:r>
              <a:t>or to learn a model so that precise predictions can be made regarding output values in the future.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31;p4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However when such for loops can be equivalently written using `numpy` operations, this is typically far more efficient.</a:t>
            </a:r>
          </a:p>
          <a:p>
            <a:pPr>
              <a:spcBef>
                <a:spcPts val="1000"/>
              </a:spcBef>
              <a:defRPr i="1"/>
            </a:pPr>
            <a:r>
              <a:t>Explicit</a:t>
            </a:r>
            <a:r>
              <a:rPr i="0"/>
              <a:t> `for` loops (including list comprehensions) written in `Python` are rather slow due to the very nature of the language (e.g., it being a dynamically typed interpreted language)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36;p4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It is easy to get around most of this inefficiency by replacing explicit `for` loops with numerically equivalent operations performed using operations from the `numpy` library.</a:t>
            </a:r>
          </a:p>
          <a:p>
            <a:pPr>
              <a:spcBef>
                <a:spcPts val="1000"/>
              </a:spcBef>
            </a:pPr>
            <a:r>
              <a:t>``numpy`` is an API for some very efficient vector/matrix manipulation libraries written in ``C``.  In fact ``Python`` code, employing heavy use of ``numpy`` functions, can often execute almost as fast a raw ``C`` implementation itself.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41;p4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Below we show compact implementations of both our model and Least Squares cost in `Python` leveraging `numpy`.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creen Shot 2021-02-13 at 2.55.30 PM.png" descr="Screen Shot 2021-02-13 at 2.55.3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617" y="1525096"/>
            <a:ext cx="8022766" cy="20933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46;p4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Notice too that for simplicity we write the the `Pythonic` Least Squares cost function `least_squares(w)` instead of `least_squares(w,x,y)`, where in the latter case we explicitly list its other two arguments: the input `x` and output `y` data.  </a:t>
            </a:r>
          </a:p>
          <a:p>
            <a:pPr>
              <a:spcBef>
                <a:spcPts val="1000"/>
              </a:spcBef>
            </a:pPr>
            <a:r>
              <a:t>This is done for notational simplicity, as `autograd` will correctly differentiate both forms (since by default it computes the gradient of a `Python` function with respect to its first input only).  </a:t>
            </a:r>
          </a:p>
          <a:p>
            <a:pPr>
              <a:spcBef>
                <a:spcPts val="1000"/>
              </a:spcBef>
            </a:pPr>
            <a:r>
              <a:t>We will use this kind of simplified `Pythonic` notation when introducing future machine learning cost functions as well.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51;p4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Minimization of the Least Squares cost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56;p4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Now, determining the overall shape of a function - i.e., whether or not a function is convex - helps determine the appropriate optimization method(s) we can apply to efficiently determine the ideal parameters.  </a:t>
            </a:r>
          </a:p>
          <a:p>
            <a:pPr>
              <a:spcBef>
                <a:spcPts val="1000"/>
              </a:spcBef>
            </a:pPr>
            <a:r>
              <a:t>In the case of the Least Squares cost function for linear regression it is easy to check that *the cost function is always convex regardless of the dataset*.  </a:t>
            </a:r>
          </a:p>
          <a:p>
            <a:pPr>
              <a:spcBef>
                <a:spcPts val="1000"/>
              </a:spcBef>
            </a:pPr>
            <a:r>
              <a:t>Indeed further, it is always a </a:t>
            </a:r>
            <a:r>
              <a:rPr i="1"/>
              <a:t>convex quadratic function</a:t>
            </a:r>
            <a:r>
              <a:t> for any dataset used.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61;p4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For small input dimensions (e.g., </a:t>
            </a:r>
            <a:r>
              <a:rPr b="1" i="1"/>
              <a:t>N=1</a:t>
            </a:r>
            <a:r>
              <a:t>) we can empirically verify this claim for any given dataset by simply plotting the function </a:t>
            </a:r>
            <a:r>
              <a:rPr b="1" i="1"/>
              <a:t>g</a:t>
            </a:r>
            <a:r>
              <a:t> - as a surface and/or contour plot - as we do in the example below.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66;p47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822959">
              <a:defRPr sz="2250"/>
            </a:lvl1pPr>
          </a:lstStyle>
          <a:p>
            <a:pPr/>
            <a:r>
              <a:t>Example: Visually verifying the convexity of the cost function for a toy dataset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71;p4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In this example we plot the contour and surface plot for the Least Squares cost function for linear regression for a toy dataset.  </a:t>
            </a:r>
          </a:p>
          <a:p>
            <a:pPr>
              <a:spcBef>
                <a:spcPts val="1000"/>
              </a:spcBef>
            </a:pPr>
            <a:r>
              <a:t>This toy dataset consists of 50 points randomly selected off of the line            , with a small amount of Gaussian noise added to each.  </a:t>
            </a:r>
          </a:p>
          <a:p>
            <a:pPr>
              <a:spcBef>
                <a:spcPts val="1000"/>
              </a:spcBef>
            </a:pPr>
            <a:r>
              <a:t>Notice that the data is packaged in a                     array, with the input being in the top </a:t>
            </a:r>
            <a:r>
              <a:rPr b="1" i="1"/>
              <a:t>N</a:t>
            </a:r>
            <a:r>
              <a:t> rows and the corresponding output is the last row.</a:t>
            </a:r>
          </a:p>
        </p:txBody>
      </p:sp>
      <p:pic>
        <p:nvPicPr>
          <p:cNvPr id="228" name="MathEquation,#000000Google Shape;272;p48" descr="MathEquation,#000000Google Shape;272;p4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61724" y="2046700"/>
            <a:ext cx="653651" cy="22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MathEquation,#000000Google Shape;273;p48" descr="MathEquation,#000000Google Shape;273;p4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50599" y="2797974"/>
            <a:ext cx="1128889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69;p16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Notation and modeling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78;p49" descr="Google Shape;278;p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7375" y="676275"/>
            <a:ext cx="5429250" cy="3790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83;p5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The contour plot and corresponding surface generated by the Least Squares cost function using this data are shown below.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88;p51" descr="Google Shape;288;p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750" y="561975"/>
            <a:ext cx="7810500" cy="4019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93;p52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822959">
              <a:defRPr sz="2250"/>
            </a:lvl1pPr>
          </a:lstStyle>
          <a:p>
            <a:pPr/>
            <a:r>
              <a:t>Example: Using gradient descent to minimize the Least Squares cost on our toy dataset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98;p5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Below we minimize the Least Squares cost using the toy dataset presented in Example 2. </a:t>
            </a:r>
          </a:p>
          <a:p>
            <a:pPr>
              <a:spcBef>
                <a:spcPts val="1000"/>
              </a:spcBef>
            </a:pPr>
            <a:r>
              <a:t>More specifically we use gradient descent and employ a fixed steplength value               for all 75 steps until approximately reaching the minimum of the function. </a:t>
            </a:r>
          </a:p>
        </p:txBody>
      </p:sp>
      <p:pic>
        <p:nvPicPr>
          <p:cNvPr id="240" name="MathEquation,#000000Google Shape;299;p53" descr="MathEquation,#000000Google Shape;299;p5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8749" y="2316575"/>
            <a:ext cx="750125" cy="208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animation_1.mp4" descr="animation_1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0" y="857250"/>
            <a:ext cx="9144000" cy="342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00" fill="hold"/>
                                        <p:tgtEl>
                                          <p:spTgt spid="2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242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242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42"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309;p5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Whenever we use a local optimization method like gradient descent we must properly tune the steplength parameter      . </a:t>
            </a:r>
          </a:p>
          <a:p>
            <a:pPr>
              <a:spcBef>
                <a:spcPts val="1000"/>
              </a:spcBef>
            </a:pPr>
            <a:r>
              <a:t>We did this for the run above by trying several fixed steplength values.  </a:t>
            </a:r>
          </a:p>
          <a:p>
            <a:pPr>
              <a:spcBef>
                <a:spcPts val="1000"/>
              </a:spcBef>
            </a:pPr>
            <a:r>
              <a:t>Below we re-create those runs using               ,             ,     showing the the cost function history plot for each steplength value choice.  We can see from the plot that indeed the first steplength value works considerably better.</a:t>
            </a:r>
          </a:p>
        </p:txBody>
      </p:sp>
      <p:pic>
        <p:nvPicPr>
          <p:cNvPr id="245" name="MathEquation,#000000Google Shape;310;p55" descr="MathEquation,#000000Google Shape;310;p5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86325" y="1596625"/>
            <a:ext cx="192900" cy="200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MathEquation,#000000Google Shape;311;p55" descr="MathEquation,#000000Google Shape;311;p5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8425" y="2444750"/>
            <a:ext cx="915317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MathEquation,#000000Google Shape;312;p55" descr="MathEquation,#000000Google Shape;312;p5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57875" y="2444750"/>
            <a:ext cx="1052851" cy="2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317;p56" descr="Google Shape;317;p5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912" y="1409700"/>
            <a:ext cx="8258176" cy="232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322;p57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822959">
              <a:defRPr sz="2250"/>
            </a:lvl1pPr>
          </a:lstStyle>
          <a:p>
            <a:pPr/>
            <a:r>
              <a:t>Example: Completely minimizing the Least Squares cost function using a single Newton step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327;p5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In [Section 4.4] we described how Newton's method perfectly minimizes any convex quadratic function in a single step.</a:t>
            </a:r>
          </a:p>
          <a:p>
            <a:pPr>
              <a:spcBef>
                <a:spcPts val="1000"/>
              </a:spcBef>
            </a:pPr>
            <a:r>
              <a:t>One can easily show (see text) that the Least Squares cost function is a convex quadratic function </a:t>
            </a:r>
            <a:r>
              <a:rPr i="1"/>
              <a:t>for any dataset</a:t>
            </a:r>
            <a:r>
              <a:t>.  </a:t>
            </a:r>
          </a:p>
          <a:p>
            <a:pPr>
              <a:spcBef>
                <a:spcPts val="1000"/>
              </a:spcBef>
            </a:pPr>
            <a:r>
              <a:t>Thus, a </a:t>
            </a:r>
            <a:r>
              <a:rPr i="1"/>
              <a:t>single Newton step</a:t>
            </a:r>
            <a:r>
              <a:t> will completely minimize it </a:t>
            </a:r>
            <a:r>
              <a:rPr i="1"/>
              <a:t>regardless of the dataset used</a:t>
            </a:r>
            <a:endParaRPr i="1"/>
          </a:p>
          <a:p>
            <a:pPr>
              <a:spcBef>
                <a:spcPts val="1000"/>
              </a:spcBef>
            </a:pPr>
            <a:r>
              <a:t>We show this below for the toy dataset with              inputs. </a:t>
            </a:r>
          </a:p>
        </p:txBody>
      </p:sp>
      <p:pic>
        <p:nvPicPr>
          <p:cNvPr id="254" name="MathEquation,#000000Google Shape;328;p58" descr="MathEquation,#000000Google Shape;328;p5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7099" y="3536124"/>
            <a:ext cx="675101" cy="224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74;p1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Data for regression problems comes in the form of a set of $P$ input/output observation pairs</a:t>
            </a:r>
          </a:p>
          <a:p>
            <a:pPr marL="0" indent="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More compactly this is                          , where        and        denote the    input and output respectively. </a:t>
            </a:r>
          </a:p>
          <a:p>
            <a:pPr>
              <a:spcBef>
                <a:spcPts val="1000"/>
              </a:spcBef>
            </a:pPr>
            <a:r>
              <a:t>In simple instances the input is scalar-valued (the output will always be considered scalar-valued here), and hence the linear regression problem is geometrically speaking one of fitting a line to the associated scatter of data points in 2-dimensional space.  </a:t>
            </a:r>
          </a:p>
        </p:txBody>
      </p:sp>
      <p:pic>
        <p:nvPicPr>
          <p:cNvPr id="118" name="MathEquation,#000000Google Shape;75;p17" descr="MathEquation,#000000Google Shape;75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3950" y="1757349"/>
            <a:ext cx="3742824" cy="332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MathEquation,#000000Google Shape;76;p17" descr="MathEquation,#000000Google Shape;76;p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47525" y="2325299"/>
            <a:ext cx="1324477" cy="385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MathEquation,#000000Google Shape;77;p17" descr="MathEquation,#000000Google Shape;77;p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47125" y="2457050"/>
            <a:ext cx="298385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MathEquation,#000000Google Shape;78;p17" descr="MathEquation,#000000Google Shape;78;p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47249" y="2457050"/>
            <a:ext cx="265621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MathEquation,#000000Google Shape;79;p17" descr="MathEquation,#000000Google Shape;79;p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111725" y="2365325"/>
            <a:ext cx="298377" cy="3334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animation_3.mp4" descr="animation_3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0" y="857250"/>
            <a:ext cx="9144000" cy="342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0" fill="hold"/>
                                        <p:tgtEl>
                                          <p:spTgt spid="2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256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256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5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84;p1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- In general however each input      may be a column vector of length </a:t>
            </a:r>
            <a:r>
              <a:rPr b="1" i="1"/>
              <a:t>N</a:t>
            </a:r>
            <a:endParaRPr b="1" i="1"/>
          </a:p>
          <a:p>
            <a:pPr marL="0" indent="457200">
              <a:spcBef>
                <a:spcPts val="1000"/>
              </a:spcBef>
              <a:buSzTx/>
              <a:buNone/>
            </a:pPr>
            <a:endParaRPr b="1" i="1"/>
          </a:p>
          <a:p>
            <a:pPr marL="0" indent="457200">
              <a:spcBef>
                <a:spcPts val="1000"/>
              </a:spcBef>
              <a:buSzTx/>
              <a:buNone/>
            </a:pPr>
            <a:endParaRPr b="1" i="1"/>
          </a:p>
          <a:p>
            <a:pPr marL="0" indent="457200">
              <a:spcBef>
                <a:spcPts val="1000"/>
              </a:spcBef>
              <a:buSzTx/>
              <a:buNone/>
            </a:pPr>
            <a:endParaRPr b="1" i="1"/>
          </a:p>
          <a:p>
            <a:pPr marL="0" indent="457200">
              <a:spcBef>
                <a:spcPts val="1000"/>
              </a:spcBef>
              <a:buSzTx/>
              <a:buNone/>
            </a:pPr>
            <a:endParaRPr b="1" i="1"/>
          </a:p>
          <a:p>
            <a:pPr>
              <a:spcBef>
                <a:spcPts val="1000"/>
              </a:spcBef>
            </a:pPr>
            <a:r>
              <a:t>In this case the linear regression problem is analogously one of fitting a hyperplane to a scatter of points in </a:t>
            </a:r>
            <a:r>
              <a:rPr b="1" i="1"/>
              <a:t>N+1</a:t>
            </a:r>
            <a:r>
              <a:t> dimensional space. </a:t>
            </a:r>
          </a:p>
        </p:txBody>
      </p:sp>
      <p:pic>
        <p:nvPicPr>
          <p:cNvPr id="125" name="MathEquation,#000000Google Shape;85;p18" descr="MathEquation,#000000Google Shape;85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28350" y="1639499"/>
            <a:ext cx="1466601" cy="152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MathEquation,#000000Google Shape;86;p18" descr="MathEquation,#000000Google Shape;86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46899" y="1296600"/>
            <a:ext cx="246477" cy="209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91;p19" descr="Google Shape;91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124" y="1254913"/>
            <a:ext cx="8867752" cy="2633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96;p2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With scalar input we must determine appropriate vertical intercept       and slope  so that the following holds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Notice that we have used the approximately equal sign because we cannot be sure that all data lies completely on a single line.  </a:t>
            </a:r>
          </a:p>
          <a:p>
            <a:pPr>
              <a:spcBef>
                <a:spcPts val="1000"/>
              </a:spcBef>
            </a:pPr>
            <a:r>
              <a:t>More generally, when dealing with </a:t>
            </a:r>
            <a:r>
              <a:rPr b="1" i="1"/>
              <a:t>N</a:t>
            </a:r>
            <a:r>
              <a:t> dimensional input we have a bias and </a:t>
            </a:r>
            <a:r>
              <a:rPr b="1" i="1"/>
              <a:t>N</a:t>
            </a:r>
            <a:r>
              <a:t> associated slope weights to tune properly </a:t>
            </a:r>
          </a:p>
        </p:txBody>
      </p:sp>
      <p:pic>
        <p:nvPicPr>
          <p:cNvPr id="131" name="MathEquation,#000000Google Shape;97;p20" descr="MathEquation,#000000Google Shape;97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2749" y="1971650"/>
            <a:ext cx="3598502" cy="296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MathEquation,#000000Google Shape;98;p20" descr="MathEquation,#000000Google Shape;98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1600" y="4007649"/>
            <a:ext cx="6597224" cy="296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MathEquation,#000000Google Shape;99;p20" descr="MathEquation,#000000Google Shape;99;p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03700" y="1285875"/>
            <a:ext cx="300027" cy="201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MathEquation,#000000Google Shape;100;p20" descr="MathEquation,#000000Google Shape;100;p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75974" y="1285875"/>
            <a:ext cx="300025" cy="201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05;p2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Note: each dimension of the </a:t>
            </a:r>
            <a:r>
              <a:rPr i="1"/>
              <a:t>input</a:t>
            </a:r>
            <a:r>
              <a:t> is referred to in the jargon of machine learning as a </a:t>
            </a:r>
            <a:r>
              <a:rPr i="1"/>
              <a:t>feature</a:t>
            </a:r>
            <a:r>
              <a:t> or </a:t>
            </a:r>
            <a:r>
              <a:rPr i="1"/>
              <a:t>input feature</a:t>
            </a:r>
            <a:r>
              <a:t>.</a:t>
            </a:r>
          </a:p>
          <a:p>
            <a:pPr>
              <a:spcBef>
                <a:spcPts val="1000"/>
              </a:spcBef>
            </a:pPr>
            <a:r>
              <a:t>So we will often refer to                                        as the </a:t>
            </a:r>
            <a:r>
              <a:rPr i="1"/>
              <a:t>feature-touching weights</a:t>
            </a:r>
            <a:r>
              <a:t> (the only weight </a:t>
            </a:r>
            <a:r>
              <a:rPr i="1"/>
              <a:t>not</a:t>
            </a:r>
            <a:r>
              <a:t> touching a feature is the bias      ).</a:t>
            </a:r>
          </a:p>
        </p:txBody>
      </p:sp>
      <p:pic>
        <p:nvPicPr>
          <p:cNvPr id="137" name="MathEquation,#000000Google Shape;106;p21" descr="MathEquation,#000000Google Shape;106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3775" y="2057400"/>
            <a:ext cx="2362791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MathEquation,#000000Google Shape;107;p21" descr="MathEquation,#000000Google Shape;107;p2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29424" y="2363149"/>
            <a:ext cx="310751" cy="20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