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8FB"/>
          </a:solidFill>
        </a:fill>
      </a:tcStyle>
    </a:wholeTbl>
    <a:band2H>
      <a:tcTxStyle b="def" i="def"/>
      <a:tcStyle>
        <a:tcBdr/>
        <a:fill>
          <a:solidFill>
            <a:srgbClr val="E8EDFD"/>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6" name="Shape 106"/>
          <p:cNvSpPr/>
          <p:nvPr>
            <p:ph type="sldImg"/>
          </p:nvPr>
        </p:nvSpPr>
        <p:spPr>
          <a:xfrm>
            <a:off x="1143000" y="685800"/>
            <a:ext cx="4572000" cy="3429000"/>
          </a:xfrm>
          <a:prstGeom prst="rect">
            <a:avLst/>
          </a:prstGeom>
        </p:spPr>
        <p:txBody>
          <a:bodyPr/>
          <a:lstStyle/>
          <a:p>
            <a:pPr/>
          </a:p>
        </p:txBody>
      </p:sp>
      <p:sp>
        <p:nvSpPr>
          <p:cNvPr id="107" name="Shape 10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311708" y="744574"/>
            <a:ext cx="8520601" cy="2052601"/>
          </a:xfrm>
          <a:prstGeom prst="rect">
            <a:avLst/>
          </a:prstGeom>
        </p:spPr>
        <p:txBody>
          <a:bodyPr anchor="b"/>
          <a:lstStyle>
            <a:lvl1pPr algn="ctr">
              <a:defRPr sz="5200"/>
            </a:lvl1pPr>
          </a:lstStyle>
          <a:p>
            <a:pPr/>
            <a:r>
              <a:t>Title Text</a:t>
            </a:r>
          </a:p>
        </p:txBody>
      </p:sp>
      <p:sp>
        <p:nvSpPr>
          <p:cNvPr id="12" name="Body Level One…"/>
          <p:cNvSpPr txBox="1"/>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91" name="xx%"/>
          <p:cNvSpPr txBox="1"/>
          <p:nvPr>
            <p:ph type="title" hasCustomPrompt="1"/>
          </p:nvPr>
        </p:nvSpPr>
        <p:spPr>
          <a:xfrm>
            <a:off x="311699" y="1106125"/>
            <a:ext cx="8520602" cy="1963500"/>
          </a:xfrm>
          <a:prstGeom prst="rect">
            <a:avLst/>
          </a:prstGeom>
        </p:spPr>
        <p:txBody>
          <a:bodyPr anchor="b"/>
          <a:lstStyle>
            <a:lvl1pPr algn="ctr">
              <a:defRPr sz="12000"/>
            </a:lvl1pPr>
          </a:lstStyle>
          <a:p>
            <a:pPr/>
            <a:r>
              <a:t>xx%</a:t>
            </a:r>
          </a:p>
        </p:txBody>
      </p:sp>
      <p:sp>
        <p:nvSpPr>
          <p:cNvPr id="92" name="Body Level One…"/>
          <p:cNvSpPr txBox="1"/>
          <p:nvPr>
            <p:ph type="body" sz="half" idx="1"/>
          </p:nvPr>
        </p:nvSpPr>
        <p:spPr>
          <a:xfrm>
            <a:off x="311699" y="3152225"/>
            <a:ext cx="8520602" cy="1300800"/>
          </a:xfrm>
          <a:prstGeom prst="rect">
            <a:avLst/>
          </a:prstGeom>
        </p:spPr>
        <p:txBody>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0" name="Title Text"/>
          <p:cNvSpPr txBox="1"/>
          <p:nvPr>
            <p:ph type="title"/>
          </p:nvPr>
        </p:nvSpPr>
        <p:spPr>
          <a:xfrm>
            <a:off x="311699" y="2150849"/>
            <a:ext cx="8520602" cy="841801"/>
          </a:xfrm>
          <a:prstGeom prst="rect">
            <a:avLst/>
          </a:prstGeom>
        </p:spPr>
        <p:txBody>
          <a:bodyPr anchor="ctr"/>
          <a:lstStyle>
            <a:lvl1pPr algn="ctr">
              <a:defRPr sz="3600"/>
            </a:lvl1pPr>
          </a:lstStyle>
          <a:p>
            <a:pPr/>
            <a:r>
              <a:t>Title Text</a:t>
            </a:r>
          </a:p>
        </p:txBody>
      </p:sp>
      <p:sp>
        <p:nvSpPr>
          <p:cNvPr id="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28" name="Title Text"/>
          <p:cNvSpPr txBox="1"/>
          <p:nvPr>
            <p:ph type="title"/>
          </p:nvPr>
        </p:nvSpPr>
        <p:spPr>
          <a:prstGeom prst="rect">
            <a:avLst/>
          </a:prstGeom>
        </p:spPr>
        <p:txBody>
          <a:bodyPr/>
          <a:lstStyle/>
          <a:p>
            <a:pPr/>
            <a:r>
              <a:t>Title Text</a:t>
            </a:r>
          </a:p>
        </p:txBody>
      </p:sp>
      <p:sp>
        <p:nvSpPr>
          <p:cNvPr id="29"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37" name="Title Text"/>
          <p:cNvSpPr txBox="1"/>
          <p:nvPr>
            <p:ph type="title"/>
          </p:nvPr>
        </p:nvSpPr>
        <p:spPr>
          <a:prstGeom prst="rect">
            <a:avLst/>
          </a:prstGeom>
        </p:spPr>
        <p:txBody>
          <a:bodyPr/>
          <a:lstStyle/>
          <a:p>
            <a:pPr/>
            <a:r>
              <a:t>Title Text</a:t>
            </a:r>
          </a:p>
        </p:txBody>
      </p:sp>
      <p:sp>
        <p:nvSpPr>
          <p:cNvPr id="38" name="Body Level One…"/>
          <p:cNvSpPr txBox="1"/>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39" name="Google Shape;23;p5"/>
          <p:cNvSpPr txBox="1"/>
          <p:nvPr>
            <p:ph type="body" sz="half" idx="21"/>
          </p:nvPr>
        </p:nvSpPr>
        <p:spPr>
          <a:xfrm>
            <a:off x="4832399" y="1152475"/>
            <a:ext cx="3999902" cy="3416400"/>
          </a:xfrm>
          <a:prstGeom prst="rect">
            <a:avLst/>
          </a:prstGeom>
        </p:spPr>
        <p:txBody>
          <a:bodyPr/>
          <a:lstStyle/>
          <a:p>
            <a:pPr indent="-317500">
              <a:buSzPts val="1400"/>
              <a:defRPr sz="1400"/>
            </a:pP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55" name="Title Text"/>
          <p:cNvSpPr txBox="1"/>
          <p:nvPr>
            <p:ph type="title"/>
          </p:nvPr>
        </p:nvSpPr>
        <p:spPr>
          <a:xfrm>
            <a:off x="311699" y="555600"/>
            <a:ext cx="2808001" cy="755700"/>
          </a:xfrm>
          <a:prstGeom prst="rect">
            <a:avLst/>
          </a:prstGeom>
        </p:spPr>
        <p:txBody>
          <a:bodyPr anchor="b"/>
          <a:lstStyle>
            <a:lvl1pPr>
              <a:defRPr sz="2400"/>
            </a:lvl1pPr>
          </a:lstStyle>
          <a:p>
            <a:pPr/>
            <a:r>
              <a:t>Title Text</a:t>
            </a:r>
          </a:p>
        </p:txBody>
      </p:sp>
      <p:sp>
        <p:nvSpPr>
          <p:cNvPr id="56" name="Body Level One…"/>
          <p:cNvSpPr txBox="1"/>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64" name="Title Text"/>
          <p:cNvSpPr txBox="1"/>
          <p:nvPr>
            <p:ph type="title"/>
          </p:nvPr>
        </p:nvSpPr>
        <p:spPr>
          <a:xfrm>
            <a:off x="490250" y="450149"/>
            <a:ext cx="6367801" cy="4090801"/>
          </a:xfrm>
          <a:prstGeom prst="rect">
            <a:avLst/>
          </a:prstGeom>
        </p:spPr>
        <p:txBody>
          <a:bodyPr anchor="ctr"/>
          <a:lstStyle>
            <a:lvl1pPr>
              <a:defRPr sz="4800"/>
            </a:lvl1pPr>
          </a:lstStyle>
          <a:p>
            <a:pPr/>
            <a:r>
              <a:t>Title Text</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pPr/>
          </a:p>
        </p:txBody>
      </p:sp>
      <p:sp>
        <p:nvSpPr>
          <p:cNvPr id="73" name="Title Text"/>
          <p:cNvSpPr txBox="1"/>
          <p:nvPr>
            <p:ph type="title"/>
          </p:nvPr>
        </p:nvSpPr>
        <p:spPr>
          <a:xfrm>
            <a:off x="265500" y="1233175"/>
            <a:ext cx="4045200" cy="1482301"/>
          </a:xfrm>
          <a:prstGeom prst="rect">
            <a:avLst/>
          </a:prstGeom>
        </p:spPr>
        <p:txBody>
          <a:bodyPr anchor="b"/>
          <a:lstStyle>
            <a:lvl1pPr algn="ctr">
              <a:defRPr sz="4200"/>
            </a:lvl1pPr>
          </a:lstStyle>
          <a:p>
            <a:pPr/>
            <a:r>
              <a:t>Title Text</a:t>
            </a:r>
          </a:p>
        </p:txBody>
      </p:sp>
      <p:sp>
        <p:nvSpPr>
          <p:cNvPr id="74" name="Body Level One…"/>
          <p:cNvSpPr txBox="1"/>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75" name="Google Shape;39;p9"/>
          <p:cNvSpPr txBox="1"/>
          <p:nvPr>
            <p:ph type="body" sz="half" idx="21"/>
          </p:nvPr>
        </p:nvSpPr>
        <p:spPr>
          <a:xfrm>
            <a:off x="4939500" y="724074"/>
            <a:ext cx="3837000" cy="3695102"/>
          </a:xfrm>
          <a:prstGeom prst="rect">
            <a:avLst/>
          </a:prstGeom>
        </p:spPr>
        <p:txBody>
          <a:bodyPr anchor="ctr"/>
          <a:lstStyle/>
          <a:p>
            <a:pP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83" name="Body Level One…"/>
          <p:cNvSpPr txBox="1"/>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3" name="Body Level One…"/>
          <p:cNvSpPr txBox="1"/>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684345" y="4700819"/>
            <a:ext cx="336814" cy="318396"/>
          </a:xfrm>
          <a:prstGeom prst="rect">
            <a:avLst/>
          </a:prstGeom>
          <a:ln w="12700">
            <a:miter lim="400000"/>
          </a:ln>
        </p:spPr>
        <p:txBody>
          <a:bodyPr wrap="none" lIns="91424" tIns="91424" rIns="91424" bIns="91424" anchor="ctr">
            <a:normAutofit fontScale="100000" lnSpcReduction="0"/>
          </a:bodyPr>
          <a:lstStyle>
            <a:lvl1pPr algn="r">
              <a:defRPr sz="1000">
                <a:solidFill>
                  <a:schemeClr val="accent2">
                    <a:lumOff val="21764"/>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4.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 Id="rId3" Type="http://schemas.openxmlformats.org/officeDocument/2006/relationships/image" Target="../media/image6.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9.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0.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Google Shape;54;p13"/>
          <p:cNvSpPr txBox="1"/>
          <p:nvPr>
            <p:ph type="ctrTitle"/>
          </p:nvPr>
        </p:nvSpPr>
        <p:spPr>
          <a:xfrm>
            <a:off x="311707" y="744575"/>
            <a:ext cx="8520602" cy="2052599"/>
          </a:xfrm>
          <a:prstGeom prst="rect">
            <a:avLst/>
          </a:prstGeom>
        </p:spPr>
        <p:txBody>
          <a:bodyPr/>
          <a:lstStyle>
            <a:lvl1pPr>
              <a:defRPr sz="2500"/>
            </a:lvl1pPr>
          </a:lstStyle>
          <a:p>
            <a:pPr/>
            <a:r>
              <a:t>5.3  Least Absolute Deviations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7" name="Google Shape;99;p22" descr="Google Shape;99;p22"/>
          <p:cNvPicPr>
            <a:picLocks noChangeAspect="1"/>
          </p:cNvPicPr>
          <p:nvPr/>
        </p:nvPicPr>
        <p:blipFill>
          <a:blip r:embed="rId2">
            <a:extLst/>
          </a:blip>
          <a:stretch>
            <a:fillRect/>
          </a:stretch>
        </p:blipFill>
        <p:spPr>
          <a:xfrm>
            <a:off x="2033588" y="823912"/>
            <a:ext cx="5076826" cy="3495676"/>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Google Shape;104;p23"/>
          <p:cNvSpPr txBox="1"/>
          <p:nvPr>
            <p:ph type="title"/>
          </p:nvPr>
        </p:nvSpPr>
        <p:spPr>
          <a:xfrm>
            <a:off x="311699" y="2150849"/>
            <a:ext cx="8520602" cy="841801"/>
          </a:xfrm>
          <a:prstGeom prst="rect">
            <a:avLst/>
          </a:prstGeom>
        </p:spPr>
        <p:txBody>
          <a:bodyPr/>
          <a:lstStyle>
            <a:lvl1pPr>
              <a:defRPr sz="2500"/>
            </a:lvl1pPr>
          </a:lstStyle>
          <a:p>
            <a:pPr/>
            <a:r>
              <a:t>Replacing squared error with absolute error</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Google Shape;109;p24"/>
          <p:cNvSpPr txBox="1"/>
          <p:nvPr>
            <p:ph type="body" idx="1"/>
          </p:nvPr>
        </p:nvSpPr>
        <p:spPr>
          <a:xfrm>
            <a:off x="311699" y="1152475"/>
            <a:ext cx="8520602" cy="3416400"/>
          </a:xfrm>
          <a:prstGeom prst="rect">
            <a:avLst/>
          </a:prstGeom>
        </p:spPr>
        <p:txBody>
          <a:bodyPr/>
          <a:lstStyle/>
          <a:p>
            <a:pPr/>
            <a:r>
              <a:t>How can we make our linear regression framework more robust to outliers? </a:t>
            </a:r>
          </a:p>
          <a:p>
            <a:pPr>
              <a:spcBef>
                <a:spcPts val="1000"/>
              </a:spcBef>
            </a:pPr>
            <a:r>
              <a:t>Remember our aim in learning a linear regressor is to learn a set of ideal weights so that </a:t>
            </a:r>
          </a:p>
          <a:p>
            <a:pPr marL="0" indent="0">
              <a:spcBef>
                <a:spcPts val="1000"/>
              </a:spcBef>
              <a:buSzTx/>
              <a:buNone/>
            </a:pPr>
          </a:p>
          <a:p>
            <a:pPr>
              <a:spcBef>
                <a:spcPts val="1200"/>
              </a:spcBef>
            </a:pPr>
            <a:r>
              <a:t>To learn these ideal weights the first step we took there was to square the difference between as</a:t>
            </a:r>
          </a:p>
        </p:txBody>
      </p:sp>
      <p:pic>
        <p:nvPicPr>
          <p:cNvPr id="132" name="MathEquation,#000000Google Shape;110;p24" descr="MathEquation,#000000Google Shape;110;p24"/>
          <p:cNvPicPr>
            <a:picLocks noChangeAspect="1"/>
          </p:cNvPicPr>
          <p:nvPr/>
        </p:nvPicPr>
        <p:blipFill>
          <a:blip r:embed="rId2">
            <a:extLst/>
          </a:blip>
          <a:stretch>
            <a:fillRect/>
          </a:stretch>
        </p:blipFill>
        <p:spPr>
          <a:xfrm>
            <a:off x="2964662" y="2316275"/>
            <a:ext cx="3214674" cy="413901"/>
          </a:xfrm>
          <a:prstGeom prst="rect">
            <a:avLst/>
          </a:prstGeom>
          <a:ln w="12700">
            <a:miter lim="400000"/>
          </a:ln>
        </p:spPr>
      </p:pic>
      <p:pic>
        <p:nvPicPr>
          <p:cNvPr id="133" name="MathEquation,#000000Google Shape;111;p24" descr="MathEquation,#000000Google Shape;111;p24"/>
          <p:cNvPicPr>
            <a:picLocks noChangeAspect="1"/>
          </p:cNvPicPr>
          <p:nvPr/>
        </p:nvPicPr>
        <p:blipFill>
          <a:blip r:embed="rId3">
            <a:extLst/>
          </a:blip>
          <a:stretch>
            <a:fillRect/>
          </a:stretch>
        </p:blipFill>
        <p:spPr>
          <a:xfrm>
            <a:off x="2230475" y="3639249"/>
            <a:ext cx="4683050" cy="462451"/>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Google Shape;116;p25"/>
          <p:cNvSpPr txBox="1"/>
          <p:nvPr>
            <p:ph type="body" idx="1"/>
          </p:nvPr>
        </p:nvSpPr>
        <p:spPr>
          <a:xfrm>
            <a:off x="311699" y="1152475"/>
            <a:ext cx="8520602" cy="3416400"/>
          </a:xfrm>
          <a:prstGeom prst="rect">
            <a:avLst/>
          </a:prstGeom>
        </p:spPr>
        <p:txBody>
          <a:bodyPr/>
          <a:lstStyle/>
          <a:p>
            <a:pPr/>
            <a:r>
              <a:t>Each of these measures the </a:t>
            </a:r>
            <a:r>
              <a:rPr i="1"/>
              <a:t>squared error</a:t>
            </a:r>
            <a:r>
              <a:t> between model           and </a:t>
            </a:r>
          </a:p>
          <a:p>
            <a:pPr>
              <a:spcBef>
                <a:spcPts val="1000"/>
              </a:spcBef>
            </a:pPr>
            <a:r>
              <a:t>Taking the average of these </a:t>
            </a:r>
            <a:r>
              <a:rPr b="1" i="1"/>
              <a:t>P</a:t>
            </a:r>
            <a:r>
              <a:t> squared error terms gave us the Least Squares cost function. </a:t>
            </a:r>
          </a:p>
        </p:txBody>
      </p:sp>
      <p:pic>
        <p:nvPicPr>
          <p:cNvPr id="136" name="MathEquation,#000000Google Shape;117;p25" descr="MathEquation,#000000Google Shape;117;p25"/>
          <p:cNvPicPr>
            <a:picLocks noChangeAspect="1"/>
          </p:cNvPicPr>
          <p:nvPr/>
        </p:nvPicPr>
        <p:blipFill>
          <a:blip r:embed="rId2">
            <a:extLst/>
          </a:blip>
          <a:stretch>
            <a:fillRect/>
          </a:stretch>
        </p:blipFill>
        <p:spPr>
          <a:xfrm>
            <a:off x="6878225" y="1152475"/>
            <a:ext cx="546751" cy="388200"/>
          </a:xfrm>
          <a:prstGeom prst="rect">
            <a:avLst/>
          </a:prstGeom>
          <a:ln w="12700">
            <a:miter lim="400000"/>
          </a:ln>
        </p:spPr>
      </p:pic>
      <p:pic>
        <p:nvPicPr>
          <p:cNvPr id="137" name="MathEquation,#000000Google Shape;118;p25" descr="MathEquation,#000000Google Shape;118;p25"/>
          <p:cNvPicPr>
            <a:picLocks noChangeAspect="1"/>
          </p:cNvPicPr>
          <p:nvPr/>
        </p:nvPicPr>
        <p:blipFill>
          <a:blip r:embed="rId3">
            <a:extLst/>
          </a:blip>
          <a:stretch>
            <a:fillRect/>
          </a:stretch>
        </p:blipFill>
        <p:spPr>
          <a:xfrm>
            <a:off x="7994274" y="1218825"/>
            <a:ext cx="231547" cy="321850"/>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Google Shape;123;p26"/>
          <p:cNvSpPr txBox="1"/>
          <p:nvPr>
            <p:ph type="body" idx="1"/>
          </p:nvPr>
        </p:nvSpPr>
        <p:spPr>
          <a:xfrm>
            <a:off x="311699" y="1152475"/>
            <a:ext cx="8520602" cy="3416400"/>
          </a:xfrm>
          <a:prstGeom prst="rect">
            <a:avLst/>
          </a:prstGeom>
        </p:spPr>
        <p:txBody>
          <a:bodyPr/>
          <a:lstStyle/>
          <a:p>
            <a:pPr/>
            <a:r>
              <a:t>As an alternative to using a </a:t>
            </a:r>
            <a:r>
              <a:rPr i="1"/>
              <a:t>squared</a:t>
            </a:r>
            <a:r>
              <a:t> error for our point-wise cost we can instead measure the </a:t>
            </a:r>
            <a:r>
              <a:rPr i="1"/>
              <a:t>absolute error</a:t>
            </a:r>
            <a:r>
              <a:t> as</a:t>
            </a:r>
          </a:p>
          <a:p>
            <a:pPr marL="0" indent="457200">
              <a:spcBef>
                <a:spcPts val="1000"/>
              </a:spcBef>
              <a:buSzTx/>
              <a:buNone/>
            </a:pPr>
          </a:p>
          <a:p>
            <a:pPr marL="0" indent="457200">
              <a:spcBef>
                <a:spcPts val="1000"/>
              </a:spcBef>
              <a:buSzTx/>
              <a:buNone/>
            </a:pPr>
          </a:p>
          <a:p>
            <a:pPr>
              <a:spcBef>
                <a:spcPts val="1000"/>
              </a:spcBef>
            </a:pPr>
            <a:r>
              <a:t>By using absolute error instead of the squared variety we still treat negative and positive errors equally.</a:t>
            </a:r>
          </a:p>
          <a:p>
            <a:pPr>
              <a:spcBef>
                <a:spcPts val="1000"/>
              </a:spcBef>
            </a:pPr>
            <a:r>
              <a:t>But we do not exaggerate the importance of large errors greater than $1$ (since, of course, we do not square them). </a:t>
            </a:r>
          </a:p>
        </p:txBody>
      </p:sp>
      <p:pic>
        <p:nvPicPr>
          <p:cNvPr id="140" name="MathEquation,#000000Google Shape;124;p26" descr="MathEquation,#000000Google Shape;124;p26"/>
          <p:cNvPicPr>
            <a:picLocks noChangeAspect="1"/>
          </p:cNvPicPr>
          <p:nvPr/>
        </p:nvPicPr>
        <p:blipFill>
          <a:blip r:embed="rId2">
            <a:extLst/>
          </a:blip>
          <a:stretch>
            <a:fillRect/>
          </a:stretch>
        </p:blipFill>
        <p:spPr>
          <a:xfrm>
            <a:off x="2444874" y="2098625"/>
            <a:ext cx="4190726" cy="382401"/>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Google Shape;129;p27"/>
          <p:cNvSpPr txBox="1"/>
          <p:nvPr>
            <p:ph type="body" idx="1"/>
          </p:nvPr>
        </p:nvSpPr>
        <p:spPr>
          <a:xfrm>
            <a:off x="311699" y="1152475"/>
            <a:ext cx="8520602" cy="3416400"/>
          </a:xfrm>
          <a:prstGeom prst="rect">
            <a:avLst/>
          </a:prstGeom>
        </p:spPr>
        <p:txBody>
          <a:bodyPr/>
          <a:lstStyle/>
          <a:p>
            <a:pPr/>
            <a:r>
              <a:t>If we form the average of these absolute error point-wise costs we have the so-called </a:t>
            </a:r>
            <a:r>
              <a:rPr i="1"/>
              <a:t>Least Absolute Deviations</a:t>
            </a:r>
            <a:r>
              <a:t> cost function </a:t>
            </a:r>
          </a:p>
        </p:txBody>
      </p:sp>
      <p:pic>
        <p:nvPicPr>
          <p:cNvPr id="143" name="MathEquation,#000000Google Shape;130;p27" descr="MathEquation,#000000Google Shape;130;p27"/>
          <p:cNvPicPr>
            <a:picLocks noChangeAspect="1"/>
          </p:cNvPicPr>
          <p:nvPr/>
        </p:nvPicPr>
        <p:blipFill>
          <a:blip r:embed="rId2">
            <a:extLst/>
          </a:blip>
          <a:stretch>
            <a:fillRect/>
          </a:stretch>
        </p:blipFill>
        <p:spPr>
          <a:xfrm>
            <a:off x="1635686" y="2571750"/>
            <a:ext cx="5872626" cy="469801"/>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Google Shape;135;p28"/>
          <p:cNvSpPr txBox="1"/>
          <p:nvPr>
            <p:ph type="body" idx="1"/>
          </p:nvPr>
        </p:nvSpPr>
        <p:spPr>
          <a:xfrm>
            <a:off x="311699" y="1152475"/>
            <a:ext cx="8520602" cy="3416400"/>
          </a:xfrm>
          <a:prstGeom prst="rect">
            <a:avLst/>
          </a:prstGeom>
        </p:spPr>
        <p:txBody>
          <a:bodyPr/>
          <a:lstStyle/>
          <a:p>
            <a:pPr>
              <a:lnSpc>
                <a:spcPct val="103500"/>
              </a:lnSpc>
            </a:pPr>
            <a:r>
              <a:t>This cost function is also always convex regardless of the input dataset (like Least Squares).</a:t>
            </a:r>
          </a:p>
          <a:p>
            <a:pPr>
              <a:lnSpc>
                <a:spcPct val="103500"/>
              </a:lnSpc>
              <a:spcBef>
                <a:spcPts val="1000"/>
              </a:spcBef>
            </a:pPr>
            <a:r>
              <a:t>But you can't use Newton's method to minimize this in a single step - it doesn't have a useful second derivative (its zero almost everywhere).</a:t>
            </a:r>
          </a:p>
          <a:p>
            <a:pPr>
              <a:lnSpc>
                <a:spcPct val="103500"/>
              </a:lnSpc>
              <a:spcBef>
                <a:spcPts val="1000"/>
              </a:spcBef>
            </a:pPr>
            <a:r>
              <a:t>Even though it is not differentiable everywhere, you can use gradient descent to minimize it.</a:t>
            </a:r>
          </a:p>
          <a:p>
            <a:pPr>
              <a:lnSpc>
                <a:spcPct val="103500"/>
              </a:lnSpc>
              <a:spcBef>
                <a:spcPts val="1000"/>
              </a:spcBef>
            </a:pPr>
            <a:r>
              <a:t>Technically speaking when doing this, you're using "subgradient descent", but it works all the same.</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Google Shape;140;p29"/>
          <p:cNvSpPr txBox="1"/>
          <p:nvPr>
            <p:ph type="title"/>
          </p:nvPr>
        </p:nvSpPr>
        <p:spPr>
          <a:xfrm>
            <a:off x="311699" y="2150849"/>
            <a:ext cx="8520602" cy="841801"/>
          </a:xfrm>
          <a:prstGeom prst="rect">
            <a:avLst/>
          </a:prstGeom>
        </p:spPr>
        <p:txBody>
          <a:bodyPr/>
          <a:lstStyle>
            <a:lvl1pPr>
              <a:defRPr sz="2500"/>
            </a:lvl1pPr>
          </a:lstStyle>
          <a:p>
            <a:pPr/>
            <a:r>
              <a:t> Example: Least absolute deviations versus Least Squares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Google Shape;145;p30"/>
          <p:cNvSpPr txBox="1"/>
          <p:nvPr>
            <p:ph type="body" idx="1"/>
          </p:nvPr>
        </p:nvSpPr>
        <p:spPr>
          <a:xfrm>
            <a:off x="311699" y="1152475"/>
            <a:ext cx="8520602" cy="3416400"/>
          </a:xfrm>
          <a:prstGeom prst="rect">
            <a:avLst/>
          </a:prstGeom>
        </p:spPr>
        <p:txBody>
          <a:bodyPr/>
          <a:lstStyle/>
          <a:p>
            <a:pPr/>
            <a:r>
              <a:t>In implementing the cost in `Python` we can employ the ``model`` function we used with our Least Squares implementation shown in the previous Section. </a:t>
            </a:r>
          </a:p>
          <a:p>
            <a:pPr>
              <a:spcBef>
                <a:spcPts val="1000"/>
              </a:spcBef>
            </a:pPr>
            <a:r>
              <a:t>All we then need to do is slightly alter the cost function itself to get our desired implementation, as shown below.</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1" name="Screen Shot 2021-02-13 at 3.02.37 PM.png" descr="Screen Shot 2021-02-13 at 3.02.37 PM.png"/>
          <p:cNvPicPr>
            <a:picLocks noChangeAspect="1"/>
          </p:cNvPicPr>
          <p:nvPr/>
        </p:nvPicPr>
        <p:blipFill>
          <a:blip r:embed="rId2">
            <a:extLst/>
          </a:blip>
          <a:stretch>
            <a:fillRect/>
          </a:stretch>
        </p:blipFill>
        <p:spPr>
          <a:xfrm>
            <a:off x="623906" y="2085903"/>
            <a:ext cx="7896188" cy="971694"/>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Google Shape;59;p14"/>
          <p:cNvSpPr txBox="1"/>
          <p:nvPr>
            <p:ph type="body" idx="1"/>
          </p:nvPr>
        </p:nvSpPr>
        <p:spPr>
          <a:xfrm>
            <a:off x="311699" y="1152475"/>
            <a:ext cx="8520602" cy="3416400"/>
          </a:xfrm>
          <a:prstGeom prst="rect">
            <a:avLst/>
          </a:prstGeom>
        </p:spPr>
        <p:txBody>
          <a:bodyPr/>
          <a:lstStyle/>
          <a:p>
            <a:pPr/>
            <a:r>
              <a:t>In this Section we talk about a slight twist on the derivation of the Least Squares cost function that leads to an alternative cost for linear regression called </a:t>
            </a:r>
            <a:r>
              <a:rPr i="1"/>
              <a:t>Least Absolute Deviations</a:t>
            </a:r>
            <a:r>
              <a:t>.  </a:t>
            </a:r>
          </a:p>
          <a:p>
            <a:pPr>
              <a:spcBef>
                <a:spcPts val="1000"/>
              </a:spcBef>
            </a:pPr>
            <a:r>
              <a:t>This alternative cost function is much more robust to outliers in a dataset than the original Least Squares. </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Google Shape;150;p31"/>
          <p:cNvSpPr txBox="1"/>
          <p:nvPr>
            <p:ph type="body" idx="1"/>
          </p:nvPr>
        </p:nvSpPr>
        <p:spPr>
          <a:xfrm>
            <a:off x="311699" y="1152475"/>
            <a:ext cx="8520602" cy="3416400"/>
          </a:xfrm>
          <a:prstGeom prst="rect">
            <a:avLst/>
          </a:prstGeom>
        </p:spPr>
        <p:txBody>
          <a:bodyPr/>
          <a:lstStyle/>
          <a:p>
            <a:pPr/>
            <a:r>
              <a:t>Below we plot the surface / contour plot of this cost function using the previously shown dataset - indeed it is convex.</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5" name="Google Shape;155;p32" descr="Google Shape;155;p32"/>
          <p:cNvPicPr>
            <a:picLocks noChangeAspect="1"/>
          </p:cNvPicPr>
          <p:nvPr/>
        </p:nvPicPr>
        <p:blipFill>
          <a:blip r:embed="rId2">
            <a:extLst/>
          </a:blip>
          <a:stretch>
            <a:fillRect/>
          </a:stretch>
        </p:blipFill>
        <p:spPr>
          <a:xfrm>
            <a:off x="1243012" y="714375"/>
            <a:ext cx="6657976" cy="3714750"/>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Google Shape;160;p33"/>
          <p:cNvSpPr txBox="1"/>
          <p:nvPr>
            <p:ph type="body" idx="1"/>
          </p:nvPr>
        </p:nvSpPr>
        <p:spPr>
          <a:xfrm>
            <a:off x="311699" y="1152475"/>
            <a:ext cx="8520602" cy="3416400"/>
          </a:xfrm>
          <a:prstGeom prst="rect">
            <a:avLst/>
          </a:prstGeom>
        </p:spPr>
        <p:txBody>
          <a:bodyPr/>
          <a:lstStyle/>
          <a:p>
            <a:pPr/>
            <a:r>
              <a:t>We plot and compare the best fit found via gradient descent for both  Least Squares and Least Absolute Deviations cost functions on the dataset.  </a:t>
            </a:r>
          </a:p>
          <a:p>
            <a:pPr>
              <a:spcBef>
                <a:spcPts val="1000"/>
              </a:spcBef>
            </a:pPr>
            <a:r>
              <a:t>The Least Squares fit is shown in black, while the Least Absolute Deviation fit is shown in magenta.  </a:t>
            </a:r>
          </a:p>
          <a:p>
            <a:pPr>
              <a:spcBef>
                <a:spcPts val="1000"/>
              </a:spcBef>
            </a:pPr>
            <a:r>
              <a:t>The latter fits considerably better, since it does not exaggerate the large error produced by the single outlier.</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9" name="Google Shape;165;p34" descr="Google Shape;165;p34"/>
          <p:cNvPicPr>
            <a:picLocks noChangeAspect="1"/>
          </p:cNvPicPr>
          <p:nvPr/>
        </p:nvPicPr>
        <p:blipFill>
          <a:blip r:embed="rId2">
            <a:extLst/>
          </a:blip>
          <a:stretch>
            <a:fillRect/>
          </a:stretch>
        </p:blipFill>
        <p:spPr>
          <a:xfrm>
            <a:off x="1795363" y="658263"/>
            <a:ext cx="5553277" cy="3826975"/>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Google Shape;64;p15"/>
          <p:cNvSpPr txBox="1"/>
          <p:nvPr>
            <p:ph type="title"/>
          </p:nvPr>
        </p:nvSpPr>
        <p:spPr>
          <a:xfrm>
            <a:off x="311699" y="2150849"/>
            <a:ext cx="8520602" cy="841801"/>
          </a:xfrm>
          <a:prstGeom prst="rect">
            <a:avLst/>
          </a:prstGeom>
        </p:spPr>
        <p:txBody>
          <a:bodyPr/>
          <a:lstStyle>
            <a:lvl1pPr>
              <a:defRPr sz="2500"/>
            </a:lvl1pPr>
          </a:lstStyle>
          <a:p>
            <a:pPr/>
            <a:r>
              <a:t>The susceptibility of the Least Squares cost to outliers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Google Shape;69;p16"/>
          <p:cNvSpPr txBox="1"/>
          <p:nvPr>
            <p:ph type="body" idx="1"/>
          </p:nvPr>
        </p:nvSpPr>
        <p:spPr>
          <a:xfrm>
            <a:off x="311699" y="1152475"/>
            <a:ext cx="8520602" cy="3416400"/>
          </a:xfrm>
          <a:prstGeom prst="rect">
            <a:avLst/>
          </a:prstGeom>
        </p:spPr>
        <p:txBody>
          <a:bodyPr/>
          <a:lstStyle/>
          <a:p>
            <a:pPr/>
            <a:r>
              <a:t>One downside of using the squared error in the Least Squares cost is that </a:t>
            </a:r>
            <a:r>
              <a:rPr i="1"/>
              <a:t>squaring the error increases the importance of larger errors</a:t>
            </a:r>
            <a:r>
              <a:t>.  </a:t>
            </a:r>
          </a:p>
          <a:p>
            <a:pPr>
              <a:spcBef>
                <a:spcPts val="1000"/>
              </a:spcBef>
            </a:pPr>
            <a:r>
              <a:t>In particular squaring errors of length greater than </a:t>
            </a:r>
            <a:r>
              <a:rPr b="1" i="1"/>
              <a:t>1</a:t>
            </a:r>
            <a:r>
              <a:t> makes these values considerably larger.  </a:t>
            </a:r>
          </a:p>
          <a:p>
            <a:pPr>
              <a:spcBef>
                <a:spcPts val="1000"/>
              </a:spcBef>
            </a:pPr>
            <a:r>
              <a:t>This forces weights learned via the Least Squares cost to produce a linear fit that is especially focused on trying to minimize these large errors.</a:t>
            </a:r>
          </a:p>
          <a:p>
            <a:pPr>
              <a:spcBef>
                <a:spcPts val="1000"/>
              </a:spcBef>
            </a:pPr>
            <a:r>
              <a:t>This is often due to </a:t>
            </a:r>
            <a:r>
              <a:rPr i="1"/>
              <a:t>outliers</a:t>
            </a:r>
            <a:r>
              <a:t> in a dataset.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Google Shape;74;p17"/>
          <p:cNvSpPr txBox="1"/>
          <p:nvPr>
            <p:ph type="body" idx="1"/>
          </p:nvPr>
        </p:nvSpPr>
        <p:spPr>
          <a:xfrm>
            <a:off x="311699" y="1152475"/>
            <a:ext cx="8520602" cy="3416400"/>
          </a:xfrm>
          <a:prstGeom prst="rect">
            <a:avLst/>
          </a:prstGeom>
        </p:spPr>
        <p:txBody>
          <a:bodyPr/>
          <a:lstStyle/>
          <a:p>
            <a:pPr/>
            <a:r>
              <a:t>In other words, the Least Squares cost produces linear models that </a:t>
            </a:r>
            <a:r>
              <a:rPr i="1"/>
              <a:t>tend to overfit to outliers in a dataset</a:t>
            </a:r>
            <a:r>
              <a:t>.  </a:t>
            </a:r>
          </a:p>
          <a:p>
            <a:pPr>
              <a:spcBef>
                <a:spcPts val="1000"/>
              </a:spcBef>
            </a:pPr>
            <a:r>
              <a:t>We illustrate this fact via a simple dataset in the following example.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Google Shape;79;p18"/>
          <p:cNvSpPr txBox="1"/>
          <p:nvPr>
            <p:ph type="title"/>
          </p:nvPr>
        </p:nvSpPr>
        <p:spPr>
          <a:xfrm>
            <a:off x="311699" y="2150849"/>
            <a:ext cx="8520602" cy="841801"/>
          </a:xfrm>
          <a:prstGeom prst="rect">
            <a:avLst/>
          </a:prstGeom>
        </p:spPr>
        <p:txBody>
          <a:bodyPr/>
          <a:lstStyle>
            <a:lvl1pPr>
              <a:defRPr sz="2500"/>
            </a:lvl1pPr>
          </a:lstStyle>
          <a:p>
            <a:pPr/>
            <a:r>
              <a:t>Example: Least Squares overfits to outliers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Google Shape;84;p19"/>
          <p:cNvSpPr txBox="1"/>
          <p:nvPr>
            <p:ph type="body" idx="1"/>
          </p:nvPr>
        </p:nvSpPr>
        <p:spPr>
          <a:xfrm>
            <a:off x="311699" y="1152475"/>
            <a:ext cx="8520602" cy="3416400"/>
          </a:xfrm>
          <a:prstGeom prst="rect">
            <a:avLst/>
          </a:prstGeom>
        </p:spPr>
        <p:txBody>
          <a:bodyPr/>
          <a:lstStyle/>
          <a:p>
            <a:pPr/>
            <a:r>
              <a:t>In this example we use the dataset plotted below.</a:t>
            </a:r>
          </a:p>
          <a:p>
            <a:pPr>
              <a:spcBef>
                <a:spcPts val="1000"/>
              </a:spcBef>
            </a:pPr>
            <a:r>
              <a:t>This dataset can largely be represented by a proper linear model with the exception of a single large outlier.</a:t>
            </a:r>
          </a:p>
          <a:p>
            <a:pPr>
              <a:spcBef>
                <a:spcPts val="1000"/>
              </a:spcBef>
            </a:pPr>
            <a:r>
              <a:t>This example shows how the Least Squares cost function for linear regression tends to create linear models that </a:t>
            </a:r>
            <a:r>
              <a:rPr i="1"/>
              <a:t>overfit</a:t>
            </a:r>
            <a:r>
              <a:t> to outliers.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3" name="Google Shape;89;p20" descr="Google Shape;89;p20"/>
          <p:cNvPicPr>
            <a:picLocks noChangeAspect="1"/>
          </p:cNvPicPr>
          <p:nvPr/>
        </p:nvPicPr>
        <p:blipFill>
          <a:blip r:embed="rId2">
            <a:extLst/>
          </a:blip>
          <a:stretch>
            <a:fillRect/>
          </a:stretch>
        </p:blipFill>
        <p:spPr>
          <a:xfrm>
            <a:off x="2028825" y="804862"/>
            <a:ext cx="5086350" cy="3533776"/>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Google Shape;94;p21"/>
          <p:cNvSpPr txBox="1"/>
          <p:nvPr>
            <p:ph type="body" idx="1"/>
          </p:nvPr>
        </p:nvSpPr>
        <p:spPr>
          <a:xfrm>
            <a:off x="311699" y="1152475"/>
            <a:ext cx="8520602" cy="3416400"/>
          </a:xfrm>
          <a:prstGeom prst="rect">
            <a:avLst/>
          </a:prstGeom>
        </p:spPr>
        <p:txBody>
          <a:bodyPr/>
          <a:lstStyle/>
          <a:p>
            <a:pPr/>
            <a:r>
              <a:t>We now tune the parameters of a linear regressor to this dataset by minimizing the Least squares cost via gradient descent.  </a:t>
            </a:r>
          </a:p>
          <a:p>
            <a:pPr>
              <a:spcBef>
                <a:spcPts val="1000"/>
              </a:spcBef>
            </a:pPr>
            <a:r>
              <a:t>We plot the linear model associated with those weights providing the smallest cost function values.  </a:t>
            </a:r>
          </a:p>
          <a:p>
            <a:pPr>
              <a:spcBef>
                <a:spcPts val="1000"/>
              </a:spcBef>
            </a:pPr>
            <a:r>
              <a:t>This fit (shown in black) does not fit the majority of the data points well, bending upward clearly to with the aim of minimizing the large squared error on the singleton outlier point.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