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837025" y="1346524"/>
            <a:ext cx="7995302" cy="1450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5.5 Weighted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10;p22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Weighting points by confidence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15;p2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Weighted regression can also be employed when - given knowledge of the process generating a dataset - we want to weight each point based on our </a:t>
            </a:r>
            <a:r>
              <a:rPr i="1"/>
              <a:t>confidence on the trustworthiness</a:t>
            </a:r>
            <a:r>
              <a:t> of each datapoint.  </a:t>
            </a:r>
          </a:p>
          <a:p>
            <a:pPr>
              <a:spcBef>
                <a:spcPts val="1000"/>
              </a:spcBef>
            </a:pPr>
            <a:r>
              <a:t>For example if our dataset came in two batches - one batch from a trustworthy source and another from a less trustworthy source (where some datapoints could be noisy or fallacious) - we would want to weight datapoints from the trustworthy source more in our final regression.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20;p2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2000"/>
              </a:lnSpc>
            </a:pPr>
            <a:r>
              <a:t>We can do this very easily using precisely the weighted regression paradigm introduced above, only now we </a:t>
            </a:r>
            <a:r>
              <a:rPr i="1"/>
              <a:t>set the weights                            ourselves based on our confidence of each point</a:t>
            </a:r>
            <a:r>
              <a:t>.  </a:t>
            </a:r>
          </a:p>
          <a:p>
            <a:pPr>
              <a:lnSpc>
                <a:spcPct val="92000"/>
              </a:lnSpc>
              <a:spcBef>
                <a:spcPts val="1000"/>
              </a:spcBef>
            </a:pPr>
            <a:r>
              <a:t>If we believe that a point is very trustworthy we can set its corresponding weight       closer to </a:t>
            </a:r>
            <a:r>
              <a:rPr b="1" i="1"/>
              <a:t>1</a:t>
            </a:r>
            <a:r>
              <a:t>, and the more untrustworthy we find a point the smaller we set        in the range                   where              implies we do not trust the point at all.  </a:t>
            </a:r>
          </a:p>
          <a:p>
            <a:pPr>
              <a:lnSpc>
                <a:spcPct val="92000"/>
              </a:lnSpc>
              <a:spcBef>
                <a:spcPts val="1000"/>
              </a:spcBef>
            </a:pPr>
            <a:r>
              <a:t> In making these weight selections we of course determine </a:t>
            </a:r>
            <a:r>
              <a:rPr i="1"/>
              <a:t>how important each datapoint is</a:t>
            </a:r>
            <a:r>
              <a:t> in the training of the model.</a:t>
            </a:r>
          </a:p>
        </p:txBody>
      </p:sp>
      <p:pic>
        <p:nvPicPr>
          <p:cNvPr id="143" name="MathEquation,#000000Google Shape;121;p24" descr="MathEquation,#000000Google Shape;121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6449" y="1528475"/>
            <a:ext cx="1505187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MathEquation,#000000Google Shape;122;p24" descr="MathEquation,#000000Google Shape;122;p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1275" y="2444750"/>
            <a:ext cx="226787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MathEquation,#000000Google Shape;123;p24" descr="MathEquation,#000000Google Shape;123;p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2600" y="2698750"/>
            <a:ext cx="226787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MathEquation,#000000Google Shape;124;p24" descr="MathEquation,#000000Google Shape;124;p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8149" y="2698750"/>
            <a:ext cx="1042053" cy="25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MathEquation,#000000Google Shape;125;p24" descr="MathEquation,#000000Google Shape;125;p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71175" y="2698750"/>
            <a:ext cx="633023" cy="25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30;p2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3500"/>
              </a:lnSpc>
            </a:pPr>
            <a:r>
              <a:t>Below we show the result of increasing the confidence / weight      on a </a:t>
            </a:r>
            <a:r>
              <a:rPr i="1"/>
              <a:t>single point</a:t>
            </a:r>
            <a:r>
              <a:t> in a toy dataset.</a:t>
            </a:r>
          </a:p>
          <a:p>
            <a:pPr>
              <a:lnSpc>
                <a:spcPct val="103500"/>
              </a:lnSpc>
              <a:spcBef>
                <a:spcPts val="1000"/>
              </a:spcBef>
            </a:pPr>
            <a:r>
              <a:t>and how this effects a fully trained regression model on a toy linear regression dataset.  </a:t>
            </a:r>
          </a:p>
          <a:p>
            <a:pPr>
              <a:lnSpc>
                <a:spcPct val="103500"/>
              </a:lnSpc>
              <a:spcBef>
                <a:spcPts val="1000"/>
              </a:spcBef>
            </a:pPr>
            <a:r>
              <a:t>This single point is colored red and we show its diameter increasing and as we increase its corresponding weight     .  </a:t>
            </a:r>
          </a:p>
          <a:p>
            <a:pPr>
              <a:lnSpc>
                <a:spcPct val="103500"/>
              </a:lnSpc>
              <a:spcBef>
                <a:spcPts val="1000"/>
              </a:spcBef>
            </a:pPr>
            <a:r>
              <a:t>With each weighting a weighted Least Squares cost is completely minimized over the entire dataset, and resulting line fit to data (and shown in black). </a:t>
            </a:r>
          </a:p>
        </p:txBody>
      </p:sp>
      <p:pic>
        <p:nvPicPr>
          <p:cNvPr id="150" name="MathEquation,#000000Google Shape;131;p25" descr="MathEquation,#000000Google Shape;13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8524" y="1249474"/>
            <a:ext cx="226787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MathEquation,#000000Google Shape;132;p25" descr="MathEquation,#000000Google Shape;132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7200" y="2954625"/>
            <a:ext cx="226787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animation_4.mp4" descr="animation_4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1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53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53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5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42;p2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The higher the weighting of this single point, the more we incentivize a linear regressor to fit to it.   </a:t>
            </a:r>
          </a:p>
          <a:p>
            <a:pPr>
              <a:spcBef>
                <a:spcPts val="1000"/>
              </a:spcBef>
            </a:pPr>
            <a:r>
              <a:t> If we increase its weight enough the fully trained regression model naturally starts fitting to this single datapoint alone (disregarding all other points).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Because regression cost functions are *summable over individual points* we can - as we will see in this Section - weight individual points in order to emphasize or de-emphasize their importance to a regression model.  </a:t>
            </a:r>
          </a:p>
          <a:p>
            <a:pPr>
              <a:spcBef>
                <a:spcPts val="1000"/>
              </a:spcBef>
            </a:pPr>
            <a:r>
              <a:t>This is called *weighted regression*.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5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Dealing with duplicates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9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Imagine we have a linear regression dataset                                                that contains multiple copies of the same point, which can occur in a variety of contexts including:</a:t>
            </a:r>
          </a:p>
          <a:p>
            <a:pPr>
              <a:spcBef>
                <a:spcPts val="1000"/>
              </a:spcBef>
            </a:pPr>
            <a:r>
              <a:t>experimental data (e.g., in physics, medicine, etc.): if a repeated experiment produces the same result.</a:t>
            </a:r>
          </a:p>
          <a:p>
            <a:pPr>
              <a:spcBef>
                <a:spcPts val="1000"/>
              </a:spcBef>
            </a:pPr>
            <a:r>
              <a:t>metadata-type datasets (e.g., census, customer databases): due to necessary / helpful pre-processing that quantizes (bins) input features in order to make human-in-the-loop analysis of the data / modeling easier.</a:t>
            </a:r>
          </a:p>
        </p:txBody>
      </p:sp>
      <p:pic>
        <p:nvPicPr>
          <p:cNvPr id="116" name="MathEquation,#000000Google Shape;70;p16" descr="MathEquation,#000000Google Shape;70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5299" y="1259349"/>
            <a:ext cx="2862901" cy="26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75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such instances 'duplicate' datapoints should not be thrown away, since they accurately represent the true phenomenon under study.</a:t>
            </a:r>
          </a:p>
          <a:p>
            <a:pPr>
              <a:spcBef>
                <a:spcPts val="1000"/>
              </a:spcBef>
            </a:pPr>
            <a:r>
              <a:t>If we examine any regression cost function over such a dataset (i.e., one with repeated entries) we can see that it naturally </a:t>
            </a:r>
            <a:r>
              <a:rPr i="1"/>
              <a:t>collapses</a:t>
            </a:r>
            <a:r>
              <a:t> into a weighted version itself.  </a:t>
            </a:r>
          </a:p>
          <a:p>
            <a:pPr>
              <a:spcBef>
                <a:spcPts val="1000"/>
              </a:spcBef>
            </a:pPr>
            <a:r>
              <a:t>For example, let us examine the Least Squares cost and suppose that our first two datapoints              and              are </a:t>
            </a:r>
            <a:r>
              <a:rPr i="1"/>
              <a:t>identical</a:t>
            </a:r>
            <a:r>
              <a:t>. </a:t>
            </a:r>
          </a:p>
        </p:txBody>
      </p:sp>
      <p:pic>
        <p:nvPicPr>
          <p:cNvPr id="119" name="MathEquation,#000000Google Shape;76;p17" descr="MathEquation,#000000Google Shape;76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5025" y="3420924"/>
            <a:ext cx="708015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MathEquation,#000000Google Shape;77;p17" descr="MathEquation,#000000Google Shape;77;p1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6649" y="3420924"/>
            <a:ext cx="708015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82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this instance -- using our `model` notation -- the first two summands of our cost function (in the first two datapoints) can be combined since they will always take on the same value</a:t>
            </a:r>
          </a:p>
        </p:txBody>
      </p:sp>
      <p:pic>
        <p:nvPicPr>
          <p:cNvPr id="123" name="MathEquation,#000000Google Shape;83;p18" descr="MathEquation,#000000Google Shape;83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7250" y="2432624"/>
            <a:ext cx="7309501" cy="205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88;p1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Here we can see that the cost function naturally collapses so that a repeated point in a dataset is represented </a:t>
            </a:r>
            <a:r>
              <a:rPr i="1"/>
              <a:t>in the cost function</a:t>
            </a:r>
            <a:r>
              <a:t> by a single weighted summand.  </a:t>
            </a:r>
          </a:p>
          <a:p>
            <a:pPr>
              <a:spcBef>
                <a:spcPts val="1000"/>
              </a:spcBef>
            </a:pPr>
            <a:r>
              <a:t>Of course this holds more generally as well.  </a:t>
            </a:r>
          </a:p>
          <a:p>
            <a:pPr>
              <a:spcBef>
                <a:spcPts val="1000"/>
              </a:spcBef>
            </a:pPr>
            <a:r>
              <a:t>If we examined a regression cost function of a dataset having any number of identical points then we can collapse the summands of this cost for each set of identical points just as we have seen here.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93;p20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general this leads to the notion that each term in a regression cost can be </a:t>
            </a:r>
            <a:r>
              <a:rPr i="1"/>
              <a:t>weighted</a:t>
            </a:r>
            <a:r>
              <a:t> to reflect repeated points.  </a:t>
            </a:r>
          </a:p>
          <a:p>
            <a:pPr>
              <a:spcBef>
                <a:spcPts val="1000"/>
              </a:spcBef>
            </a:pPr>
            <a:r>
              <a:t>We can write such a </a:t>
            </a:r>
            <a:r>
              <a:rPr i="1"/>
              <a:t>weighted regression</a:t>
            </a:r>
            <a:r>
              <a:t> Least Squares as</a:t>
            </a: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 marL="0" indent="457200">
              <a:spcBef>
                <a:spcPts val="1000"/>
              </a:spcBef>
              <a:buSzTx/>
              <a:buNone/>
            </a:pPr>
          </a:p>
          <a:p>
            <a:pPr>
              <a:spcBef>
                <a:spcPts val="1000"/>
              </a:spcBef>
            </a:pPr>
            <a:r>
              <a:t>Here                            are </a:t>
            </a:r>
            <a:r>
              <a:rPr i="1"/>
              <a:t>point-wise</a:t>
            </a:r>
            <a:r>
              <a:t> weights. </a:t>
            </a:r>
          </a:p>
        </p:txBody>
      </p:sp>
      <p:pic>
        <p:nvPicPr>
          <p:cNvPr id="128" name="MathEquation,#000000Google Shape;94;p20" descr="MathEquation,#000000Google Shape;94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7326" y="2571750"/>
            <a:ext cx="4789351" cy="460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MathEquation,#000000Google Shape;95;p20" descr="MathEquation,#000000Google Shape;95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5700" y="3348125"/>
            <a:ext cx="1505187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00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That is, a unique point             in the dataset has weight            whereas if this point is repeated </a:t>
            </a:r>
            <a:r>
              <a:rPr b="1" i="1"/>
              <a:t>R</a:t>
            </a:r>
            <a:r>
              <a:t> times in the dataset then one instance of it will have weight             while the others have weight             .</a:t>
            </a:r>
          </a:p>
          <a:p>
            <a:pPr>
              <a:spcBef>
                <a:spcPts val="1000"/>
              </a:spcBef>
            </a:pPr>
            <a:r>
              <a:t>Since these weights are fixed (i.e., they are </a:t>
            </a:r>
            <a:r>
              <a:rPr i="1"/>
              <a:t>not</a:t>
            </a:r>
            <a:r>
              <a:t> parameters that need to be tuned, like        ) we can minimize a weighted regression cost precisely as we would any other.</a:t>
            </a:r>
          </a:p>
        </p:txBody>
      </p:sp>
      <p:pic>
        <p:nvPicPr>
          <p:cNvPr id="132" name="MathEquation,#000000Google Shape;101;p21" descr="MathEquation,#000000Google Shape;101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6174" y="1273749"/>
            <a:ext cx="708015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MathEquation,#000000Google Shape;102;p21" descr="MathEquation,#000000Google Shape;102;p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8549" y="1273749"/>
            <a:ext cx="633023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MathEquation,#000000Google Shape;103;p21" descr="MathEquation,#000000Google Shape;103;p2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4900" y="1916700"/>
            <a:ext cx="691157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MathEquation,#000000Google Shape;104;p21" descr="MathEquation,#000000Google Shape;104;p2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49725" y="1916700"/>
            <a:ext cx="633023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MathEquation,#000000Google Shape;105;p21" descr="MathEquation,#000000Google Shape;105;p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01599" y="2705174"/>
            <a:ext cx="254451" cy="203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