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8.png"/><Relationship Id="rId4" Type="http://schemas.openxmlformats.org/officeDocument/2006/relationships/image" Target="../media/image1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png"/><Relationship Id="rId3" Type="http://schemas.openxmlformats.org/officeDocument/2006/relationships/image" Target="../media/image3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8.png"/><Relationship Id="rId3" Type="http://schemas.openxmlformats.org/officeDocument/2006/relationships/image" Target="../media/image3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0.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1.png"/><Relationship Id="rId3" Type="http://schemas.openxmlformats.org/officeDocument/2006/relationships/image" Target="../media/image42.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4.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5.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 Id="rId3" Type="http://schemas.openxmlformats.org/officeDocument/2006/relationships/image" Target="../media/image47.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8.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9.png"/><Relationship Id="rId3" Type="http://schemas.openxmlformats.org/officeDocument/2006/relationships/image" Target="../media/image3.png"/><Relationship Id="rId4" Type="http://schemas.openxmlformats.org/officeDocument/2006/relationships/image" Target="../media/image50.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1.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2.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2.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58.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image" Target="../media/image53.png"/><Relationship Id="rId5" Type="http://schemas.openxmlformats.org/officeDocument/2006/relationships/image" Target="../media/image4.png"/><Relationship Id="rId6" Type="http://schemas.openxmlformats.org/officeDocument/2006/relationships/image" Target="../media/image58.png"/><Relationship Id="rId7" Type="http://schemas.openxmlformats.org/officeDocument/2006/relationships/image" Target="../media/image61.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2.png"/><Relationship Id="rId3" Type="http://schemas.openxmlformats.org/officeDocument/2006/relationships/image" Target="../media/image63.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4.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1.png"/><Relationship Id="rId3" Type="http://schemas.openxmlformats.org/officeDocument/2006/relationships/image" Target="../media/image65.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image" Target="../media/image61.png"/><Relationship Id="rId5" Type="http://schemas.openxmlformats.org/officeDocument/2006/relationships/image" Target="../media/image68.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9.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0.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47.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73.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6.2  Logistic Regression and the Cross Entropy Cost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111;p22"/>
          <p:cNvSpPr txBox="1"/>
          <p:nvPr>
            <p:ph type="title"/>
          </p:nvPr>
        </p:nvSpPr>
        <p:spPr>
          <a:xfrm>
            <a:off x="311699" y="2150849"/>
            <a:ext cx="8520602" cy="841801"/>
          </a:xfrm>
          <a:prstGeom prst="rect">
            <a:avLst/>
          </a:prstGeom>
        </p:spPr>
        <p:txBody>
          <a:bodyPr/>
          <a:lstStyle>
            <a:lvl1pPr>
              <a:defRPr sz="2500"/>
            </a:lvl1pPr>
          </a:lstStyle>
          <a:p>
            <a:pPr/>
            <a:r>
              <a:t>Trying to fit a discontinuous step function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16;p23"/>
          <p:cNvSpPr txBox="1"/>
          <p:nvPr>
            <p:ph type="body" idx="1"/>
          </p:nvPr>
        </p:nvSpPr>
        <p:spPr>
          <a:xfrm>
            <a:off x="311699" y="1152475"/>
            <a:ext cx="8520602" cy="3416400"/>
          </a:xfrm>
          <a:prstGeom prst="rect">
            <a:avLst/>
          </a:prstGeom>
        </p:spPr>
        <p:txBody>
          <a:bodyPr/>
          <a:lstStyle/>
          <a:p>
            <a:pPr/>
            <a:r>
              <a:t>How can we fit a regression to data that is largely distributed on two adjacent steps separated by a hyperplane?</a:t>
            </a:r>
          </a:p>
          <a:p>
            <a:pPr>
              <a:spcBef>
                <a:spcPts val="1000"/>
              </a:spcBef>
            </a:pPr>
            <a:r>
              <a:t>Lets look at a simple instance of such a dataset when             to build our intuition about what must be done in general.</a:t>
            </a:r>
          </a:p>
        </p:txBody>
      </p:sp>
      <p:pic>
        <p:nvPicPr>
          <p:cNvPr id="142" name="MathEquation,#000000Google Shape;117;p23" descr="MathEquation,#000000Google Shape;117;p23"/>
          <p:cNvPicPr>
            <a:picLocks noChangeAspect="1"/>
          </p:cNvPicPr>
          <p:nvPr/>
        </p:nvPicPr>
        <p:blipFill>
          <a:blip r:embed="rId2">
            <a:extLst/>
          </a:blip>
          <a:stretch>
            <a:fillRect/>
          </a:stretch>
        </p:blipFill>
        <p:spPr>
          <a:xfrm>
            <a:off x="6354374" y="2035974"/>
            <a:ext cx="644501" cy="2143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22;p24"/>
          <p:cNvSpPr txBox="1"/>
          <p:nvPr>
            <p:ph type="body" idx="1"/>
          </p:nvPr>
        </p:nvSpPr>
        <p:spPr>
          <a:xfrm>
            <a:off x="311699" y="1152475"/>
            <a:ext cx="8520602" cy="3416400"/>
          </a:xfrm>
          <a:prstGeom prst="rect">
            <a:avLst/>
          </a:prstGeom>
        </p:spPr>
        <p:txBody>
          <a:bodyPr/>
          <a:lstStyle/>
          <a:p>
            <a:pPr/>
            <a:r>
              <a:t>Intuitively it is obvious that simply fitting a line of the form                            to such a dataset will result in an extremely subpar results.</a:t>
            </a:r>
          </a:p>
          <a:p>
            <a:pPr>
              <a:spcBef>
                <a:spcPts val="1000"/>
              </a:spcBef>
            </a:pPr>
            <a:r>
              <a:t>The line by itself is simply too inflexible to account for the nonlinearity present in such data.  </a:t>
            </a:r>
          </a:p>
          <a:p>
            <a:pPr>
              <a:spcBef>
                <a:spcPts val="1000"/>
              </a:spcBef>
            </a:pPr>
            <a:r>
              <a:t>A dataset that is roughly distributed on two steps needs to be fit with a function that matches this general shape. </a:t>
            </a:r>
          </a:p>
          <a:p>
            <a:pPr>
              <a:spcBef>
                <a:spcPts val="1000"/>
              </a:spcBef>
            </a:pPr>
            <a:r>
              <a:t>In other words such data needs to be fit with a </a:t>
            </a:r>
            <a:r>
              <a:rPr i="1"/>
              <a:t>step function</a:t>
            </a:r>
            <a:r>
              <a:t>.</a:t>
            </a:r>
          </a:p>
        </p:txBody>
      </p:sp>
      <p:pic>
        <p:nvPicPr>
          <p:cNvPr id="145" name="MathEquation,#000000Google Shape;123;p24" descr="MathEquation,#000000Google Shape;123;p24"/>
          <p:cNvPicPr>
            <a:picLocks noChangeAspect="1"/>
          </p:cNvPicPr>
          <p:nvPr/>
        </p:nvPicPr>
        <p:blipFill>
          <a:blip r:embed="rId2">
            <a:extLst/>
          </a:blip>
          <a:stretch>
            <a:fillRect/>
          </a:stretch>
        </p:blipFill>
        <p:spPr>
          <a:xfrm>
            <a:off x="6730600" y="1275174"/>
            <a:ext cx="1638711" cy="254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28;p25"/>
          <p:cNvSpPr txBox="1"/>
          <p:nvPr>
            <p:ph type="body" idx="1"/>
          </p:nvPr>
        </p:nvSpPr>
        <p:spPr>
          <a:xfrm>
            <a:off x="311699" y="1152475"/>
            <a:ext cx="8520602" cy="3416400"/>
          </a:xfrm>
          <a:prstGeom prst="rect">
            <a:avLst/>
          </a:prstGeom>
        </p:spPr>
        <p:txBody>
          <a:bodyPr/>
          <a:lstStyle/>
          <a:p>
            <a:pPr/>
            <a:r>
              <a:t>So ideally we would like to fit a </a:t>
            </a:r>
            <a:r>
              <a:rPr i="1"/>
              <a:t>discontinuous step function with a linear boundary</a:t>
            </a:r>
            <a:r>
              <a:t> to such a dataset.  </a:t>
            </a:r>
          </a:p>
          <a:p>
            <a:pPr>
              <a:spcBef>
                <a:spcPts val="1000"/>
              </a:spcBef>
            </a:pPr>
            <a:r>
              <a:t>When             a </a:t>
            </a:r>
            <a:r>
              <a:rPr i="1"/>
              <a:t>linear model</a:t>
            </a:r>
            <a:r>
              <a:t> defining this boundary is just a line               composed with the </a:t>
            </a:r>
            <a:r>
              <a:rPr i="1"/>
              <a:t>step function</a:t>
            </a:r>
            <a:r>
              <a:t>            as</a:t>
            </a:r>
          </a:p>
          <a:p>
            <a:pPr marL="0" indent="457200">
              <a:spcBef>
                <a:spcPts val="1000"/>
              </a:spcBef>
              <a:buSzTx/>
              <a:buNone/>
            </a:pPr>
          </a:p>
          <a:p>
            <a:pPr>
              <a:spcBef>
                <a:spcPts val="1000"/>
              </a:spcBef>
            </a:pPr>
            <a:r>
              <a:t>where the step function is defined as </a:t>
            </a:r>
          </a:p>
        </p:txBody>
      </p:sp>
      <p:pic>
        <p:nvPicPr>
          <p:cNvPr id="148" name="MathEquation,#000000Google Shape;129;p25" descr="MathEquation,#000000Google Shape;129;p25"/>
          <p:cNvPicPr>
            <a:picLocks noChangeAspect="1"/>
          </p:cNvPicPr>
          <p:nvPr/>
        </p:nvPicPr>
        <p:blipFill>
          <a:blip r:embed="rId2">
            <a:extLst/>
          </a:blip>
          <a:stretch>
            <a:fillRect/>
          </a:stretch>
        </p:blipFill>
        <p:spPr>
          <a:xfrm>
            <a:off x="3669217" y="2686887"/>
            <a:ext cx="1805575" cy="347576"/>
          </a:xfrm>
          <a:prstGeom prst="rect">
            <a:avLst/>
          </a:prstGeom>
          <a:ln w="12700">
            <a:miter lim="400000"/>
          </a:ln>
        </p:spPr>
      </p:pic>
      <p:pic>
        <p:nvPicPr>
          <p:cNvPr id="149" name="MathEquation,#000000Google Shape;130;p25" descr="MathEquation,#000000Google Shape;130;p25"/>
          <p:cNvPicPr>
            <a:picLocks noChangeAspect="1"/>
          </p:cNvPicPr>
          <p:nvPr/>
        </p:nvPicPr>
        <p:blipFill>
          <a:blip r:embed="rId3">
            <a:extLst/>
          </a:blip>
          <a:stretch>
            <a:fillRect/>
          </a:stretch>
        </p:blipFill>
        <p:spPr>
          <a:xfrm>
            <a:off x="3299212" y="3986574"/>
            <a:ext cx="2545577" cy="582301"/>
          </a:xfrm>
          <a:prstGeom prst="rect">
            <a:avLst/>
          </a:prstGeom>
          <a:ln w="12700">
            <a:miter lim="400000"/>
          </a:ln>
        </p:spPr>
      </p:pic>
      <p:pic>
        <p:nvPicPr>
          <p:cNvPr id="150" name="MathEquation,#000000Google Shape;131;p25" descr="MathEquation,#000000Google Shape;131;p25"/>
          <p:cNvPicPr>
            <a:picLocks noChangeAspect="1"/>
          </p:cNvPicPr>
          <p:nvPr/>
        </p:nvPicPr>
        <p:blipFill>
          <a:blip r:embed="rId4">
            <a:extLst/>
          </a:blip>
          <a:stretch>
            <a:fillRect/>
          </a:stretch>
        </p:blipFill>
        <p:spPr>
          <a:xfrm>
            <a:off x="1553750" y="2014550"/>
            <a:ext cx="600077" cy="199526"/>
          </a:xfrm>
          <a:prstGeom prst="rect">
            <a:avLst/>
          </a:prstGeom>
          <a:ln w="12700">
            <a:miter lim="400000"/>
          </a:ln>
        </p:spPr>
      </p:pic>
      <p:pic>
        <p:nvPicPr>
          <p:cNvPr id="151" name="MathEquation,#000000Google Shape;132;p25" descr="MathEquation,#000000Google Shape;132;p25"/>
          <p:cNvPicPr>
            <a:picLocks noChangeAspect="1"/>
          </p:cNvPicPr>
          <p:nvPr/>
        </p:nvPicPr>
        <p:blipFill>
          <a:blip r:embed="rId5">
            <a:extLst/>
          </a:blip>
          <a:stretch>
            <a:fillRect/>
          </a:stretch>
        </p:blipFill>
        <p:spPr>
          <a:xfrm>
            <a:off x="7447350" y="1987312"/>
            <a:ext cx="1239025" cy="254001"/>
          </a:xfrm>
          <a:prstGeom prst="rect">
            <a:avLst/>
          </a:prstGeom>
          <a:ln w="12700">
            <a:miter lim="400000"/>
          </a:ln>
        </p:spPr>
      </p:pic>
      <p:pic>
        <p:nvPicPr>
          <p:cNvPr id="152" name="MathEquation,#000000Google Shape;133;p25" descr="MathEquation,#000000Google Shape;133;p25"/>
          <p:cNvPicPr>
            <a:picLocks noChangeAspect="1"/>
          </p:cNvPicPr>
          <p:nvPr/>
        </p:nvPicPr>
        <p:blipFill>
          <a:blip r:embed="rId6">
            <a:extLst/>
          </a:blip>
          <a:stretch>
            <a:fillRect/>
          </a:stretch>
        </p:blipFill>
        <p:spPr>
          <a:xfrm>
            <a:off x="4221950" y="2317750"/>
            <a:ext cx="531939" cy="2540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38;p26"/>
          <p:cNvSpPr txBox="1"/>
          <p:nvPr>
            <p:ph type="body" idx="1"/>
          </p:nvPr>
        </p:nvSpPr>
        <p:spPr>
          <a:xfrm>
            <a:off x="311699" y="1152475"/>
            <a:ext cx="8520602" cy="3416400"/>
          </a:xfrm>
          <a:prstGeom prst="rect">
            <a:avLst/>
          </a:prstGeom>
        </p:spPr>
        <p:txBody>
          <a:bodyPr/>
          <a:lstStyle/>
          <a:p>
            <a:pPr/>
            <a:r>
              <a:t>Note here that what happens with               is - for our purposes - arbitrary (i.e., it can be set to any fixed value or left undefined as we have done).  </a:t>
            </a:r>
          </a:p>
          <a:p>
            <a:pPr>
              <a:spcBef>
                <a:spcPts val="1000"/>
              </a:spcBef>
            </a:pPr>
            <a:r>
              <a:t>The linear boundary between the two steps is defined by all points </a:t>
            </a:r>
            <a:r>
              <a:rPr b="1" i="1"/>
              <a:t>x</a:t>
            </a:r>
            <a:r>
              <a:t> where </a:t>
            </a:r>
            <a:br/>
            <a:r>
              <a:t>             </a:t>
            </a:r>
            <a:br/>
          </a:p>
        </p:txBody>
      </p:sp>
      <p:pic>
        <p:nvPicPr>
          <p:cNvPr id="155" name="MathEquation,#000000Google Shape;139;p26" descr="MathEquation,#000000Google Shape;139;p26"/>
          <p:cNvPicPr>
            <a:picLocks noChangeAspect="1"/>
          </p:cNvPicPr>
          <p:nvPr/>
        </p:nvPicPr>
        <p:blipFill>
          <a:blip r:embed="rId2">
            <a:extLst/>
          </a:blip>
          <a:stretch>
            <a:fillRect/>
          </a:stretch>
        </p:blipFill>
        <p:spPr>
          <a:xfrm>
            <a:off x="4350549" y="1253725"/>
            <a:ext cx="691157" cy="254001"/>
          </a:xfrm>
          <a:prstGeom prst="rect">
            <a:avLst/>
          </a:prstGeom>
          <a:ln w="12700">
            <a:miter lim="400000"/>
          </a:ln>
        </p:spPr>
      </p:pic>
      <p:pic>
        <p:nvPicPr>
          <p:cNvPr id="156" name="MathEquation,#000000Google Shape;140;p26" descr="MathEquation,#000000Google Shape;140;p26"/>
          <p:cNvPicPr>
            <a:picLocks noChangeAspect="1"/>
          </p:cNvPicPr>
          <p:nvPr/>
        </p:nvPicPr>
        <p:blipFill>
          <a:blip r:embed="rId3">
            <a:extLst/>
          </a:blip>
          <a:stretch>
            <a:fillRect/>
          </a:stretch>
        </p:blipFill>
        <p:spPr>
          <a:xfrm>
            <a:off x="932274" y="2368150"/>
            <a:ext cx="1967552" cy="30005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45;p27"/>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More generally with general       dimensional input we can write the linear model defining the boundary as                                                                        employing our compact vector notation first introduced in [Section 5.2]</a:t>
            </a:r>
          </a:p>
        </p:txBody>
      </p:sp>
      <p:pic>
        <p:nvPicPr>
          <p:cNvPr id="159" name="MathEquation,#000000Google Shape;146;p27" descr="MathEquation,#000000Google Shape;146;p27"/>
          <p:cNvPicPr>
            <a:picLocks noChangeAspect="1"/>
          </p:cNvPicPr>
          <p:nvPr/>
        </p:nvPicPr>
        <p:blipFill>
          <a:blip r:embed="rId2">
            <a:extLst/>
          </a:blip>
          <a:stretch>
            <a:fillRect/>
          </a:stretch>
        </p:blipFill>
        <p:spPr>
          <a:xfrm>
            <a:off x="2828425" y="2794774"/>
            <a:ext cx="3487150" cy="1774101"/>
          </a:xfrm>
          <a:prstGeom prst="rect">
            <a:avLst/>
          </a:prstGeom>
          <a:ln w="12700">
            <a:miter lim="400000"/>
          </a:ln>
        </p:spPr>
      </p:pic>
      <p:pic>
        <p:nvPicPr>
          <p:cNvPr id="160" name="MathEquation,#000000Google Shape;147;p27" descr="MathEquation,#000000Google Shape;147;p27"/>
          <p:cNvPicPr>
            <a:picLocks noChangeAspect="1"/>
          </p:cNvPicPr>
          <p:nvPr/>
        </p:nvPicPr>
        <p:blipFill>
          <a:blip r:embed="rId3">
            <a:extLst/>
          </a:blip>
          <a:stretch>
            <a:fillRect/>
          </a:stretch>
        </p:blipFill>
        <p:spPr>
          <a:xfrm>
            <a:off x="3321875" y="1253750"/>
            <a:ext cx="210357" cy="214301"/>
          </a:xfrm>
          <a:prstGeom prst="rect">
            <a:avLst/>
          </a:prstGeom>
          <a:ln w="12700">
            <a:miter lim="400000"/>
          </a:ln>
        </p:spPr>
      </p:pic>
      <p:pic>
        <p:nvPicPr>
          <p:cNvPr id="161" name="MathEquation,#000000Google Shape;148;p27" descr="MathEquation,#000000Google Shape;148;p27"/>
          <p:cNvPicPr>
            <a:picLocks noChangeAspect="1"/>
          </p:cNvPicPr>
          <p:nvPr/>
        </p:nvPicPr>
        <p:blipFill>
          <a:blip r:embed="rId4">
            <a:extLst/>
          </a:blip>
          <a:stretch>
            <a:fillRect/>
          </a:stretch>
        </p:blipFill>
        <p:spPr>
          <a:xfrm>
            <a:off x="3044450" y="1543050"/>
            <a:ext cx="4315777" cy="3183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153;p28"/>
          <p:cNvSpPr txBox="1"/>
          <p:nvPr>
            <p:ph type="body" idx="1"/>
          </p:nvPr>
        </p:nvSpPr>
        <p:spPr>
          <a:xfrm>
            <a:off x="311699" y="1152475"/>
            <a:ext cx="8520602" cy="3416400"/>
          </a:xfrm>
          <a:prstGeom prst="rect">
            <a:avLst/>
          </a:prstGeom>
        </p:spPr>
        <p:txBody>
          <a:bodyPr/>
          <a:lstStyle/>
          <a:p>
            <a:pPr/>
            <a:r>
              <a:t>A corresponding step function is then simply the             of this linear combination</a:t>
            </a:r>
          </a:p>
          <a:p>
            <a:pPr marL="0" indent="457200">
              <a:spcBef>
                <a:spcPts val="1000"/>
              </a:spcBef>
              <a:buSzTx/>
              <a:buNone/>
            </a:pPr>
          </a:p>
          <a:p>
            <a:pPr>
              <a:spcBef>
                <a:spcPts val="1000"/>
              </a:spcBef>
            </a:pPr>
            <a:r>
              <a:t>and the linear boundary between the steps is defined by all points      where        . </a:t>
            </a:r>
          </a:p>
        </p:txBody>
      </p:sp>
      <p:pic>
        <p:nvPicPr>
          <p:cNvPr id="164" name="MathEquation,#000000Google Shape;154;p28" descr="MathEquation,#000000Google Shape;154;p28"/>
          <p:cNvPicPr>
            <a:picLocks noChangeAspect="1"/>
          </p:cNvPicPr>
          <p:nvPr/>
        </p:nvPicPr>
        <p:blipFill>
          <a:blip r:embed="rId2">
            <a:extLst/>
          </a:blip>
          <a:stretch>
            <a:fillRect/>
          </a:stretch>
        </p:blipFill>
        <p:spPr>
          <a:xfrm>
            <a:off x="3596863" y="1880274"/>
            <a:ext cx="1457525" cy="409933"/>
          </a:xfrm>
          <a:prstGeom prst="rect">
            <a:avLst/>
          </a:prstGeom>
          <a:ln w="12700">
            <a:miter lim="400000"/>
          </a:ln>
        </p:spPr>
      </p:pic>
      <p:pic>
        <p:nvPicPr>
          <p:cNvPr id="165" name="MathEquation,#000000Google Shape;155;p28" descr="MathEquation,#000000Google Shape;155;p28"/>
          <p:cNvPicPr>
            <a:picLocks noChangeAspect="1"/>
          </p:cNvPicPr>
          <p:nvPr/>
        </p:nvPicPr>
        <p:blipFill>
          <a:blip r:embed="rId3">
            <a:extLst/>
          </a:blip>
          <a:stretch>
            <a:fillRect/>
          </a:stretch>
        </p:blipFill>
        <p:spPr>
          <a:xfrm>
            <a:off x="7593900" y="2444750"/>
            <a:ext cx="229865" cy="254000"/>
          </a:xfrm>
          <a:prstGeom prst="rect">
            <a:avLst/>
          </a:prstGeom>
          <a:ln w="12700">
            <a:miter lim="400000"/>
          </a:ln>
        </p:spPr>
      </p:pic>
      <p:pic>
        <p:nvPicPr>
          <p:cNvPr id="166" name="MathEquation,#000000Google Shape;156;p28" descr="MathEquation,#000000Google Shape;156;p28"/>
          <p:cNvPicPr>
            <a:picLocks noChangeAspect="1"/>
          </p:cNvPicPr>
          <p:nvPr/>
        </p:nvPicPr>
        <p:blipFill>
          <a:blip r:embed="rId4">
            <a:extLst/>
          </a:blip>
          <a:stretch>
            <a:fillRect/>
          </a:stretch>
        </p:blipFill>
        <p:spPr>
          <a:xfrm>
            <a:off x="3566500" y="3081249"/>
            <a:ext cx="1518251" cy="409926"/>
          </a:xfrm>
          <a:prstGeom prst="rect">
            <a:avLst/>
          </a:prstGeom>
          <a:ln w="12700">
            <a:miter lim="400000"/>
          </a:ln>
        </p:spPr>
      </p:pic>
      <p:pic>
        <p:nvPicPr>
          <p:cNvPr id="167" name="MathEquation,#000000Google Shape;157;p28" descr="MathEquation,#000000Google Shape;157;p28"/>
          <p:cNvPicPr>
            <a:picLocks noChangeAspect="1"/>
          </p:cNvPicPr>
          <p:nvPr/>
        </p:nvPicPr>
        <p:blipFill>
          <a:blip r:embed="rId5">
            <a:extLst/>
          </a:blip>
          <a:stretch>
            <a:fillRect/>
          </a:stretch>
        </p:blipFill>
        <p:spPr>
          <a:xfrm>
            <a:off x="5762149" y="1213124"/>
            <a:ext cx="735097" cy="3510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162;p29"/>
          <p:cNvSpPr txBox="1"/>
          <p:nvPr>
            <p:ph type="body" idx="1"/>
          </p:nvPr>
        </p:nvSpPr>
        <p:spPr>
          <a:xfrm>
            <a:off x="311699" y="1152475"/>
            <a:ext cx="8520602" cy="3416400"/>
          </a:xfrm>
          <a:prstGeom prst="rect">
            <a:avLst/>
          </a:prstGeom>
        </p:spPr>
        <p:txBody>
          <a:bodyPr/>
          <a:lstStyle/>
          <a:p>
            <a:pPr/>
            <a:r>
              <a:t>How do we tune the parameters of the line? </a:t>
            </a:r>
          </a:p>
          <a:p>
            <a:pPr>
              <a:spcBef>
                <a:spcPts val="1000"/>
              </a:spcBef>
            </a:pPr>
            <a:r>
              <a:t>We could try to take the lazy way out and </a:t>
            </a:r>
            <a:r>
              <a:rPr i="1"/>
              <a:t>first</a:t>
            </a:r>
            <a:r>
              <a:t> fit the line to the classification dataset via linear regression, then compose the line with the step function to get a step function fit.  </a:t>
            </a:r>
          </a:p>
          <a:p>
            <a:pPr>
              <a:spcBef>
                <a:spcPts val="1000"/>
              </a:spcBef>
            </a:pPr>
            <a:r>
              <a:t>However this does not work well in general - as we will see even in the simple instance below.  </a:t>
            </a:r>
          </a:p>
          <a:p>
            <a:pPr>
              <a:spcBef>
                <a:spcPts val="1000"/>
              </a:spcBef>
            </a:pPr>
            <a:r>
              <a:t>Instead we need to tune the parameters        and         </a:t>
            </a:r>
            <a:r>
              <a:rPr i="1"/>
              <a:t>after</a:t>
            </a:r>
            <a:r>
              <a:t> composing the linear model with the step function, or in other words we need to tune the parameters of                 </a:t>
            </a:r>
          </a:p>
        </p:txBody>
      </p:sp>
      <p:pic>
        <p:nvPicPr>
          <p:cNvPr id="170" name="MathEquation,#000000Google Shape;163;p29" descr="MathEquation,#000000Google Shape;163;p29"/>
          <p:cNvPicPr>
            <a:picLocks noChangeAspect="1"/>
          </p:cNvPicPr>
          <p:nvPr/>
        </p:nvPicPr>
        <p:blipFill>
          <a:blip r:embed="rId2">
            <a:extLst/>
          </a:blip>
          <a:stretch>
            <a:fillRect/>
          </a:stretch>
        </p:blipFill>
        <p:spPr>
          <a:xfrm>
            <a:off x="4982774" y="3557599"/>
            <a:ext cx="303325" cy="203601"/>
          </a:xfrm>
          <a:prstGeom prst="rect">
            <a:avLst/>
          </a:prstGeom>
          <a:ln w="12700">
            <a:miter lim="400000"/>
          </a:ln>
        </p:spPr>
      </p:pic>
      <p:pic>
        <p:nvPicPr>
          <p:cNvPr id="171" name="MathEquation,#000000Google Shape;164;p29" descr="MathEquation,#000000Google Shape;164;p29"/>
          <p:cNvPicPr>
            <a:picLocks noChangeAspect="1"/>
          </p:cNvPicPr>
          <p:nvPr/>
        </p:nvPicPr>
        <p:blipFill>
          <a:blip r:embed="rId3">
            <a:extLst/>
          </a:blip>
          <a:stretch>
            <a:fillRect/>
          </a:stretch>
        </p:blipFill>
        <p:spPr>
          <a:xfrm>
            <a:off x="5990049" y="3557599"/>
            <a:ext cx="303327" cy="203607"/>
          </a:xfrm>
          <a:prstGeom prst="rect">
            <a:avLst/>
          </a:prstGeom>
          <a:ln w="12700">
            <a:miter lim="400000"/>
          </a:ln>
        </p:spPr>
      </p:pic>
      <p:pic>
        <p:nvPicPr>
          <p:cNvPr id="172" name="MathEquation,#000000Google Shape;165;p29" descr="MathEquation,#000000Google Shape;165;p29"/>
          <p:cNvPicPr>
            <a:picLocks noChangeAspect="1"/>
          </p:cNvPicPr>
          <p:nvPr/>
        </p:nvPicPr>
        <p:blipFill>
          <a:blip r:embed="rId4">
            <a:extLst/>
          </a:blip>
          <a:stretch>
            <a:fillRect/>
          </a:stretch>
        </p:blipFill>
        <p:spPr>
          <a:xfrm>
            <a:off x="2357450" y="4130375"/>
            <a:ext cx="1114427" cy="31342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170;p30"/>
          <p:cNvSpPr txBox="1"/>
          <p:nvPr>
            <p:ph type="title"/>
          </p:nvPr>
        </p:nvSpPr>
        <p:spPr>
          <a:xfrm>
            <a:off x="311699" y="2150849"/>
            <a:ext cx="8520602" cy="841801"/>
          </a:xfrm>
          <a:prstGeom prst="rect">
            <a:avLst/>
          </a:prstGeom>
        </p:spPr>
        <p:txBody>
          <a:bodyPr/>
          <a:lstStyle>
            <a:lvl1pPr>
              <a:defRPr sz="2200"/>
            </a:lvl1pPr>
          </a:lstStyle>
          <a:p>
            <a:pPr/>
            <a:r>
              <a:t>Example: Fitting a line first and taking the step afterward fails to represent a two-class dataset well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75;p31"/>
          <p:cNvSpPr txBox="1"/>
          <p:nvPr>
            <p:ph type="body" idx="1"/>
          </p:nvPr>
        </p:nvSpPr>
        <p:spPr>
          <a:xfrm>
            <a:off x="311699" y="1152475"/>
            <a:ext cx="8520602" cy="3416400"/>
          </a:xfrm>
          <a:prstGeom prst="rect">
            <a:avLst/>
          </a:prstGeom>
        </p:spPr>
        <p:txBody>
          <a:bodyPr/>
          <a:lstStyle/>
          <a:p>
            <a:pPr/>
            <a:r>
              <a:t>Below we load in a simple two-class dataset (top panel), fit a line to this dataset via linear regression, </a:t>
            </a:r>
          </a:p>
          <a:p>
            <a:pPr>
              <a:spcBef>
                <a:spcPts val="1000"/>
              </a:spcBef>
            </a:pPr>
            <a:r>
              <a:t>We then compose the fitted line with the step function to produce a step function fit. </a:t>
            </a:r>
          </a:p>
          <a:p>
            <a:pPr>
              <a:spcBef>
                <a:spcPts val="1000"/>
              </a:spcBef>
            </a:pPr>
            <a:r>
              <a:t>Both the linear fit (in green) as well as its composition with the step function (in dashed red) are shown along with the data in the bottom panel.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In this Section we describe a fundamental framework for linear two-class classification called </a:t>
            </a:r>
            <a:r>
              <a:rPr i="1"/>
              <a:t>logistic regression</a:t>
            </a:r>
            <a:r>
              <a:t>.</a:t>
            </a:r>
          </a:p>
          <a:p>
            <a:pPr>
              <a:spcBef>
                <a:spcPts val="1000"/>
              </a:spcBef>
            </a:pPr>
            <a:r>
              <a:t>In particular we employ the </a:t>
            </a:r>
            <a:r>
              <a:rPr i="1"/>
              <a:t>Cross Entropy</a:t>
            </a:r>
            <a:r>
              <a:t> cost function.  </a:t>
            </a:r>
          </a:p>
          <a:p>
            <a:pPr>
              <a:spcBef>
                <a:spcPts val="1000"/>
              </a:spcBef>
            </a:pPr>
            <a:r>
              <a:t>Logistic regression follows naturally from the regression framework regression introduced in the previous Chapter.</a:t>
            </a:r>
          </a:p>
          <a:p>
            <a:pPr>
              <a:spcBef>
                <a:spcPts val="1000"/>
              </a:spcBef>
            </a:pPr>
            <a:r>
              <a:t>The added consideration here is that data output is now constrained to take on </a:t>
            </a:r>
            <a:r>
              <a:rPr i="1"/>
              <a:t>only two values</a:t>
            </a:r>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Google Shape;180;p32" descr="Google Shape;180;p32"/>
          <p:cNvPicPr>
            <a:picLocks noChangeAspect="1"/>
          </p:cNvPicPr>
          <p:nvPr/>
        </p:nvPicPr>
        <p:blipFill>
          <a:blip r:embed="rId2">
            <a:extLst/>
          </a:blip>
          <a:stretch>
            <a:fillRect/>
          </a:stretch>
        </p:blipFill>
        <p:spPr>
          <a:xfrm>
            <a:off x="619125" y="438150"/>
            <a:ext cx="7905750" cy="426720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185;p33"/>
          <p:cNvSpPr txBox="1"/>
          <p:nvPr>
            <p:ph type="body" idx="1"/>
          </p:nvPr>
        </p:nvSpPr>
        <p:spPr>
          <a:xfrm>
            <a:off x="311699" y="1152475"/>
            <a:ext cx="8520602" cy="3416400"/>
          </a:xfrm>
          <a:prstGeom prst="rect">
            <a:avLst/>
          </a:prstGeom>
        </p:spPr>
        <p:txBody>
          <a:bodyPr/>
          <a:lstStyle/>
          <a:p>
            <a:pPr/>
            <a:r>
              <a:t>Of course the line itself provides a terrible representation of the nonlinear dataset.</a:t>
            </a:r>
          </a:p>
          <a:p>
            <a:pPr>
              <a:spcBef>
                <a:spcPts val="1000"/>
              </a:spcBef>
            </a:pPr>
            <a:r>
              <a:t>But its evaluation through the step is also quite poor for such a simple dataset, failing to properly identify two points on the top step.</a:t>
            </a:r>
          </a:p>
          <a:p>
            <a:pPr>
              <a:spcBef>
                <a:spcPts val="1000"/>
              </a:spcBef>
            </a:pPr>
            <a:r>
              <a:t>In the parlance of classification these types of points are referred to as </a:t>
            </a:r>
            <a:r>
              <a:rPr i="1"/>
              <a:t>misclassified points</a:t>
            </a: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90;p34"/>
          <p:cNvSpPr txBox="1"/>
          <p:nvPr>
            <p:ph type="body" idx="1"/>
          </p:nvPr>
        </p:nvSpPr>
        <p:spPr>
          <a:xfrm>
            <a:off x="311699" y="1152475"/>
            <a:ext cx="8520602" cy="3416400"/>
          </a:xfrm>
          <a:prstGeom prst="rect">
            <a:avLst/>
          </a:prstGeom>
        </p:spPr>
        <p:txBody>
          <a:bodyPr/>
          <a:lstStyle/>
          <a:p>
            <a:pPr/>
            <a:r>
              <a:t>How do we tune these parameters properly? </a:t>
            </a:r>
          </a:p>
          <a:p>
            <a:pPr>
              <a:spcBef>
                <a:spcPts val="1000"/>
              </a:spcBef>
            </a:pPr>
            <a:r>
              <a:t>As with linear regression, here we can try to setup a proper Least Squares function that - when minimized - recovers our ideal weights. </a:t>
            </a:r>
          </a:p>
          <a:p>
            <a:pPr>
              <a:spcBef>
                <a:spcPts val="1000"/>
              </a:spcBef>
            </a:pPr>
            <a:r>
              <a:t>We can do this by simply reflecting on the sort of ideal relationship we want to find between the input and output of our dataset.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195;p35"/>
          <p:cNvSpPr txBox="1"/>
          <p:nvPr>
            <p:ph type="body" idx="1"/>
          </p:nvPr>
        </p:nvSpPr>
        <p:spPr>
          <a:xfrm>
            <a:off x="311699" y="1152475"/>
            <a:ext cx="8520602" cy="3416400"/>
          </a:xfrm>
          <a:prstGeom prst="rect">
            <a:avLst/>
          </a:prstGeom>
        </p:spPr>
        <p:txBody>
          <a:bodyPr/>
          <a:lstStyle/>
          <a:p>
            <a:pPr/>
            <a:r>
              <a:t>Take a single point            . </a:t>
            </a:r>
          </a:p>
          <a:p>
            <a:pPr>
              <a:spcBef>
                <a:spcPts val="1000"/>
              </a:spcBef>
            </a:pPr>
            <a:r>
              <a:t>Notice in the example above that ideally for a good fit we would like our weights to be such if this point has a label         it lies in the positive region of the space.</a:t>
            </a:r>
          </a:p>
          <a:p>
            <a:pPr>
              <a:spcBef>
                <a:spcPts val="1000"/>
              </a:spcBef>
            </a:pPr>
            <a:r>
              <a:t>That is where                       so that                                  matches its label value. </a:t>
            </a:r>
          </a:p>
        </p:txBody>
      </p:sp>
      <p:pic>
        <p:nvPicPr>
          <p:cNvPr id="185" name="MathEquation,#000000Google Shape;196;p35" descr="MathEquation,#000000Google Shape;196;p35"/>
          <p:cNvPicPr>
            <a:picLocks noChangeAspect="1"/>
          </p:cNvPicPr>
          <p:nvPr/>
        </p:nvPicPr>
        <p:blipFill>
          <a:blip r:embed="rId2">
            <a:extLst/>
          </a:blip>
          <a:stretch>
            <a:fillRect/>
          </a:stretch>
        </p:blipFill>
        <p:spPr>
          <a:xfrm>
            <a:off x="2818200" y="1275149"/>
            <a:ext cx="715493" cy="254001"/>
          </a:xfrm>
          <a:prstGeom prst="rect">
            <a:avLst/>
          </a:prstGeom>
          <a:ln w="12700">
            <a:miter lim="400000"/>
          </a:ln>
        </p:spPr>
      </p:pic>
      <p:pic>
        <p:nvPicPr>
          <p:cNvPr id="186" name="MathEquation,#000000Google Shape;197;p35" descr="MathEquation,#000000Google Shape;197;p35"/>
          <p:cNvPicPr>
            <a:picLocks noChangeAspect="1"/>
          </p:cNvPicPr>
          <p:nvPr/>
        </p:nvPicPr>
        <p:blipFill>
          <a:blip r:embed="rId3">
            <a:extLst/>
          </a:blip>
          <a:stretch>
            <a:fillRect/>
          </a:stretch>
        </p:blipFill>
        <p:spPr>
          <a:xfrm>
            <a:off x="5164925" y="2003824"/>
            <a:ext cx="336425" cy="254001"/>
          </a:xfrm>
          <a:prstGeom prst="rect">
            <a:avLst/>
          </a:prstGeom>
          <a:ln w="12700">
            <a:miter lim="400000"/>
          </a:ln>
        </p:spPr>
      </p:pic>
      <p:pic>
        <p:nvPicPr>
          <p:cNvPr id="187" name="MathEquation,#000000Google Shape;198;p35" descr="MathEquation,#000000Google Shape;198;p35"/>
          <p:cNvPicPr>
            <a:picLocks noChangeAspect="1"/>
          </p:cNvPicPr>
          <p:nvPr/>
        </p:nvPicPr>
        <p:blipFill>
          <a:blip r:embed="rId4">
            <a:extLst/>
          </a:blip>
          <a:stretch>
            <a:fillRect/>
          </a:stretch>
        </p:blipFill>
        <p:spPr>
          <a:xfrm>
            <a:off x="2325274" y="2724504"/>
            <a:ext cx="1208425" cy="326273"/>
          </a:xfrm>
          <a:prstGeom prst="rect">
            <a:avLst/>
          </a:prstGeom>
          <a:ln w="12700">
            <a:miter lim="400000"/>
          </a:ln>
        </p:spPr>
      </p:pic>
      <p:pic>
        <p:nvPicPr>
          <p:cNvPr id="188" name="MathEquation,#000000Google Shape;199;p35" descr="MathEquation,#000000Google Shape;199;p35"/>
          <p:cNvPicPr>
            <a:picLocks noChangeAspect="1"/>
          </p:cNvPicPr>
          <p:nvPr/>
        </p:nvPicPr>
        <p:blipFill>
          <a:blip r:embed="rId5">
            <a:extLst/>
          </a:blip>
          <a:stretch>
            <a:fillRect/>
          </a:stretch>
        </p:blipFill>
        <p:spPr>
          <a:xfrm>
            <a:off x="4520238" y="2724497"/>
            <a:ext cx="1775805" cy="326276"/>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204;p36"/>
          <p:cNvSpPr txBox="1"/>
          <p:nvPr>
            <p:ph type="body" idx="1"/>
          </p:nvPr>
        </p:nvSpPr>
        <p:spPr>
          <a:xfrm>
            <a:off x="311699" y="1152475"/>
            <a:ext cx="8520602" cy="3416400"/>
          </a:xfrm>
          <a:prstGeom prst="rect">
            <a:avLst/>
          </a:prstGeom>
        </p:spPr>
        <p:txBody>
          <a:bodyPr/>
          <a:lstStyle/>
          <a:p>
            <a:pPr/>
            <a:r>
              <a:t>Likewise if this point has label </a:t>
            </a:r>
            <a:r>
              <a:rPr i="1"/>
              <a:t>0</a:t>
            </a:r>
            <a:r>
              <a:t> we would like it to lie in the negative region where                    so that                          matches its label value. </a:t>
            </a:r>
          </a:p>
          <a:p>
            <a:pPr>
              <a:spcBef>
                <a:spcPts val="1000"/>
              </a:spcBef>
            </a:pPr>
            <a:r>
              <a:t>So in short what we would ideally like for this point is that its evaluation matches its label value, i.e., that</a:t>
            </a:r>
          </a:p>
          <a:p>
            <a:pPr marL="0" indent="457200">
              <a:spcBef>
                <a:spcPts val="1000"/>
              </a:spcBef>
              <a:buSzTx/>
              <a:buNone/>
            </a:pPr>
          </a:p>
          <a:p>
            <a:pPr marL="0" indent="457200">
              <a:spcBef>
                <a:spcPts val="1000"/>
              </a:spcBef>
              <a:buSzTx/>
              <a:buNone/>
            </a:pPr>
          </a:p>
          <a:p>
            <a:pPr>
              <a:spcBef>
                <a:spcPts val="1000"/>
              </a:spcBef>
            </a:pPr>
            <a:r>
              <a:t>And of course we would like this to hold for every point. </a:t>
            </a:r>
          </a:p>
        </p:txBody>
      </p:sp>
      <p:pic>
        <p:nvPicPr>
          <p:cNvPr id="191" name="MathEquation,#000000Google Shape;205;p36" descr="MathEquation,#000000Google Shape;205;p36"/>
          <p:cNvPicPr>
            <a:picLocks noChangeAspect="1"/>
          </p:cNvPicPr>
          <p:nvPr/>
        </p:nvPicPr>
        <p:blipFill>
          <a:blip r:embed="rId2">
            <a:extLst/>
          </a:blip>
          <a:stretch>
            <a:fillRect/>
          </a:stretch>
        </p:blipFill>
        <p:spPr>
          <a:xfrm>
            <a:off x="3542200" y="2743200"/>
            <a:ext cx="2059601" cy="396476"/>
          </a:xfrm>
          <a:prstGeom prst="rect">
            <a:avLst/>
          </a:prstGeom>
          <a:ln w="12700">
            <a:miter lim="400000"/>
          </a:ln>
        </p:spPr>
      </p:pic>
      <p:pic>
        <p:nvPicPr>
          <p:cNvPr id="192" name="MathEquation,#000000Google Shape;206;p36" descr="MathEquation,#000000Google Shape;206;p36"/>
          <p:cNvPicPr>
            <a:picLocks noChangeAspect="1"/>
          </p:cNvPicPr>
          <p:nvPr/>
        </p:nvPicPr>
        <p:blipFill>
          <a:blip r:embed="rId3">
            <a:extLst/>
          </a:blip>
          <a:stretch>
            <a:fillRect/>
          </a:stretch>
        </p:blipFill>
        <p:spPr>
          <a:xfrm>
            <a:off x="1618049" y="1553500"/>
            <a:ext cx="1060851" cy="286426"/>
          </a:xfrm>
          <a:prstGeom prst="rect">
            <a:avLst/>
          </a:prstGeom>
          <a:ln w="12700">
            <a:miter lim="400000"/>
          </a:ln>
        </p:spPr>
      </p:pic>
      <p:pic>
        <p:nvPicPr>
          <p:cNvPr id="193" name="MathEquation,#000000Google Shape;207;p36" descr="MathEquation,#000000Google Shape;207;p36"/>
          <p:cNvPicPr>
            <a:picLocks noChangeAspect="1"/>
          </p:cNvPicPr>
          <p:nvPr/>
        </p:nvPicPr>
        <p:blipFill>
          <a:blip r:embed="rId4">
            <a:extLst/>
          </a:blip>
          <a:stretch>
            <a:fillRect/>
          </a:stretch>
        </p:blipFill>
        <p:spPr>
          <a:xfrm>
            <a:off x="3611174" y="1553503"/>
            <a:ext cx="1397335" cy="286426"/>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212;p37"/>
          <p:cNvSpPr txBox="1"/>
          <p:nvPr>
            <p:ph type="body" idx="1"/>
          </p:nvPr>
        </p:nvSpPr>
        <p:spPr>
          <a:xfrm>
            <a:off x="311699" y="1152475"/>
            <a:ext cx="8520602" cy="3416400"/>
          </a:xfrm>
          <a:prstGeom prst="rect">
            <a:avLst/>
          </a:prstGeom>
        </p:spPr>
        <p:txBody>
          <a:bodyPr/>
          <a:lstStyle/>
          <a:p>
            <a:pPr/>
            <a:r>
              <a:t>To find weights that satisfy this set of </a:t>
            </a:r>
            <a:r>
              <a:rPr i="1"/>
              <a:t>P</a:t>
            </a:r>
            <a:r>
              <a:t> equalities as best as possible we could  square the difference between both sides of each and average them.</a:t>
            </a:r>
          </a:p>
          <a:p>
            <a:pPr>
              <a:spcBef>
                <a:spcPts val="1000"/>
              </a:spcBef>
            </a:pPr>
            <a:r>
              <a:t>This gives the Least Squares cost function</a:t>
            </a:r>
          </a:p>
        </p:txBody>
      </p:sp>
      <p:pic>
        <p:nvPicPr>
          <p:cNvPr id="196" name="MathEquation,#000000Google Shape;213;p37" descr="MathEquation,#000000Google Shape;213;p37"/>
          <p:cNvPicPr>
            <a:picLocks noChangeAspect="1"/>
          </p:cNvPicPr>
          <p:nvPr/>
        </p:nvPicPr>
        <p:blipFill>
          <a:blip r:embed="rId2">
            <a:extLst/>
          </a:blip>
          <a:stretch>
            <a:fillRect/>
          </a:stretch>
        </p:blipFill>
        <p:spPr>
          <a:xfrm>
            <a:off x="2305787" y="2882525"/>
            <a:ext cx="4532426" cy="4929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218;p38"/>
          <p:cNvSpPr txBox="1"/>
          <p:nvPr>
            <p:ph type="body" idx="1"/>
          </p:nvPr>
        </p:nvSpPr>
        <p:spPr>
          <a:xfrm>
            <a:off x="311699" y="1152475"/>
            <a:ext cx="8520602" cy="3416400"/>
          </a:xfrm>
          <a:prstGeom prst="rect">
            <a:avLst/>
          </a:prstGeom>
        </p:spPr>
        <p:txBody>
          <a:bodyPr/>
          <a:lstStyle/>
          <a:p>
            <a:pPr/>
            <a:r>
              <a:t>We could then try to minimize this cost in order to recover weights that satisfy our desired equalities. </a:t>
            </a:r>
          </a:p>
          <a:p>
            <a:pPr>
              <a:spcBef>
                <a:spcPts val="1000"/>
              </a:spcBef>
            </a:pPr>
            <a:r>
              <a:t>If we can find a set of weights such that               then all      equalities above hold true, otherwise some of them do not. </a:t>
            </a:r>
          </a:p>
        </p:txBody>
      </p:sp>
      <p:pic>
        <p:nvPicPr>
          <p:cNvPr id="199" name="MathEquation,#000000Google Shape;219;p38" descr="MathEquation,#000000Google Shape;219;p38"/>
          <p:cNvPicPr>
            <a:picLocks noChangeAspect="1"/>
          </p:cNvPicPr>
          <p:nvPr/>
        </p:nvPicPr>
        <p:blipFill>
          <a:blip r:embed="rId2">
            <a:extLst/>
          </a:blip>
          <a:stretch>
            <a:fillRect/>
          </a:stretch>
        </p:blipFill>
        <p:spPr>
          <a:xfrm>
            <a:off x="4918450" y="2025250"/>
            <a:ext cx="826017" cy="254001"/>
          </a:xfrm>
          <a:prstGeom prst="rect">
            <a:avLst/>
          </a:prstGeom>
          <a:ln w="12700">
            <a:miter lim="400000"/>
          </a:ln>
        </p:spPr>
      </p:pic>
      <p:pic>
        <p:nvPicPr>
          <p:cNvPr id="200" name="MathEquation,#000000Google Shape;220;p38" descr="MathEquation,#000000Google Shape;220;p38"/>
          <p:cNvPicPr>
            <a:picLocks noChangeAspect="1"/>
          </p:cNvPicPr>
          <p:nvPr/>
        </p:nvPicPr>
        <p:blipFill>
          <a:blip r:embed="rId3">
            <a:extLst/>
          </a:blip>
          <a:stretch>
            <a:fillRect/>
          </a:stretch>
        </p:blipFill>
        <p:spPr>
          <a:xfrm>
            <a:off x="6665100" y="2025250"/>
            <a:ext cx="160077" cy="19290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225;p39"/>
          <p:cNvSpPr txBox="1"/>
          <p:nvPr>
            <p:ph type="body" idx="1"/>
          </p:nvPr>
        </p:nvSpPr>
        <p:spPr>
          <a:xfrm>
            <a:off x="311699" y="1152475"/>
            <a:ext cx="8520602" cy="3416400"/>
          </a:xfrm>
          <a:prstGeom prst="rect">
            <a:avLst/>
          </a:prstGeom>
        </p:spPr>
        <p:txBody>
          <a:bodyPr/>
          <a:lstStyle/>
          <a:p>
            <a:pPr/>
            <a:r>
              <a:t>Unfortunately because this Least Squares cost takes on only integer values.</a:t>
            </a:r>
          </a:p>
          <a:p>
            <a:pPr>
              <a:spcBef>
                <a:spcPts val="1000"/>
              </a:spcBef>
            </a:pPr>
            <a:r>
              <a:t>In other words, it is impossible to minimize with local optimization (e.g., gradient-based techniques), as at every point the function is completely flat.</a:t>
            </a:r>
          </a:p>
          <a:p>
            <a:pPr>
              <a:spcBef>
                <a:spcPts val="1000"/>
              </a:spcBef>
            </a:pPr>
            <a:r>
              <a:t>Because of this local optimization cannot easily take even a single step 'downhill' regardless of where they are initialized. </a:t>
            </a:r>
          </a:p>
          <a:p>
            <a:pPr>
              <a:spcBef>
                <a:spcPts val="1000"/>
              </a:spcBef>
            </a:pPr>
            <a:r>
              <a:t>This problem is inherited from our use of the step function, itself a discontinuous step.</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230;p40"/>
          <p:cNvSpPr txBox="1"/>
          <p:nvPr>
            <p:ph type="title"/>
          </p:nvPr>
        </p:nvSpPr>
        <p:spPr>
          <a:xfrm>
            <a:off x="311699" y="2150849"/>
            <a:ext cx="8520602" cy="841801"/>
          </a:xfrm>
          <a:prstGeom prst="rect">
            <a:avLst/>
          </a:prstGeom>
        </p:spPr>
        <p:txBody>
          <a:bodyPr/>
          <a:lstStyle>
            <a:lvl1pPr>
              <a:defRPr sz="2200"/>
            </a:lvl1pPr>
          </a:lstStyle>
          <a:p>
            <a:pPr/>
            <a:r>
              <a:t>Example: Visualizing various cost functions on a toy dataset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Google Shape;235;p41"/>
          <p:cNvSpPr txBox="1"/>
          <p:nvPr>
            <p:ph type="body" idx="1"/>
          </p:nvPr>
        </p:nvSpPr>
        <p:spPr>
          <a:xfrm>
            <a:off x="311699" y="1152475"/>
            <a:ext cx="8520602" cy="3416400"/>
          </a:xfrm>
          <a:prstGeom prst="rect">
            <a:avLst/>
          </a:prstGeom>
        </p:spPr>
        <p:txBody>
          <a:bodyPr/>
          <a:lstStyle/>
          <a:p>
            <a:pPr>
              <a:lnSpc>
                <a:spcPct val="103500"/>
              </a:lnSpc>
            </a:pPr>
            <a:r>
              <a:t>In the next Python cell we plot the Least Squares shown above (left panel) for the dataset displayed in Example 1.</a:t>
            </a:r>
          </a:p>
          <a:p>
            <a:pPr>
              <a:lnSpc>
                <a:spcPct val="103500"/>
              </a:lnSpc>
              <a:spcBef>
                <a:spcPts val="1000"/>
              </a:spcBef>
            </a:pPr>
            <a:r>
              <a:t>In the middle and right panels we plot the surfaces of two related cost functions on the same dataset.  </a:t>
            </a:r>
          </a:p>
          <a:p>
            <a:pPr>
              <a:lnSpc>
                <a:spcPct val="103500"/>
              </a:lnSpc>
              <a:spcBef>
                <a:spcPts val="1000"/>
              </a:spcBef>
            </a:pPr>
            <a:r>
              <a:t>We introduce the cost function shown in the middle panel in the next subection, and the cost in the right panel in the one that follows.  </a:t>
            </a:r>
          </a:p>
          <a:p>
            <a:pPr>
              <a:lnSpc>
                <a:spcPct val="103500"/>
              </a:lnSpc>
              <a:spcBef>
                <a:spcPts val="1000"/>
              </a:spcBef>
            </a:pPr>
            <a:r>
              <a:t>We can indeed minimize either of these using a local method to recover ideal weights.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title"/>
          </p:nvPr>
        </p:nvSpPr>
        <p:spPr>
          <a:xfrm>
            <a:off x="311699" y="2150849"/>
            <a:ext cx="8520602" cy="841801"/>
          </a:xfrm>
          <a:prstGeom prst="rect">
            <a:avLst/>
          </a:prstGeom>
        </p:spPr>
        <p:txBody>
          <a:bodyPr/>
          <a:lstStyle>
            <a:lvl1pPr>
              <a:defRPr sz="2500"/>
            </a:lvl1pPr>
          </a:lstStyle>
          <a:p>
            <a:pPr/>
            <a:r>
              <a:t>Notation and modeling</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Google Shape;240;p42" descr="Google Shape;240;p42"/>
          <p:cNvPicPr>
            <a:picLocks noChangeAspect="1"/>
          </p:cNvPicPr>
          <p:nvPr/>
        </p:nvPicPr>
        <p:blipFill>
          <a:blip r:embed="rId2">
            <a:extLst/>
          </a:blip>
          <a:stretch>
            <a:fillRect/>
          </a:stretch>
        </p:blipFill>
        <p:spPr>
          <a:xfrm>
            <a:off x="219075" y="1128712"/>
            <a:ext cx="8705850" cy="2886076"/>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245;p43"/>
          <p:cNvSpPr txBox="1"/>
          <p:nvPr>
            <p:ph type="title"/>
          </p:nvPr>
        </p:nvSpPr>
        <p:spPr>
          <a:xfrm>
            <a:off x="311699" y="2150849"/>
            <a:ext cx="8520602" cy="841801"/>
          </a:xfrm>
          <a:prstGeom prst="rect">
            <a:avLst/>
          </a:prstGeom>
        </p:spPr>
        <p:txBody>
          <a:bodyPr/>
          <a:lstStyle>
            <a:lvl1pPr>
              <a:defRPr sz="2500"/>
            </a:lvl1pPr>
          </a:lstStyle>
          <a:p>
            <a:pPr/>
            <a:r>
              <a:t>The logistic sigmoid function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oogle Shape;250;p44"/>
          <p:cNvSpPr txBox="1"/>
          <p:nvPr>
            <p:ph type="body" idx="1"/>
          </p:nvPr>
        </p:nvSpPr>
        <p:spPr>
          <a:xfrm>
            <a:off x="311699" y="1152475"/>
            <a:ext cx="8520602" cy="3416400"/>
          </a:xfrm>
          <a:prstGeom prst="rect">
            <a:avLst/>
          </a:prstGeom>
        </p:spPr>
        <p:txBody>
          <a:bodyPr/>
          <a:lstStyle/>
          <a:p>
            <a:pPr/>
            <a:r>
              <a:t>As mentioned above, we cannot directly minimize the Least Squares above due to our use of the step function. </a:t>
            </a:r>
          </a:p>
          <a:p>
            <a:pPr>
              <a:spcBef>
                <a:spcPts val="1000"/>
              </a:spcBef>
            </a:pPr>
            <a:r>
              <a:t>In other words, we cannot directly fit a </a:t>
            </a:r>
            <a:r>
              <a:rPr i="1"/>
              <a:t>discontinuous</a:t>
            </a:r>
            <a:r>
              <a:t> step function to our data. </a:t>
            </a:r>
          </a:p>
          <a:p>
            <a:pPr>
              <a:spcBef>
                <a:spcPts val="1000"/>
              </a:spcBef>
            </a:pPr>
            <a:r>
              <a:t>In order to go further we need to replace the step, ideally with a </a:t>
            </a:r>
            <a:r>
              <a:rPr i="1"/>
              <a:t>continuous</a:t>
            </a:r>
            <a:r>
              <a:t> function that matches it very closely everywhere.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255;p45"/>
          <p:cNvSpPr txBox="1"/>
          <p:nvPr>
            <p:ph type="body" idx="1"/>
          </p:nvPr>
        </p:nvSpPr>
        <p:spPr>
          <a:xfrm>
            <a:off x="311699" y="1152475"/>
            <a:ext cx="8520602" cy="3416400"/>
          </a:xfrm>
          <a:prstGeom prst="rect">
            <a:avLst/>
          </a:prstGeom>
        </p:spPr>
        <p:txBody>
          <a:bodyPr/>
          <a:lstStyle/>
          <a:p>
            <a:pPr/>
            <a:r>
              <a:t>Thankfully such a function is readily available: the sigmoid function, </a:t>
            </a:r>
          </a:p>
          <a:p>
            <a:pPr marL="0" indent="457200">
              <a:spcBef>
                <a:spcPts val="1000"/>
              </a:spcBef>
              <a:buSzTx/>
              <a:buNone/>
            </a:pPr>
          </a:p>
          <a:p>
            <a:pPr marL="0" indent="457200">
              <a:spcBef>
                <a:spcPts val="1000"/>
              </a:spcBef>
              <a:buSzTx/>
              <a:buNone/>
            </a:pPr>
          </a:p>
          <a:p>
            <a:pPr>
              <a:spcBef>
                <a:spcPts val="1000"/>
              </a:spcBef>
            </a:pPr>
            <a:r>
              <a:t>This kind of function is alternatively called a </a:t>
            </a:r>
            <a:r>
              <a:rPr i="1"/>
              <a:t>logistic</a:t>
            </a:r>
            <a:r>
              <a:t> or </a:t>
            </a:r>
            <a:r>
              <a:rPr i="1"/>
              <a:t>logistic sigmoid</a:t>
            </a:r>
            <a:r>
              <a:t> function.</a:t>
            </a:r>
          </a:p>
          <a:p>
            <a:pPr>
              <a:spcBef>
                <a:spcPts val="1000"/>
              </a:spcBef>
            </a:pPr>
            <a:r>
              <a:t>When we fit such a function to a classification dataset we are therefore performing regression with a logistic or </a:t>
            </a:r>
            <a:r>
              <a:rPr i="1"/>
              <a:t>logistic regression</a:t>
            </a:r>
            <a:r>
              <a:t>.</a:t>
            </a:r>
          </a:p>
        </p:txBody>
      </p:sp>
      <p:pic>
        <p:nvPicPr>
          <p:cNvPr id="215" name="MathEquation,#000000Google Shape;256;p45" descr="MathEquation,#000000Google Shape;256;p45"/>
          <p:cNvPicPr>
            <a:picLocks noChangeAspect="1"/>
          </p:cNvPicPr>
          <p:nvPr/>
        </p:nvPicPr>
        <p:blipFill>
          <a:blip r:embed="rId2">
            <a:extLst/>
          </a:blip>
          <a:stretch>
            <a:fillRect/>
          </a:stretch>
        </p:blipFill>
        <p:spPr>
          <a:xfrm>
            <a:off x="3720950" y="1853850"/>
            <a:ext cx="1809251" cy="450051"/>
          </a:xfrm>
          <a:prstGeom prst="rect">
            <a:avLst/>
          </a:prstGeom>
          <a:ln w="12700">
            <a:miter lim="400000"/>
          </a:ln>
        </p:spPr>
      </p:pic>
      <p:pic>
        <p:nvPicPr>
          <p:cNvPr id="216" name="MathEquation,#000000Google Shape;257;p45" descr="MathEquation,#000000Google Shape;257;p45"/>
          <p:cNvPicPr>
            <a:picLocks noChangeAspect="1"/>
          </p:cNvPicPr>
          <p:nvPr/>
        </p:nvPicPr>
        <p:blipFill>
          <a:blip r:embed="rId3">
            <a:extLst/>
          </a:blip>
          <a:stretch>
            <a:fillRect/>
          </a:stretch>
        </p:blipFill>
        <p:spPr>
          <a:xfrm>
            <a:off x="7715250" y="1243024"/>
            <a:ext cx="343244" cy="254002"/>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262;p46"/>
          <p:cNvSpPr txBox="1"/>
          <p:nvPr>
            <p:ph type="body" idx="1"/>
          </p:nvPr>
        </p:nvSpPr>
        <p:spPr>
          <a:xfrm>
            <a:off x="311699" y="1152475"/>
            <a:ext cx="8520602" cy="3416400"/>
          </a:xfrm>
          <a:prstGeom prst="rect">
            <a:avLst/>
          </a:prstGeom>
        </p:spPr>
        <p:txBody>
          <a:bodyPr/>
          <a:lstStyle/>
          <a:p>
            <a:pPr/>
            <a:r>
              <a:t>In the figure below we plot the sigmoid function (left panel), as well as several internally weighted versions of it (right panel).</a:t>
            </a:r>
          </a:p>
          <a:p>
            <a:pPr>
              <a:spcBef>
                <a:spcPts val="1000"/>
              </a:spcBef>
            </a:pPr>
            <a:r>
              <a:t>As we can see in the figure, for the correct setting of internal weights the hyperbolic tangent function can be made to look arbitrarily similar to the step function.</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267;p47" descr="Google Shape;267;p47"/>
          <p:cNvPicPr>
            <a:picLocks noChangeAspect="1"/>
          </p:cNvPicPr>
          <p:nvPr/>
        </p:nvPicPr>
        <p:blipFill>
          <a:blip r:embed="rId2">
            <a:extLst/>
          </a:blip>
          <a:stretch>
            <a:fillRect/>
          </a:stretch>
        </p:blipFill>
        <p:spPr>
          <a:xfrm>
            <a:off x="152400" y="721287"/>
            <a:ext cx="8839204" cy="3700914"/>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Google Shape;272;p48"/>
          <p:cNvSpPr txBox="1"/>
          <p:nvPr>
            <p:ph type="title"/>
          </p:nvPr>
        </p:nvSpPr>
        <p:spPr>
          <a:xfrm>
            <a:off x="311699" y="2150849"/>
            <a:ext cx="8520602" cy="841801"/>
          </a:xfrm>
          <a:prstGeom prst="rect">
            <a:avLst/>
          </a:prstGeom>
        </p:spPr>
        <p:txBody>
          <a:bodyPr/>
          <a:lstStyle>
            <a:lvl1pPr>
              <a:defRPr sz="2500"/>
            </a:lvl1pPr>
          </a:lstStyle>
          <a:p>
            <a:pPr/>
            <a:r>
              <a:t>Logistic regression using the Least Squares cost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277;p49"/>
          <p:cNvSpPr txBox="1"/>
          <p:nvPr>
            <p:ph type="body" idx="1"/>
          </p:nvPr>
        </p:nvSpPr>
        <p:spPr>
          <a:xfrm>
            <a:off x="311699" y="1152475"/>
            <a:ext cx="8520602" cy="3416400"/>
          </a:xfrm>
          <a:prstGeom prst="rect">
            <a:avLst/>
          </a:prstGeom>
        </p:spPr>
        <p:txBody>
          <a:bodyPr/>
          <a:lstStyle/>
          <a:p>
            <a:pPr indent="-334327">
              <a:lnSpc>
                <a:spcPct val="92000"/>
              </a:lnSpc>
              <a:buSzPct val="100000"/>
              <a:defRPr sz="1600"/>
            </a:pPr>
            <a:r>
              <a:t>Swapping out the step function with the sigmoid we aim to satisfy as many of the </a:t>
            </a:r>
            <a:r>
              <a:rPr b="1" i="1"/>
              <a:t>P</a:t>
            </a:r>
            <a:r>
              <a:t> equations that follow hold</a:t>
            </a:r>
          </a:p>
          <a:p>
            <a:pPr marL="0" indent="457200">
              <a:lnSpc>
                <a:spcPct val="92000"/>
              </a:lnSpc>
              <a:spcBef>
                <a:spcPts val="1000"/>
              </a:spcBef>
              <a:buSzTx/>
              <a:buNone/>
              <a:defRPr sz="1600"/>
            </a:pPr>
          </a:p>
          <a:p>
            <a:pPr marL="0" indent="457200">
              <a:lnSpc>
                <a:spcPct val="92000"/>
              </a:lnSpc>
              <a:spcBef>
                <a:spcPts val="1000"/>
              </a:spcBef>
              <a:buSzTx/>
              <a:buNone/>
              <a:defRPr sz="1600"/>
            </a:pPr>
          </a:p>
          <a:p>
            <a:pPr indent="-334327">
              <a:lnSpc>
                <a:spcPct val="92000"/>
              </a:lnSpc>
              <a:spcBef>
                <a:spcPts val="1000"/>
              </a:spcBef>
              <a:buSzPct val="100000"/>
              <a:defRPr sz="1600"/>
            </a:pPr>
            <a:r>
              <a:t>To </a:t>
            </a:r>
            <a:r>
              <a:rPr i="1"/>
              <a:t>learn</a:t>
            </a:r>
            <a:r>
              <a:t> parameters that force these approximations to hold we can do precisely what we did in the case of linear regression</a:t>
            </a:r>
          </a:p>
          <a:p>
            <a:pPr indent="-334327">
              <a:lnSpc>
                <a:spcPct val="92000"/>
              </a:lnSpc>
              <a:spcBef>
                <a:spcPts val="1000"/>
              </a:spcBef>
              <a:buSzPct val="100000"/>
              <a:defRPr sz="1600"/>
            </a:pPr>
            <a:r>
              <a:t>We can try to minimize the e.g., the squared error between both sides constructing the Least Squares point-wise cost</a:t>
            </a:r>
          </a:p>
        </p:txBody>
      </p:sp>
      <p:pic>
        <p:nvPicPr>
          <p:cNvPr id="225" name="MathEquation,#000000Google Shape;278;p49" descr="MathEquation,#000000Google Shape;278;p49"/>
          <p:cNvPicPr>
            <a:picLocks noChangeAspect="1"/>
          </p:cNvPicPr>
          <p:nvPr/>
        </p:nvPicPr>
        <p:blipFill>
          <a:blip r:embed="rId2">
            <a:extLst/>
          </a:blip>
          <a:stretch>
            <a:fillRect/>
          </a:stretch>
        </p:blipFill>
        <p:spPr>
          <a:xfrm>
            <a:off x="2944399" y="2003824"/>
            <a:ext cx="3255202" cy="321451"/>
          </a:xfrm>
          <a:prstGeom prst="rect">
            <a:avLst/>
          </a:prstGeom>
          <a:ln w="12700">
            <a:miter lim="400000"/>
          </a:ln>
        </p:spPr>
      </p:pic>
      <p:pic>
        <p:nvPicPr>
          <p:cNvPr id="226" name="MathEquation,#000000Google Shape;279;p49" descr="MathEquation,#000000Google Shape;279;p49"/>
          <p:cNvPicPr>
            <a:picLocks noChangeAspect="1"/>
          </p:cNvPicPr>
          <p:nvPr/>
        </p:nvPicPr>
        <p:blipFill>
          <a:blip r:embed="rId3">
            <a:extLst/>
          </a:blip>
          <a:stretch>
            <a:fillRect/>
          </a:stretch>
        </p:blipFill>
        <p:spPr>
          <a:xfrm>
            <a:off x="2623799" y="3996949"/>
            <a:ext cx="3896379" cy="32145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284;p50"/>
          <p:cNvSpPr txBox="1"/>
          <p:nvPr>
            <p:ph type="body" idx="1"/>
          </p:nvPr>
        </p:nvSpPr>
        <p:spPr>
          <a:xfrm>
            <a:off x="311699" y="1152475"/>
            <a:ext cx="8520602" cy="3416400"/>
          </a:xfrm>
          <a:prstGeom prst="rect">
            <a:avLst/>
          </a:prstGeom>
        </p:spPr>
        <p:txBody>
          <a:bodyPr/>
          <a:lstStyle/>
          <a:p>
            <a:pPr>
              <a:lnSpc>
                <a:spcPct val="103500"/>
              </a:lnSpc>
            </a:pPr>
            <a:r>
              <a:t>Taking the average of these squared errors gives a Least Squares cost for </a:t>
            </a:r>
            <a:r>
              <a:rPr i="1"/>
              <a:t>logistic regression</a:t>
            </a:r>
            <a:endParaRPr i="1"/>
          </a:p>
          <a:p>
            <a:pPr marL="0" indent="457200">
              <a:lnSpc>
                <a:spcPct val="103500"/>
              </a:lnSpc>
              <a:spcBef>
                <a:spcPts val="1000"/>
              </a:spcBef>
              <a:buSzTx/>
              <a:buNone/>
            </a:pPr>
            <a:endParaRPr i="1"/>
          </a:p>
          <a:p>
            <a:pPr marL="0" indent="457200">
              <a:lnSpc>
                <a:spcPct val="103500"/>
              </a:lnSpc>
              <a:spcBef>
                <a:spcPts val="1000"/>
              </a:spcBef>
              <a:buSzTx/>
              <a:buNone/>
            </a:pPr>
            <a:endParaRPr i="1"/>
          </a:p>
          <a:p>
            <a:pPr>
              <a:lnSpc>
                <a:spcPct val="103500"/>
              </a:lnSpc>
              <a:spcBef>
                <a:spcPts val="1000"/>
              </a:spcBef>
            </a:pPr>
            <a:r>
              <a:t>This function - an example of which is plotted above in the middle panel - is generally non-convex and contains large flat regions.  </a:t>
            </a:r>
          </a:p>
          <a:p>
            <a:pPr>
              <a:lnSpc>
                <a:spcPct val="103500"/>
              </a:lnSpc>
              <a:spcBef>
                <a:spcPts val="1000"/>
              </a:spcBef>
            </a:pPr>
            <a:r>
              <a:t>This can make it difficult, but not impossible, to minimize properly using some local methods (e.g., standard gradient descent and Newton's method).</a:t>
            </a:r>
          </a:p>
        </p:txBody>
      </p:sp>
      <p:pic>
        <p:nvPicPr>
          <p:cNvPr id="229" name="MathEquation,#000000Google Shape;285;p50" descr="MathEquation,#000000Google Shape;285;p50"/>
          <p:cNvPicPr>
            <a:picLocks noChangeAspect="1"/>
          </p:cNvPicPr>
          <p:nvPr/>
        </p:nvPicPr>
        <p:blipFill>
          <a:blip r:embed="rId2">
            <a:extLst/>
          </a:blip>
          <a:stretch>
            <a:fillRect/>
          </a:stretch>
        </p:blipFill>
        <p:spPr>
          <a:xfrm>
            <a:off x="2357450" y="2003824"/>
            <a:ext cx="4193052" cy="4822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oogle Shape;290;p51"/>
          <p:cNvSpPr txBox="1"/>
          <p:nvPr>
            <p:ph type="body" idx="1"/>
          </p:nvPr>
        </p:nvSpPr>
        <p:spPr>
          <a:xfrm>
            <a:off x="311699" y="1152475"/>
            <a:ext cx="8520602" cy="3416400"/>
          </a:xfrm>
          <a:prstGeom prst="rect">
            <a:avLst/>
          </a:prstGeom>
        </p:spPr>
        <p:txBody>
          <a:bodyPr/>
          <a:lstStyle/>
          <a:p>
            <a:pPr/>
            <a:r>
              <a:t>Specialized algorithms - like the normalized gradient descent schemes presented in [Section 3.9] - can be employed successfully as we show in the example below.   </a:t>
            </a:r>
          </a:p>
          <a:p>
            <a:pPr>
              <a:spcBef>
                <a:spcPts val="1000"/>
              </a:spcBef>
            </a:pPr>
            <a:r>
              <a:t>However it is more commonplace to simply employ a different and *convex* cost function based on the set of desired approximations.  </a:t>
            </a:r>
          </a:p>
          <a:p>
            <a:pPr>
              <a:spcBef>
                <a:spcPts val="1000"/>
              </a:spcBef>
            </a:pPr>
            <a:r>
              <a:t>We do this following the example.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idx="1"/>
          </p:nvPr>
        </p:nvSpPr>
        <p:spPr>
          <a:xfrm>
            <a:off x="311699" y="1152475"/>
            <a:ext cx="8520602" cy="3416400"/>
          </a:xfrm>
          <a:prstGeom prst="rect">
            <a:avLst/>
          </a:prstGeom>
        </p:spPr>
        <p:txBody>
          <a:bodyPr/>
          <a:lstStyle/>
          <a:p>
            <a:pPr/>
            <a:r>
              <a:t>Two class classification is a particular instance of </a:t>
            </a:r>
            <a:r>
              <a:rPr i="1"/>
              <a:t>regression</a:t>
            </a:r>
            <a:r>
              <a:t> or </a:t>
            </a:r>
            <a:r>
              <a:rPr i="1"/>
              <a:t>surface-fitting</a:t>
            </a:r>
            <a:r>
              <a:t>.</a:t>
            </a:r>
          </a:p>
          <a:p>
            <a:pPr>
              <a:spcBef>
                <a:spcPts val="1000"/>
              </a:spcBef>
            </a:pPr>
            <a:r>
              <a:t>Here the output of a dataset of </a:t>
            </a:r>
            <a:r>
              <a:rPr b="1" i="1"/>
              <a:t>P</a:t>
            </a:r>
            <a:r>
              <a:t> points                  is no longer continuous but takes on two fixed numbers.  </a:t>
            </a:r>
          </a:p>
          <a:p>
            <a:pPr>
              <a:spcBef>
                <a:spcPts val="1000"/>
              </a:spcBef>
            </a:pPr>
            <a:r>
              <a:t>The actual value of these numbers is in principle arbitrary, but particular value pairs are more helpful than others for derivation purposes.</a:t>
            </a:r>
          </a:p>
          <a:p>
            <a:pPr>
              <a:spcBef>
                <a:spcPts val="1000"/>
              </a:spcBef>
            </a:pPr>
            <a:r>
              <a:t>Here we will use the values                     - that is every output takes on either the value </a:t>
            </a:r>
            <a:r>
              <a:rPr b="1" i="1"/>
              <a:t>0</a:t>
            </a:r>
            <a:r>
              <a:t> or </a:t>
            </a:r>
            <a:r>
              <a:rPr b="1" i="1"/>
              <a:t>+1</a:t>
            </a:r>
            <a:r>
              <a:t>. </a:t>
            </a:r>
          </a:p>
        </p:txBody>
      </p:sp>
      <p:pic>
        <p:nvPicPr>
          <p:cNvPr id="116" name="MathEquation,#000000Google Shape;70;p16" descr="MathEquation,#000000Google Shape;70;p16"/>
          <p:cNvPicPr>
            <a:picLocks noChangeAspect="1"/>
          </p:cNvPicPr>
          <p:nvPr/>
        </p:nvPicPr>
        <p:blipFill>
          <a:blip r:embed="rId2">
            <a:extLst/>
          </a:blip>
          <a:stretch>
            <a:fillRect/>
          </a:stretch>
        </p:blipFill>
        <p:spPr>
          <a:xfrm>
            <a:off x="4925150" y="1674049"/>
            <a:ext cx="958025" cy="279026"/>
          </a:xfrm>
          <a:prstGeom prst="rect">
            <a:avLst/>
          </a:prstGeom>
          <a:ln w="12700">
            <a:miter lim="400000"/>
          </a:ln>
        </p:spPr>
      </p:pic>
      <p:pic>
        <p:nvPicPr>
          <p:cNvPr id="117" name="MathEquation,#000000Google Shape;71;p16" descr="MathEquation,#000000Google Shape;71;p16"/>
          <p:cNvPicPr>
            <a:picLocks noChangeAspect="1"/>
          </p:cNvPicPr>
          <p:nvPr/>
        </p:nvPicPr>
        <p:blipFill>
          <a:blip r:embed="rId3">
            <a:extLst/>
          </a:blip>
          <a:stretch>
            <a:fillRect/>
          </a:stretch>
        </p:blipFill>
        <p:spPr>
          <a:xfrm>
            <a:off x="3739750" y="3226824"/>
            <a:ext cx="1174567" cy="254001"/>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295;p52"/>
          <p:cNvSpPr txBox="1"/>
          <p:nvPr>
            <p:ph type="title"/>
          </p:nvPr>
        </p:nvSpPr>
        <p:spPr>
          <a:xfrm>
            <a:off x="311699" y="2150849"/>
            <a:ext cx="8520602" cy="841801"/>
          </a:xfrm>
          <a:prstGeom prst="rect">
            <a:avLst/>
          </a:prstGeom>
        </p:spPr>
        <p:txBody>
          <a:bodyPr/>
          <a:lstStyle>
            <a:lvl1pPr>
              <a:defRPr sz="2200"/>
            </a:lvl1pPr>
          </a:lstStyle>
          <a:p>
            <a:pPr/>
            <a:r>
              <a:t>Example: Normalized gradient descent for Least Squares logistic regression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Google Shape;300;p53"/>
          <p:cNvSpPr txBox="1"/>
          <p:nvPr>
            <p:ph type="body" idx="1"/>
          </p:nvPr>
        </p:nvSpPr>
        <p:spPr>
          <a:xfrm>
            <a:off x="311699" y="1152475"/>
            <a:ext cx="8520602" cy="3416400"/>
          </a:xfrm>
          <a:prstGeom prst="rect">
            <a:avLst/>
          </a:prstGeom>
        </p:spPr>
        <p:txBody>
          <a:bodyPr/>
          <a:lstStyle/>
          <a:p>
            <a:pPr/>
            <a:r>
              <a:t>In this example we show how normalized gradient descent can be used to minimize the logistic Least Squares cost, </a:t>
            </a:r>
          </a:p>
          <a:p>
            <a:pPr>
              <a:spcBef>
                <a:spcPts val="1000"/>
              </a:spcBef>
            </a:pPr>
            <a:r>
              <a:t>First we translate this cost into Python below.</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7" name="Screen Shot 2021-02-13 at 3.10.38 PM.png" descr="Screen Shot 2021-02-13 at 3.10.38 PM.png"/>
          <p:cNvPicPr>
            <a:picLocks noChangeAspect="1"/>
          </p:cNvPicPr>
          <p:nvPr/>
        </p:nvPicPr>
        <p:blipFill>
          <a:blip r:embed="rId2">
            <a:extLst/>
          </a:blip>
          <a:stretch>
            <a:fillRect/>
          </a:stretch>
        </p:blipFill>
        <p:spPr>
          <a:xfrm>
            <a:off x="751058" y="1399933"/>
            <a:ext cx="7641884" cy="2343634"/>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9" name="Google Shape;305;p54" descr="Google Shape;305;p54"/>
          <p:cNvPicPr>
            <a:picLocks noChangeAspect="1"/>
          </p:cNvPicPr>
          <p:nvPr/>
        </p:nvPicPr>
        <p:blipFill>
          <a:blip r:embed="rId2">
            <a:extLst/>
          </a:blip>
          <a:stretch>
            <a:fillRect/>
          </a:stretch>
        </p:blipFill>
        <p:spPr>
          <a:xfrm>
            <a:off x="1171575" y="962025"/>
            <a:ext cx="6800850" cy="3219450"/>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Google Shape;310;p55"/>
          <p:cNvSpPr txBox="1"/>
          <p:nvPr>
            <p:ph type="body" idx="1"/>
          </p:nvPr>
        </p:nvSpPr>
        <p:spPr>
          <a:xfrm>
            <a:off x="311699" y="1152475"/>
            <a:ext cx="8520602" cy="3416400"/>
          </a:xfrm>
          <a:prstGeom prst="rect">
            <a:avLst/>
          </a:prstGeom>
        </p:spPr>
        <p:txBody>
          <a:bodyPr/>
          <a:lstStyle/>
          <a:p>
            <a:pPr/>
            <a:r>
              <a:t>We now run normalized gradient descent for </a:t>
            </a:r>
            <a:r>
              <a:rPr b="1" i="1"/>
              <a:t>900</a:t>
            </a:r>
            <a:r>
              <a:t> iterations, initialized at </a:t>
            </a:r>
            <a:br/>
            <a:r>
              <a:t>                           , with steplength parameter fixed at               .  </a:t>
            </a:r>
          </a:p>
          <a:p>
            <a:pPr>
              <a:spcBef>
                <a:spcPts val="1000"/>
              </a:spcBef>
            </a:pPr>
            <a:r>
              <a:t>The cell below plots the Least Squares logistic regression fit to the data (left panel) along with the gradient descent  path towards the minimum on the contour plot of the cost function (right panel). </a:t>
            </a:r>
          </a:p>
          <a:p>
            <a:pPr>
              <a:spcBef>
                <a:spcPts val="1000"/>
              </a:spcBef>
            </a:pPr>
            <a:r>
              <a:t>The normalized gradient descent steps are colored green to red as the run progresses.  </a:t>
            </a:r>
          </a:p>
        </p:txBody>
      </p:sp>
      <p:pic>
        <p:nvPicPr>
          <p:cNvPr id="242" name="MathEquation,#000000Google Shape;311;p55" descr="MathEquation,#000000Google Shape;311;p55"/>
          <p:cNvPicPr>
            <a:picLocks noChangeAspect="1"/>
          </p:cNvPicPr>
          <p:nvPr/>
        </p:nvPicPr>
        <p:blipFill>
          <a:blip r:embed="rId2">
            <a:extLst/>
          </a:blip>
          <a:stretch>
            <a:fillRect/>
          </a:stretch>
        </p:blipFill>
        <p:spPr>
          <a:xfrm>
            <a:off x="889374" y="1585924"/>
            <a:ext cx="1679339" cy="254001"/>
          </a:xfrm>
          <a:prstGeom prst="rect">
            <a:avLst/>
          </a:prstGeom>
          <a:ln w="12700">
            <a:miter lim="400000"/>
          </a:ln>
        </p:spPr>
      </p:pic>
      <p:pic>
        <p:nvPicPr>
          <p:cNvPr id="243" name="MathEquation,#000000Google Shape;312;p55" descr="MathEquation,#000000Google Shape;312;p55"/>
          <p:cNvPicPr>
            <a:picLocks noChangeAspect="1"/>
          </p:cNvPicPr>
          <p:nvPr/>
        </p:nvPicPr>
        <p:blipFill>
          <a:blip r:embed="rId3">
            <a:extLst/>
          </a:blip>
          <a:stretch>
            <a:fillRect/>
          </a:stretch>
        </p:blipFill>
        <p:spPr>
          <a:xfrm>
            <a:off x="6215074" y="1543050"/>
            <a:ext cx="693517" cy="254000"/>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5" name="Google Shape;317;p56" descr="Google Shape;317;p56"/>
          <p:cNvPicPr>
            <a:picLocks noChangeAspect="1"/>
          </p:cNvPicPr>
          <p:nvPr/>
        </p:nvPicPr>
        <p:blipFill>
          <a:blip r:embed="rId2">
            <a:extLst/>
          </a:blip>
          <a:stretch>
            <a:fillRect/>
          </a:stretch>
        </p:blipFill>
        <p:spPr>
          <a:xfrm>
            <a:off x="152400" y="1018788"/>
            <a:ext cx="8839200" cy="3105919"/>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322;p57"/>
          <p:cNvSpPr txBox="1"/>
          <p:nvPr>
            <p:ph type="title"/>
          </p:nvPr>
        </p:nvSpPr>
        <p:spPr>
          <a:xfrm>
            <a:off x="311699" y="2150849"/>
            <a:ext cx="8520602" cy="841801"/>
          </a:xfrm>
          <a:prstGeom prst="rect">
            <a:avLst/>
          </a:prstGeom>
        </p:spPr>
        <p:txBody>
          <a:bodyPr/>
          <a:lstStyle>
            <a:lvl1pPr>
              <a:defRPr sz="2500"/>
            </a:lvl1pPr>
          </a:lstStyle>
          <a:p>
            <a:pPr/>
            <a:r>
              <a:t>Logistic regression using the Cross Entropy cost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Google Shape;327;p58"/>
          <p:cNvSpPr txBox="1"/>
          <p:nvPr>
            <p:ph type="body" idx="1"/>
          </p:nvPr>
        </p:nvSpPr>
        <p:spPr>
          <a:xfrm>
            <a:off x="311699" y="1152475"/>
            <a:ext cx="8520602" cy="3416400"/>
          </a:xfrm>
          <a:prstGeom prst="rect">
            <a:avLst/>
          </a:prstGeom>
        </p:spPr>
        <p:txBody>
          <a:bodyPr/>
          <a:lstStyle/>
          <a:p>
            <a:pPr/>
            <a:r>
              <a:t>There is more than one way to form a cost function whose minimum forces as many of the </a:t>
            </a:r>
            <a:r>
              <a:rPr b="1" i="1"/>
              <a:t>P</a:t>
            </a:r>
            <a:r>
              <a:t> equalities to hold as well as possible.  </a:t>
            </a:r>
          </a:p>
          <a:p>
            <a:pPr>
              <a:spcBef>
                <a:spcPts val="1000"/>
              </a:spcBef>
            </a:pPr>
            <a:r>
              <a:t>The squared error / point-wise cost                                       penalty works universally, regardless of the values taken by the output by       .  </a:t>
            </a:r>
          </a:p>
          <a:p>
            <a:pPr>
              <a:spcBef>
                <a:spcPts val="1000"/>
              </a:spcBef>
            </a:pPr>
            <a:r>
              <a:t>However because we </a:t>
            </a:r>
            <a:r>
              <a:rPr i="1"/>
              <a:t>know</a:t>
            </a:r>
            <a:r>
              <a:t> that the output we deal with now is limited to the </a:t>
            </a:r>
            <a:r>
              <a:rPr i="1"/>
              <a:t>discrete</a:t>
            </a:r>
            <a:r>
              <a:t> values                  it is reasonable to ask if we cannot create a more appropriate cost that is customized to deal with just such output.</a:t>
            </a:r>
          </a:p>
        </p:txBody>
      </p:sp>
      <p:pic>
        <p:nvPicPr>
          <p:cNvPr id="250" name="MathEquation,#000000Google Shape;328;p58" descr="MathEquation,#000000Google Shape;328;p58"/>
          <p:cNvPicPr>
            <a:picLocks noChangeAspect="1"/>
          </p:cNvPicPr>
          <p:nvPr/>
        </p:nvPicPr>
        <p:blipFill>
          <a:blip r:embed="rId2">
            <a:extLst/>
          </a:blip>
          <a:stretch>
            <a:fillRect/>
          </a:stretch>
        </p:blipFill>
        <p:spPr>
          <a:xfrm>
            <a:off x="4489849" y="1918099"/>
            <a:ext cx="2329452" cy="329026"/>
          </a:xfrm>
          <a:prstGeom prst="rect">
            <a:avLst/>
          </a:prstGeom>
          <a:ln w="12700">
            <a:miter lim="400000"/>
          </a:ln>
        </p:spPr>
      </p:pic>
      <p:pic>
        <p:nvPicPr>
          <p:cNvPr id="251" name="MathEquation,#000000Google Shape;329;p58" descr="MathEquation,#000000Google Shape;329;p58"/>
          <p:cNvPicPr>
            <a:picLocks noChangeAspect="1"/>
          </p:cNvPicPr>
          <p:nvPr/>
        </p:nvPicPr>
        <p:blipFill>
          <a:blip r:embed="rId3">
            <a:extLst/>
          </a:blip>
          <a:stretch>
            <a:fillRect/>
          </a:stretch>
        </p:blipFill>
        <p:spPr>
          <a:xfrm>
            <a:off x="6879425" y="2317750"/>
            <a:ext cx="265621" cy="254000"/>
          </a:xfrm>
          <a:prstGeom prst="rect">
            <a:avLst/>
          </a:prstGeom>
          <a:ln w="12700">
            <a:miter lim="400000"/>
          </a:ln>
        </p:spPr>
      </p:pic>
      <p:pic>
        <p:nvPicPr>
          <p:cNvPr id="252" name="MathEquation,#000000Google Shape;330;p58" descr="MathEquation,#000000Google Shape;330;p58"/>
          <p:cNvPicPr>
            <a:picLocks noChangeAspect="1"/>
          </p:cNvPicPr>
          <p:nvPr/>
        </p:nvPicPr>
        <p:blipFill>
          <a:blip r:embed="rId4">
            <a:extLst/>
          </a:blip>
          <a:stretch>
            <a:fillRect/>
          </a:stretch>
        </p:blipFill>
        <p:spPr>
          <a:xfrm>
            <a:off x="2496749" y="3096824"/>
            <a:ext cx="972249" cy="254001"/>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Google Shape;335;p59"/>
          <p:cNvSpPr txBox="1"/>
          <p:nvPr>
            <p:ph type="body" idx="1"/>
          </p:nvPr>
        </p:nvSpPr>
        <p:spPr>
          <a:xfrm>
            <a:off x="311699" y="1152475"/>
            <a:ext cx="8520602" cy="3416400"/>
          </a:xfrm>
          <a:prstGeom prst="rect">
            <a:avLst/>
          </a:prstGeom>
        </p:spPr>
        <p:txBody>
          <a:bodyPr/>
          <a:lstStyle/>
          <a:p>
            <a:pPr/>
            <a:r>
              <a:t>Such a point-wise cost does exist for these restricted output values.  </a:t>
            </a:r>
          </a:p>
          <a:p>
            <a:pPr>
              <a:spcBef>
                <a:spcPts val="1000"/>
              </a:spcBef>
            </a:pPr>
            <a:r>
              <a:t>One such cost - which we call the </a:t>
            </a:r>
            <a:r>
              <a:rPr i="1"/>
              <a:t>Log Error</a:t>
            </a:r>
            <a:r>
              <a:t> - is as follows</a:t>
            </a:r>
          </a:p>
        </p:txBody>
      </p:sp>
      <p:pic>
        <p:nvPicPr>
          <p:cNvPr id="255" name="MathEquation,#000000Google Shape;336;p59" descr="MathEquation,#000000Google Shape;336;p59"/>
          <p:cNvPicPr>
            <a:picLocks noChangeAspect="1"/>
          </p:cNvPicPr>
          <p:nvPr/>
        </p:nvPicPr>
        <p:blipFill>
          <a:blip r:embed="rId2">
            <a:extLst/>
          </a:blip>
          <a:stretch>
            <a:fillRect/>
          </a:stretch>
        </p:blipFill>
        <p:spPr>
          <a:xfrm>
            <a:off x="2586588" y="2571750"/>
            <a:ext cx="3970824" cy="1146575"/>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Google Shape;341;p60"/>
          <p:cNvSpPr txBox="1"/>
          <p:nvPr>
            <p:ph type="body" idx="1"/>
          </p:nvPr>
        </p:nvSpPr>
        <p:spPr>
          <a:xfrm>
            <a:off x="311699" y="1152475"/>
            <a:ext cx="8520602" cy="3416400"/>
          </a:xfrm>
          <a:prstGeom prst="rect">
            <a:avLst/>
          </a:prstGeom>
        </p:spPr>
        <p:txBody>
          <a:bodyPr/>
          <a:lstStyle/>
          <a:p>
            <a:pPr/>
            <a:r>
              <a:t>First notice that </a:t>
            </a:r>
            <a:r>
              <a:rPr i="1"/>
              <a:t>regardless of the weight values</a:t>
            </a:r>
            <a:r>
              <a:t> this point-wise cost is </a:t>
            </a:r>
            <a:r>
              <a:rPr i="1"/>
              <a:t>always nonnegative</a:t>
            </a:r>
            <a:r>
              <a:t> and takes on a minimum value at </a:t>
            </a:r>
            <a:r>
              <a:rPr b="1" i="1"/>
              <a:t>0</a:t>
            </a:r>
            <a:r>
              <a:t>. </a:t>
            </a:r>
          </a:p>
          <a:p>
            <a:pPr>
              <a:spcBef>
                <a:spcPts val="1000"/>
              </a:spcBef>
            </a:pPr>
            <a:r>
              <a:t>Second notice how this penalizes violations of our desired equalities in equation (4) (and much more harshly than a Least Squares cost too). </a:t>
            </a:r>
          </a:p>
          <a:p>
            <a:pPr>
              <a:spcBef>
                <a:spcPts val="1000"/>
              </a:spcBef>
            </a:pPr>
            <a:r>
              <a:t>A plot showing both the Least Squares and Log Error point-wise costs are shown below.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76;p17"/>
          <p:cNvSpPr txBox="1"/>
          <p:nvPr>
            <p:ph type="body" idx="1"/>
          </p:nvPr>
        </p:nvSpPr>
        <p:spPr>
          <a:xfrm>
            <a:off x="311699" y="1152475"/>
            <a:ext cx="8520602" cy="3416400"/>
          </a:xfrm>
          <a:prstGeom prst="rect">
            <a:avLst/>
          </a:prstGeom>
        </p:spPr>
        <p:txBody>
          <a:bodyPr/>
          <a:lstStyle/>
          <a:p>
            <a:pPr/>
            <a:r>
              <a:t>Often in the context of classification the output values        are called </a:t>
            </a:r>
            <a:r>
              <a:rPr i="1"/>
              <a:t>labels</a:t>
            </a:r>
            <a:r>
              <a:t>, and all points sharing the same label value are referred to as a </a:t>
            </a:r>
            <a:r>
              <a:rPr i="1"/>
              <a:t>class</a:t>
            </a:r>
            <a:r>
              <a:t> of data.  </a:t>
            </a:r>
          </a:p>
          <a:p>
            <a:pPr>
              <a:spcBef>
                <a:spcPts val="1000"/>
              </a:spcBef>
            </a:pPr>
            <a:r>
              <a:t>Hence a dataset containing points with label values                      is said to be a dataset consisting of two classes.</a:t>
            </a:r>
          </a:p>
        </p:txBody>
      </p:sp>
      <p:pic>
        <p:nvPicPr>
          <p:cNvPr id="120" name="MathEquation,#000000Google Shape;77;p17" descr="MathEquation,#000000Google Shape;77;p17"/>
          <p:cNvPicPr>
            <a:picLocks noChangeAspect="1"/>
          </p:cNvPicPr>
          <p:nvPr/>
        </p:nvPicPr>
        <p:blipFill>
          <a:blip r:embed="rId2">
            <a:extLst/>
          </a:blip>
          <a:stretch>
            <a:fillRect/>
          </a:stretch>
        </p:blipFill>
        <p:spPr>
          <a:xfrm>
            <a:off x="6356575" y="1261600"/>
            <a:ext cx="265621" cy="254000"/>
          </a:xfrm>
          <a:prstGeom prst="rect">
            <a:avLst/>
          </a:prstGeom>
          <a:ln w="12700">
            <a:miter lim="400000"/>
          </a:ln>
        </p:spPr>
      </p:pic>
      <p:pic>
        <p:nvPicPr>
          <p:cNvPr id="121" name="MathEquation,#000000Google Shape;78;p17" descr="MathEquation,#000000Google Shape;78;p17"/>
          <p:cNvPicPr>
            <a:picLocks noChangeAspect="1"/>
          </p:cNvPicPr>
          <p:nvPr/>
        </p:nvPicPr>
        <p:blipFill>
          <a:blip r:embed="rId3">
            <a:extLst/>
          </a:blip>
          <a:stretch>
            <a:fillRect/>
          </a:stretch>
        </p:blipFill>
        <p:spPr>
          <a:xfrm>
            <a:off x="6113974" y="2013724"/>
            <a:ext cx="1174567" cy="254001"/>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9" name="Google Shape;346;p61" descr="Google Shape;346;p61"/>
          <p:cNvPicPr>
            <a:picLocks noChangeAspect="1"/>
          </p:cNvPicPr>
          <p:nvPr/>
        </p:nvPicPr>
        <p:blipFill>
          <a:blip r:embed="rId2">
            <a:extLst/>
          </a:blip>
          <a:stretch>
            <a:fillRect/>
          </a:stretch>
        </p:blipFill>
        <p:spPr>
          <a:xfrm>
            <a:off x="152400" y="1157662"/>
            <a:ext cx="8839201" cy="2828172"/>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Google Shape;351;p62"/>
          <p:cNvSpPr txBox="1"/>
          <p:nvPr>
            <p:ph type="body" idx="1"/>
          </p:nvPr>
        </p:nvSpPr>
        <p:spPr>
          <a:xfrm>
            <a:off x="311699" y="1152475"/>
            <a:ext cx="8520602" cy="3416400"/>
          </a:xfrm>
          <a:prstGeom prst="rect">
            <a:avLst/>
          </a:prstGeom>
        </p:spPr>
        <p:txBody>
          <a:bodyPr/>
          <a:lstStyle/>
          <a:p>
            <a:pPr>
              <a:lnSpc>
                <a:spcPct val="103500"/>
              </a:lnSpc>
            </a:pPr>
            <a:r>
              <a:t>Suppose we have our </a:t>
            </a:r>
            <a:r>
              <a:rPr i="1"/>
              <a:t>optimally tuned our weights</a:t>
            </a:r>
            <a:r>
              <a:t> and that                .  </a:t>
            </a:r>
          </a:p>
          <a:p>
            <a:pPr>
              <a:lnSpc>
                <a:spcPct val="103500"/>
              </a:lnSpc>
              <a:spcBef>
                <a:spcPts val="1000"/>
              </a:spcBef>
            </a:pPr>
            <a:r>
              <a:t>Then with our ideal weights we should satisfy our desired equality and have </a:t>
            </a:r>
            <a:br/>
            <a:r>
              <a:t>                                , and if this indeed the case then                                                 which is a neglibable penalty.  </a:t>
            </a:r>
          </a:p>
          <a:p>
            <a:pPr>
              <a:lnSpc>
                <a:spcPct val="103500"/>
              </a:lnSpc>
              <a:spcBef>
                <a:spcPts val="1000"/>
              </a:spcBef>
            </a:pPr>
            <a:r>
              <a:t>However if                     the value                      </a:t>
            </a:r>
            <a:r>
              <a:rPr i="1"/>
              <a:t>becomes large and positive very quickly harshly penalizing violations of our desired equality</a:t>
            </a:r>
            <a:r>
              <a:t>.  </a:t>
            </a:r>
          </a:p>
          <a:p>
            <a:pPr>
              <a:lnSpc>
                <a:spcPct val="103500"/>
              </a:lnSpc>
              <a:spcBef>
                <a:spcPts val="1000"/>
              </a:spcBef>
            </a:pPr>
            <a:r>
              <a:t>As                approaches </a:t>
            </a:r>
            <a:r>
              <a:rPr b="1" i="1"/>
              <a:t>0</a:t>
            </a:r>
            <a:r>
              <a:t> - the worst possible value it could take on if indeed      </a:t>
            </a:r>
            <a:br/>
            <a:r>
              <a:t>            - then cost value goes to </a:t>
            </a:r>
            <a:r>
              <a:rPr i="1"/>
              <a:t>positive infinity</a:t>
            </a:r>
            <a:r>
              <a:t>. </a:t>
            </a:r>
          </a:p>
        </p:txBody>
      </p:sp>
      <p:pic>
        <p:nvPicPr>
          <p:cNvPr id="262" name="MathEquation,#000000Google Shape;352;p62" descr="MathEquation,#000000Google Shape;352;p62"/>
          <p:cNvPicPr>
            <a:picLocks noChangeAspect="1"/>
          </p:cNvPicPr>
          <p:nvPr/>
        </p:nvPicPr>
        <p:blipFill>
          <a:blip r:embed="rId2">
            <a:extLst/>
          </a:blip>
          <a:stretch>
            <a:fillRect/>
          </a:stretch>
        </p:blipFill>
        <p:spPr>
          <a:xfrm>
            <a:off x="6890125" y="1253700"/>
            <a:ext cx="617631" cy="254001"/>
          </a:xfrm>
          <a:prstGeom prst="rect">
            <a:avLst/>
          </a:prstGeom>
          <a:ln w="12700">
            <a:miter lim="400000"/>
          </a:ln>
        </p:spPr>
      </p:pic>
      <p:pic>
        <p:nvPicPr>
          <p:cNvPr id="263" name="MathEquation,#000000Google Shape;353;p62" descr="MathEquation,#000000Google Shape;353;p62"/>
          <p:cNvPicPr>
            <a:picLocks noChangeAspect="1"/>
          </p:cNvPicPr>
          <p:nvPr/>
        </p:nvPicPr>
        <p:blipFill>
          <a:blip r:embed="rId3">
            <a:extLst/>
          </a:blip>
          <a:stretch>
            <a:fillRect/>
          </a:stretch>
        </p:blipFill>
        <p:spPr>
          <a:xfrm>
            <a:off x="1100574" y="1979224"/>
            <a:ext cx="1483201" cy="254001"/>
          </a:xfrm>
          <a:prstGeom prst="rect">
            <a:avLst/>
          </a:prstGeom>
          <a:ln w="12700">
            <a:miter lim="400000"/>
          </a:ln>
        </p:spPr>
      </p:pic>
      <p:pic>
        <p:nvPicPr>
          <p:cNvPr id="264" name="MathEquation,#000000Google Shape;354;p62" descr="MathEquation,#000000Google Shape;354;p62"/>
          <p:cNvPicPr>
            <a:picLocks noChangeAspect="1"/>
          </p:cNvPicPr>
          <p:nvPr/>
        </p:nvPicPr>
        <p:blipFill>
          <a:blip r:embed="rId4">
            <a:extLst/>
          </a:blip>
          <a:stretch>
            <a:fillRect/>
          </a:stretch>
        </p:blipFill>
        <p:spPr>
          <a:xfrm>
            <a:off x="6236499" y="1979224"/>
            <a:ext cx="2508643" cy="254001"/>
          </a:xfrm>
          <a:prstGeom prst="rect">
            <a:avLst/>
          </a:prstGeom>
          <a:ln w="12700">
            <a:miter lim="400000"/>
          </a:ln>
        </p:spPr>
      </p:pic>
      <p:pic>
        <p:nvPicPr>
          <p:cNvPr id="265" name="MathEquation,#000000Google Shape;355;p62" descr="MathEquation,#000000Google Shape;355;p62"/>
          <p:cNvPicPr>
            <a:picLocks noChangeAspect="1"/>
          </p:cNvPicPr>
          <p:nvPr/>
        </p:nvPicPr>
        <p:blipFill>
          <a:blip r:embed="rId5">
            <a:extLst/>
          </a:blip>
          <a:stretch>
            <a:fillRect/>
          </a:stretch>
        </p:blipFill>
        <p:spPr>
          <a:xfrm>
            <a:off x="2057375" y="2657475"/>
            <a:ext cx="1063875" cy="254000"/>
          </a:xfrm>
          <a:prstGeom prst="rect">
            <a:avLst/>
          </a:prstGeom>
          <a:ln w="12700">
            <a:miter lim="400000"/>
          </a:ln>
        </p:spPr>
      </p:pic>
      <p:pic>
        <p:nvPicPr>
          <p:cNvPr id="266" name="MathEquation,#000000Google Shape;356;p62" descr="MathEquation,#000000Google Shape;356;p62"/>
          <p:cNvPicPr>
            <a:picLocks noChangeAspect="1"/>
          </p:cNvPicPr>
          <p:nvPr/>
        </p:nvPicPr>
        <p:blipFill>
          <a:blip r:embed="rId6">
            <a:extLst/>
          </a:blip>
          <a:stretch>
            <a:fillRect/>
          </a:stretch>
        </p:blipFill>
        <p:spPr>
          <a:xfrm>
            <a:off x="4254100" y="2657475"/>
            <a:ext cx="1294269" cy="254000"/>
          </a:xfrm>
          <a:prstGeom prst="rect">
            <a:avLst/>
          </a:prstGeom>
          <a:ln w="12700">
            <a:miter lim="400000"/>
          </a:ln>
        </p:spPr>
      </p:pic>
      <p:pic>
        <p:nvPicPr>
          <p:cNvPr id="267" name="MathEquation,#000000Google Shape;357;p62" descr="MathEquation,#000000Google Shape;357;p62"/>
          <p:cNvPicPr>
            <a:picLocks noChangeAspect="1"/>
          </p:cNvPicPr>
          <p:nvPr/>
        </p:nvPicPr>
        <p:blipFill>
          <a:blip r:embed="rId7">
            <a:extLst/>
          </a:blip>
          <a:stretch>
            <a:fillRect/>
          </a:stretch>
        </p:blipFill>
        <p:spPr>
          <a:xfrm>
            <a:off x="1243000" y="3353999"/>
            <a:ext cx="725714" cy="254001"/>
          </a:xfrm>
          <a:prstGeom prst="rect">
            <a:avLst/>
          </a:prstGeom>
          <a:ln w="12700">
            <a:miter lim="400000"/>
          </a:ln>
        </p:spPr>
      </p:pic>
      <p:pic>
        <p:nvPicPr>
          <p:cNvPr id="268" name="MathEquation,#000000Google Shape;358;p62" descr="MathEquation,#000000Google Shape;358;p62"/>
          <p:cNvPicPr>
            <a:picLocks noChangeAspect="1"/>
          </p:cNvPicPr>
          <p:nvPr/>
        </p:nvPicPr>
        <p:blipFill>
          <a:blip r:embed="rId2">
            <a:extLst/>
          </a:blip>
          <a:stretch>
            <a:fillRect/>
          </a:stretch>
        </p:blipFill>
        <p:spPr>
          <a:xfrm>
            <a:off x="910825" y="3664725"/>
            <a:ext cx="617631" cy="254001"/>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Google Shape;363;p63"/>
          <p:cNvSpPr txBox="1"/>
          <p:nvPr>
            <p:ph type="body" idx="1"/>
          </p:nvPr>
        </p:nvSpPr>
        <p:spPr>
          <a:xfrm>
            <a:off x="311699" y="1152475"/>
            <a:ext cx="8520602" cy="3416400"/>
          </a:xfrm>
          <a:prstGeom prst="rect">
            <a:avLst/>
          </a:prstGeom>
        </p:spPr>
        <p:txBody>
          <a:bodyPr/>
          <a:lstStyle/>
          <a:p>
            <a:pPr/>
            <a:r>
              <a:t>So indeed, this point-wise cost function penalizes violations when            very strictly and is minimal (equals </a:t>
            </a:r>
            <a:r>
              <a:rPr b="1" i="1"/>
              <a:t>0</a:t>
            </a:r>
            <a:r>
              <a:t>) in value when the desired equality holds.  </a:t>
            </a:r>
          </a:p>
          <a:p>
            <a:pPr>
              <a:spcBef>
                <a:spcPts val="1000"/>
              </a:spcBef>
            </a:pPr>
            <a:r>
              <a:t>Precisely the same thing can be said when            that this point-wise cost takes on a minimal value when                      and is very large otherwise going to positive infinity as              approaches the worst possible value of </a:t>
            </a:r>
            <a:r>
              <a:rPr b="1" i="1"/>
              <a:t>1</a:t>
            </a:r>
            <a:r>
              <a:t>.  </a:t>
            </a:r>
          </a:p>
          <a:p>
            <a:pPr>
              <a:spcBef>
                <a:spcPts val="1000"/>
              </a:spcBef>
            </a:pPr>
            <a:r>
              <a:t>So - in short - point-wise cost severely punishes violations of our desired equalitiesa and takes on a minimum value of </a:t>
            </a:r>
            <a:r>
              <a:rPr b="1" i="1"/>
              <a:t>0</a:t>
            </a:r>
            <a:r>
              <a:t> when our weights       are properly tuned i.e.,</a:t>
            </a:r>
          </a:p>
        </p:txBody>
      </p:sp>
      <p:pic>
        <p:nvPicPr>
          <p:cNvPr id="271" name="MathEquation,#000000Google Shape;364;p63" descr="MathEquation,#000000Google Shape;364;p63"/>
          <p:cNvPicPr>
            <a:picLocks noChangeAspect="1"/>
          </p:cNvPicPr>
          <p:nvPr/>
        </p:nvPicPr>
        <p:blipFill>
          <a:blip r:embed="rId2">
            <a:extLst/>
          </a:blip>
          <a:stretch>
            <a:fillRect/>
          </a:stretch>
        </p:blipFill>
        <p:spPr>
          <a:xfrm>
            <a:off x="2855277" y="3718324"/>
            <a:ext cx="1200101" cy="300026"/>
          </a:xfrm>
          <a:prstGeom prst="rect">
            <a:avLst/>
          </a:prstGeom>
          <a:ln w="12700">
            <a:miter lim="400000"/>
          </a:ln>
        </p:spPr>
      </p:pic>
      <p:pic>
        <p:nvPicPr>
          <p:cNvPr id="272" name="MathEquation,#000000Google Shape;365;p63" descr="MathEquation,#000000Google Shape;365;p63"/>
          <p:cNvPicPr>
            <a:picLocks noChangeAspect="1"/>
          </p:cNvPicPr>
          <p:nvPr/>
        </p:nvPicPr>
        <p:blipFill>
          <a:blip r:embed="rId3">
            <a:extLst/>
          </a:blip>
          <a:stretch>
            <a:fillRect/>
          </a:stretch>
        </p:blipFill>
        <p:spPr>
          <a:xfrm>
            <a:off x="4108200" y="2317750"/>
            <a:ext cx="1063876" cy="254000"/>
          </a:xfrm>
          <a:prstGeom prst="rect">
            <a:avLst/>
          </a:prstGeom>
          <a:ln w="12700">
            <a:miter lim="400000"/>
          </a:ln>
        </p:spPr>
      </p:pic>
      <p:pic>
        <p:nvPicPr>
          <p:cNvPr id="273" name="MathEquation,#000000Google Shape;366;p63" descr="MathEquation,#000000Google Shape;366;p63"/>
          <p:cNvPicPr>
            <a:picLocks noChangeAspect="1"/>
          </p:cNvPicPr>
          <p:nvPr/>
        </p:nvPicPr>
        <p:blipFill>
          <a:blip r:embed="rId4">
            <a:extLst/>
          </a:blip>
          <a:stretch>
            <a:fillRect/>
          </a:stretch>
        </p:blipFill>
        <p:spPr>
          <a:xfrm>
            <a:off x="7543824" y="1275149"/>
            <a:ext cx="617631" cy="254001"/>
          </a:xfrm>
          <a:prstGeom prst="rect">
            <a:avLst/>
          </a:prstGeom>
          <a:ln w="12700">
            <a:miter lim="400000"/>
          </a:ln>
        </p:spPr>
      </p:pic>
      <p:pic>
        <p:nvPicPr>
          <p:cNvPr id="274" name="MathEquation,#000000Google Shape;367;p63" descr="MathEquation,#000000Google Shape;367;p63"/>
          <p:cNvPicPr>
            <a:picLocks noChangeAspect="1"/>
          </p:cNvPicPr>
          <p:nvPr/>
        </p:nvPicPr>
        <p:blipFill>
          <a:blip r:embed="rId5">
            <a:extLst/>
          </a:blip>
          <a:stretch>
            <a:fillRect/>
          </a:stretch>
        </p:blipFill>
        <p:spPr>
          <a:xfrm>
            <a:off x="5272075" y="2003824"/>
            <a:ext cx="617631" cy="254001"/>
          </a:xfrm>
          <a:prstGeom prst="rect">
            <a:avLst/>
          </a:prstGeom>
          <a:ln w="12700">
            <a:miter lim="400000"/>
          </a:ln>
        </p:spPr>
      </p:pic>
      <p:pic>
        <p:nvPicPr>
          <p:cNvPr id="275" name="MathEquation,#000000Google Shape;368;p63" descr="MathEquation,#000000Google Shape;368;p63"/>
          <p:cNvPicPr>
            <a:picLocks noChangeAspect="1"/>
          </p:cNvPicPr>
          <p:nvPr/>
        </p:nvPicPr>
        <p:blipFill>
          <a:blip r:embed="rId6">
            <a:extLst/>
          </a:blip>
          <a:stretch>
            <a:fillRect/>
          </a:stretch>
        </p:blipFill>
        <p:spPr>
          <a:xfrm>
            <a:off x="3000399" y="2657450"/>
            <a:ext cx="725715" cy="254001"/>
          </a:xfrm>
          <a:prstGeom prst="rect">
            <a:avLst/>
          </a:prstGeom>
          <a:ln w="12700">
            <a:miter lim="400000"/>
          </a:ln>
        </p:spPr>
      </p:pic>
      <p:pic>
        <p:nvPicPr>
          <p:cNvPr id="276" name="MathEquation,#000000Google Shape;369;p63" descr="MathEquation,#000000Google Shape;369;p63"/>
          <p:cNvPicPr>
            <a:picLocks noChangeAspect="1"/>
          </p:cNvPicPr>
          <p:nvPr/>
        </p:nvPicPr>
        <p:blipFill>
          <a:blip r:embed="rId7">
            <a:extLst/>
          </a:blip>
          <a:stretch>
            <a:fillRect/>
          </a:stretch>
        </p:blipFill>
        <p:spPr>
          <a:xfrm>
            <a:off x="7479500" y="3418249"/>
            <a:ext cx="257177" cy="20575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Google Shape;374;p64"/>
          <p:cNvSpPr txBox="1"/>
          <p:nvPr>
            <p:ph type="body" idx="1"/>
          </p:nvPr>
        </p:nvSpPr>
        <p:spPr>
          <a:xfrm>
            <a:off x="311699" y="1152475"/>
            <a:ext cx="8520602" cy="3416400"/>
          </a:xfrm>
          <a:prstGeom prst="rect">
            <a:avLst/>
          </a:prstGeom>
        </p:spPr>
        <p:txBody>
          <a:bodyPr/>
          <a:lstStyle/>
          <a:p>
            <a:pPr/>
            <a:r>
              <a:t>We can then form the so-called </a:t>
            </a:r>
            <a:r>
              <a:rPr i="1"/>
              <a:t>Cross Entropy</a:t>
            </a:r>
            <a:r>
              <a:t> cost function by taking the average of the Log Error costs over all $P$ points as</a:t>
            </a:r>
          </a:p>
          <a:p>
            <a:pPr marL="0" indent="457200">
              <a:spcBef>
                <a:spcPts val="1000"/>
              </a:spcBef>
              <a:buSzTx/>
              <a:buNone/>
            </a:pPr>
          </a:p>
          <a:p>
            <a:pPr marL="0" indent="457200">
              <a:spcBef>
                <a:spcPts val="1000"/>
              </a:spcBef>
              <a:buSzTx/>
              <a:buNone/>
            </a:pPr>
          </a:p>
          <a:p>
            <a:pPr>
              <a:spcBef>
                <a:spcPts val="1000"/>
              </a:spcBef>
            </a:pPr>
            <a:r>
              <a:t>Finally notice that we can write the Log Error equivalently - combining the two cases -  in a single line as</a:t>
            </a:r>
          </a:p>
        </p:txBody>
      </p:sp>
      <p:pic>
        <p:nvPicPr>
          <p:cNvPr id="279" name="MathEquation,#000000Google Shape;375;p64" descr="MathEquation,#000000Google Shape;375;p64"/>
          <p:cNvPicPr>
            <a:picLocks noChangeAspect="1"/>
          </p:cNvPicPr>
          <p:nvPr/>
        </p:nvPicPr>
        <p:blipFill>
          <a:blip r:embed="rId2">
            <a:extLst/>
          </a:blip>
          <a:stretch>
            <a:fillRect/>
          </a:stretch>
        </p:blipFill>
        <p:spPr>
          <a:xfrm>
            <a:off x="3303275" y="2175274"/>
            <a:ext cx="2537441" cy="396476"/>
          </a:xfrm>
          <a:prstGeom prst="rect">
            <a:avLst/>
          </a:prstGeom>
          <a:ln w="12700">
            <a:miter lim="400000"/>
          </a:ln>
        </p:spPr>
      </p:pic>
      <p:pic>
        <p:nvPicPr>
          <p:cNvPr id="280" name="MathEquation,#000000Google Shape;376;p64" descr="MathEquation,#000000Google Shape;376;p64"/>
          <p:cNvPicPr>
            <a:picLocks noChangeAspect="1"/>
          </p:cNvPicPr>
          <p:nvPr/>
        </p:nvPicPr>
        <p:blipFill>
          <a:blip r:embed="rId3">
            <a:extLst/>
          </a:blip>
          <a:stretch>
            <a:fillRect/>
          </a:stretch>
        </p:blipFill>
        <p:spPr>
          <a:xfrm>
            <a:off x="3303272" y="3879050"/>
            <a:ext cx="2537450" cy="608994"/>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Google Shape;381;p65"/>
          <p:cNvSpPr txBox="1"/>
          <p:nvPr>
            <p:ph type="body" idx="1"/>
          </p:nvPr>
        </p:nvSpPr>
        <p:spPr>
          <a:xfrm>
            <a:off x="311699" y="1152475"/>
            <a:ext cx="8520602" cy="3416400"/>
          </a:xfrm>
          <a:prstGeom prst="rect">
            <a:avLst/>
          </a:prstGeom>
        </p:spPr>
        <p:txBody>
          <a:bodyPr/>
          <a:lstStyle/>
          <a:p>
            <a:pPr/>
            <a:r>
              <a:t>We can form the same cost function as above by taking the average of this form of the Log Error giving</a:t>
            </a:r>
          </a:p>
          <a:p>
            <a:pPr marL="0" indent="457200">
              <a:spcBef>
                <a:spcPts val="1000"/>
              </a:spcBef>
              <a:buSzTx/>
              <a:buNone/>
            </a:pPr>
          </a:p>
          <a:p>
            <a:pPr marL="0" indent="457200">
              <a:spcBef>
                <a:spcPts val="1000"/>
              </a:spcBef>
              <a:buSzTx/>
              <a:buNone/>
            </a:pPr>
          </a:p>
          <a:p>
            <a:pPr marL="0" indent="457200">
              <a:spcBef>
                <a:spcPts val="1000"/>
              </a:spcBef>
              <a:buSzTx/>
              <a:buNone/>
            </a:pPr>
          </a:p>
          <a:p>
            <a:pPr>
              <a:spcBef>
                <a:spcPts val="1000"/>
              </a:spcBef>
            </a:pPr>
            <a:r>
              <a:t>This is the more common way of expressing the Cross Entropy cost.</a:t>
            </a:r>
          </a:p>
        </p:txBody>
      </p:sp>
      <p:pic>
        <p:nvPicPr>
          <p:cNvPr id="283" name="MathEquation,#000000Google Shape;382;p65" descr="MathEquation,#000000Google Shape;382;p65"/>
          <p:cNvPicPr>
            <a:picLocks noChangeAspect="1"/>
          </p:cNvPicPr>
          <p:nvPr/>
        </p:nvPicPr>
        <p:blipFill>
          <a:blip r:embed="rId2">
            <a:extLst/>
          </a:blip>
          <a:stretch>
            <a:fillRect/>
          </a:stretch>
        </p:blipFill>
        <p:spPr>
          <a:xfrm>
            <a:off x="2260974" y="2252149"/>
            <a:ext cx="5257751" cy="703226"/>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387;p66"/>
          <p:cNvSpPr txBox="1"/>
          <p:nvPr>
            <p:ph type="body" idx="1"/>
          </p:nvPr>
        </p:nvSpPr>
        <p:spPr>
          <a:xfrm>
            <a:off x="311699" y="1152475"/>
            <a:ext cx="8520602" cy="3416400"/>
          </a:xfrm>
          <a:prstGeom prst="rect">
            <a:avLst/>
          </a:prstGeom>
        </p:spPr>
        <p:txBody>
          <a:bodyPr/>
          <a:lstStyle/>
          <a:p>
            <a:pPr/>
            <a:r>
              <a:t>In any case, to recover the </a:t>
            </a:r>
            <a:r>
              <a:rPr i="1"/>
              <a:t>ideal</a:t>
            </a:r>
            <a:r>
              <a:t> weights that make the formulae in equation (4) hold as tightly as possible we want to </a:t>
            </a:r>
            <a:r>
              <a:rPr i="1"/>
              <a:t>minimize</a:t>
            </a:r>
            <a:r>
              <a:t> this cost over      .   </a:t>
            </a:r>
          </a:p>
          <a:p>
            <a:pPr>
              <a:spcBef>
                <a:spcPts val="1000"/>
              </a:spcBef>
            </a:pPr>
            <a:r>
              <a:t>In other words, to optimally tune the parameters       we want to </a:t>
            </a:r>
            <a:r>
              <a:rPr i="1"/>
              <a:t>minimize</a:t>
            </a:r>
            <a:r>
              <a:t> the Cross Entropy cost as </a:t>
            </a:r>
          </a:p>
        </p:txBody>
      </p:sp>
      <p:pic>
        <p:nvPicPr>
          <p:cNvPr id="286" name="MathEquation,#000000Google Shape;388;p66" descr="MathEquation,#000000Google Shape;388;p66"/>
          <p:cNvPicPr>
            <a:picLocks noChangeAspect="1"/>
          </p:cNvPicPr>
          <p:nvPr/>
        </p:nvPicPr>
        <p:blipFill>
          <a:blip r:embed="rId2">
            <a:extLst/>
          </a:blip>
          <a:stretch>
            <a:fillRect/>
          </a:stretch>
        </p:blipFill>
        <p:spPr>
          <a:xfrm>
            <a:off x="7415224" y="1639474"/>
            <a:ext cx="235727" cy="188575"/>
          </a:xfrm>
          <a:prstGeom prst="rect">
            <a:avLst/>
          </a:prstGeom>
          <a:ln w="12700">
            <a:miter lim="400000"/>
          </a:ln>
        </p:spPr>
      </p:pic>
      <p:pic>
        <p:nvPicPr>
          <p:cNvPr id="287" name="MathEquation,#000000Google Shape;389;p66" descr="MathEquation,#000000Google Shape;389;p66"/>
          <p:cNvPicPr>
            <a:picLocks noChangeAspect="1"/>
          </p:cNvPicPr>
          <p:nvPr/>
        </p:nvPicPr>
        <p:blipFill>
          <a:blip r:embed="rId2">
            <a:extLst/>
          </a:blip>
          <a:stretch>
            <a:fillRect/>
          </a:stretch>
        </p:blipFill>
        <p:spPr>
          <a:xfrm>
            <a:off x="5810250" y="2049024"/>
            <a:ext cx="235726" cy="188575"/>
          </a:xfrm>
          <a:prstGeom prst="rect">
            <a:avLst/>
          </a:prstGeom>
          <a:ln w="12700">
            <a:miter lim="400000"/>
          </a:ln>
        </p:spPr>
      </p:pic>
      <p:pic>
        <p:nvPicPr>
          <p:cNvPr id="288" name="MathEquation,#000000Google Shape;390;p66" descr="MathEquation,#000000Google Shape;390;p66"/>
          <p:cNvPicPr>
            <a:picLocks noChangeAspect="1"/>
          </p:cNvPicPr>
          <p:nvPr/>
        </p:nvPicPr>
        <p:blipFill>
          <a:blip r:embed="rId3">
            <a:extLst/>
          </a:blip>
          <a:stretch>
            <a:fillRect/>
          </a:stretch>
        </p:blipFill>
        <p:spPr>
          <a:xfrm>
            <a:off x="2417137" y="2893224"/>
            <a:ext cx="4309726" cy="985851"/>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Google Shape;395;p67"/>
          <p:cNvSpPr txBox="1"/>
          <p:nvPr>
            <p:ph type="body" idx="1"/>
          </p:nvPr>
        </p:nvSpPr>
        <p:spPr>
          <a:xfrm>
            <a:off x="311699" y="1152475"/>
            <a:ext cx="8520602" cy="3416400"/>
          </a:xfrm>
          <a:prstGeom prst="rect">
            <a:avLst/>
          </a:prstGeom>
        </p:spPr>
        <p:txBody>
          <a:bodyPr/>
          <a:lstStyle/>
          <a:p>
            <a:pPr/>
            <a:r>
              <a:t>The Cross Entropy cost is </a:t>
            </a:r>
            <a:r>
              <a:rPr i="1"/>
              <a:t>always convex</a:t>
            </a:r>
            <a:r>
              <a:t> regardless of the dataset used.</a:t>
            </a:r>
          </a:p>
          <a:p>
            <a:pPr>
              <a:spcBef>
                <a:spcPts val="1000"/>
              </a:spcBef>
            </a:pPr>
            <a:r>
              <a:t>We will see this empirically in the examples below and a mathematical proof is provided in the appendix of this Section that verifies this claim more generally. </a:t>
            </a:r>
          </a:p>
          <a:p>
            <a:pPr>
              <a:spcBef>
                <a:spcPts val="1000"/>
              </a:spcBef>
            </a:pPr>
            <a:r>
              <a:t>We displayed a particular instance of the cost surface in the right panel of our first example above.</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Google Shape;400;p68"/>
          <p:cNvSpPr txBox="1"/>
          <p:nvPr>
            <p:ph type="body" idx="1"/>
          </p:nvPr>
        </p:nvSpPr>
        <p:spPr>
          <a:xfrm>
            <a:off x="311699" y="1152475"/>
            <a:ext cx="8520602" cy="3416400"/>
          </a:xfrm>
          <a:prstGeom prst="rect">
            <a:avLst/>
          </a:prstGeom>
        </p:spPr>
        <p:txBody>
          <a:bodyPr/>
          <a:lstStyle/>
          <a:p>
            <a:pPr/>
            <a:r>
              <a:t>Since the Cross Entropy cost function is convex a variety of local optimization schemes can be more easily used to properly minimize it.  </a:t>
            </a:r>
          </a:p>
          <a:p>
            <a:pPr>
              <a:spcBef>
                <a:spcPts val="1000"/>
              </a:spcBef>
            </a:pPr>
            <a:r>
              <a:t>For this reason the Cross Entropy cost is used more often in practice for logistic regression than is the logistic Least Squares cost.</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Google Shape;405;p69"/>
          <p:cNvSpPr txBox="1"/>
          <p:nvPr>
            <p:ph type="title"/>
          </p:nvPr>
        </p:nvSpPr>
        <p:spPr>
          <a:xfrm>
            <a:off x="311699" y="2150849"/>
            <a:ext cx="8520602" cy="841801"/>
          </a:xfrm>
          <a:prstGeom prst="rect">
            <a:avLst/>
          </a:prstGeom>
        </p:spPr>
        <p:txBody>
          <a:bodyPr/>
          <a:lstStyle>
            <a:lvl1pPr>
              <a:defRPr sz="2200"/>
            </a:lvl1pPr>
          </a:lstStyle>
          <a:p>
            <a:pPr/>
            <a:r>
              <a:t>Implementing and minimizing a modular Cross Entropy cost in `Python`</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Google Shape;410;p70"/>
          <p:cNvSpPr txBox="1"/>
          <p:nvPr>
            <p:ph type="body" idx="1"/>
          </p:nvPr>
        </p:nvSpPr>
        <p:spPr>
          <a:xfrm>
            <a:off x="311699" y="1152475"/>
            <a:ext cx="8520602" cy="3416400"/>
          </a:xfrm>
          <a:prstGeom prst="rect">
            <a:avLst/>
          </a:prstGeom>
        </p:spPr>
        <p:txBody>
          <a:bodyPr/>
          <a:lstStyle/>
          <a:p>
            <a:pPr/>
            <a:r>
              <a:t>We can implement the Cross Entropy costs very similarly to the way we did the Least Squares cost for linear regression, as detailed in [Section 5.2],</a:t>
            </a:r>
          </a:p>
          <a:p>
            <a:pPr>
              <a:spcBef>
                <a:spcPts val="1000"/>
              </a:spcBef>
            </a:pPr>
            <a:r>
              <a:t>First we break down our implementation into the linear `model` and the error itself.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83;p18"/>
          <p:cNvSpPr txBox="1"/>
          <p:nvPr>
            <p:ph type="body" idx="1"/>
          </p:nvPr>
        </p:nvSpPr>
        <p:spPr>
          <a:xfrm>
            <a:off x="311699" y="1152475"/>
            <a:ext cx="8520602" cy="3416400"/>
          </a:xfrm>
          <a:prstGeom prst="rect">
            <a:avLst/>
          </a:prstGeom>
        </p:spPr>
        <p:txBody>
          <a:bodyPr/>
          <a:lstStyle/>
          <a:p>
            <a:pPr/>
            <a:r>
              <a:t>The simplest shape such a dataset can take is that of a set of linearly separated adjacent 'steps', as illustrated in the figure below. </a:t>
            </a:r>
          </a:p>
          <a:p>
            <a:pPr>
              <a:spcBef>
                <a:spcPts val="1000"/>
              </a:spcBef>
            </a:pPr>
            <a:r>
              <a:t>Here the 'bottom' step is the region of the space containing most of the points that have label value              .  </a:t>
            </a:r>
          </a:p>
          <a:p>
            <a:pPr>
              <a:spcBef>
                <a:spcPts val="1000"/>
              </a:spcBef>
            </a:pPr>
            <a:r>
              <a:t>The 'top step' likewise contains most of the points having label value              . </a:t>
            </a:r>
          </a:p>
          <a:p>
            <a:pPr>
              <a:spcBef>
                <a:spcPts val="1000"/>
              </a:spcBef>
            </a:pPr>
            <a:r>
              <a:t>These steps are largely separated by a point when             , a line when          , and a hyperplane when      is larger.</a:t>
            </a:r>
          </a:p>
        </p:txBody>
      </p:sp>
      <p:pic>
        <p:nvPicPr>
          <p:cNvPr id="124" name="MathEquation,#000000Google Shape;84;p18" descr="MathEquation,#000000Google Shape;84;p18"/>
          <p:cNvPicPr>
            <a:picLocks noChangeAspect="1"/>
          </p:cNvPicPr>
          <p:nvPr/>
        </p:nvPicPr>
        <p:blipFill>
          <a:blip r:embed="rId2">
            <a:extLst/>
          </a:blip>
          <a:stretch>
            <a:fillRect/>
          </a:stretch>
        </p:blipFill>
        <p:spPr>
          <a:xfrm>
            <a:off x="3117650" y="2317750"/>
            <a:ext cx="617630" cy="254000"/>
          </a:xfrm>
          <a:prstGeom prst="rect">
            <a:avLst/>
          </a:prstGeom>
          <a:ln w="12700">
            <a:miter lim="400000"/>
          </a:ln>
        </p:spPr>
      </p:pic>
      <p:pic>
        <p:nvPicPr>
          <p:cNvPr id="125" name="MathEquation,#000000Google Shape;85;p18" descr="MathEquation,#000000Google Shape;85;p18"/>
          <p:cNvPicPr>
            <a:picLocks noChangeAspect="1"/>
          </p:cNvPicPr>
          <p:nvPr/>
        </p:nvPicPr>
        <p:blipFill>
          <a:blip r:embed="rId3">
            <a:extLst/>
          </a:blip>
          <a:stretch>
            <a:fillRect/>
          </a:stretch>
        </p:blipFill>
        <p:spPr>
          <a:xfrm>
            <a:off x="7836550" y="2794324"/>
            <a:ext cx="790663" cy="254001"/>
          </a:xfrm>
          <a:prstGeom prst="rect">
            <a:avLst/>
          </a:prstGeom>
          <a:ln w="12700">
            <a:miter lim="400000"/>
          </a:ln>
        </p:spPr>
      </p:pic>
      <p:pic>
        <p:nvPicPr>
          <p:cNvPr id="126" name="MathEquation,#000000Google Shape;86;p18" descr="MathEquation,#000000Google Shape;86;p18"/>
          <p:cNvPicPr>
            <a:picLocks noChangeAspect="1"/>
          </p:cNvPicPr>
          <p:nvPr/>
        </p:nvPicPr>
        <p:blipFill>
          <a:blip r:embed="rId4">
            <a:extLst/>
          </a:blip>
          <a:stretch>
            <a:fillRect/>
          </a:stretch>
        </p:blipFill>
        <p:spPr>
          <a:xfrm>
            <a:off x="6126100" y="3263224"/>
            <a:ext cx="617627" cy="205364"/>
          </a:xfrm>
          <a:prstGeom prst="rect">
            <a:avLst/>
          </a:prstGeom>
          <a:ln w="12700">
            <a:miter lim="400000"/>
          </a:ln>
        </p:spPr>
      </p:pic>
      <p:pic>
        <p:nvPicPr>
          <p:cNvPr id="127" name="MathEquation,#000000Google Shape;87;p18" descr="MathEquation,#000000Google Shape;87;p18"/>
          <p:cNvPicPr>
            <a:picLocks noChangeAspect="1"/>
          </p:cNvPicPr>
          <p:nvPr/>
        </p:nvPicPr>
        <p:blipFill>
          <a:blip r:embed="rId5">
            <a:extLst/>
          </a:blip>
          <a:stretch>
            <a:fillRect/>
          </a:stretch>
        </p:blipFill>
        <p:spPr>
          <a:xfrm>
            <a:off x="8214675" y="3263224"/>
            <a:ext cx="617625" cy="205364"/>
          </a:xfrm>
          <a:prstGeom prst="rect">
            <a:avLst/>
          </a:prstGeom>
          <a:ln w="12700">
            <a:miter lim="400000"/>
          </a:ln>
        </p:spPr>
      </p:pic>
      <p:pic>
        <p:nvPicPr>
          <p:cNvPr id="128" name="MathEquation,#000000Google Shape;88;p18" descr="MathEquation,#000000Google Shape;88;p18"/>
          <p:cNvPicPr>
            <a:picLocks noChangeAspect="1"/>
          </p:cNvPicPr>
          <p:nvPr/>
        </p:nvPicPr>
        <p:blipFill>
          <a:blip r:embed="rId6">
            <a:extLst/>
          </a:blip>
          <a:stretch>
            <a:fillRect/>
          </a:stretch>
        </p:blipFill>
        <p:spPr>
          <a:xfrm>
            <a:off x="3420924" y="3542200"/>
            <a:ext cx="201595" cy="205377"/>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Google Shape;415;p71"/>
          <p:cNvSpPr txBox="1"/>
          <p:nvPr>
            <p:ph type="body" idx="1"/>
          </p:nvPr>
        </p:nvSpPr>
        <p:spPr>
          <a:xfrm>
            <a:off x="311699" y="1152475"/>
            <a:ext cx="8520602" cy="3416400"/>
          </a:xfrm>
          <a:prstGeom prst="rect">
            <a:avLst/>
          </a:prstGeom>
        </p:spPr>
        <p:txBody>
          <a:bodyPr/>
          <a:lstStyle/>
          <a:p>
            <a:pPr/>
            <a:r>
              <a:t>Our linear `model` takes in both an appended input point       and a set of weights </a:t>
            </a:r>
          </a:p>
          <a:p>
            <a:pPr marL="0" indent="457200">
              <a:spcBef>
                <a:spcPts val="1000"/>
              </a:spcBef>
              <a:buSzTx/>
              <a:buNone/>
            </a:pPr>
          </a:p>
          <a:p>
            <a:pPr marL="0" indent="457200">
              <a:spcBef>
                <a:spcPts val="1000"/>
              </a:spcBef>
              <a:buSzTx/>
              <a:buNone/>
            </a:pPr>
          </a:p>
          <a:p>
            <a:pPr>
              <a:spcBef>
                <a:spcPts val="1000"/>
              </a:spcBef>
            </a:pPr>
            <a:r>
              <a:t>With this notation for our model, the corresponding Cross Entropy cost in equation (16) can be written as</a:t>
            </a:r>
          </a:p>
        </p:txBody>
      </p:sp>
      <p:pic>
        <p:nvPicPr>
          <p:cNvPr id="299" name="MathEquation,#000000Google Shape;416;p71" descr="MathEquation,#000000Google Shape;416;p71"/>
          <p:cNvPicPr>
            <a:picLocks noChangeAspect="1"/>
          </p:cNvPicPr>
          <p:nvPr/>
        </p:nvPicPr>
        <p:blipFill>
          <a:blip r:embed="rId2">
            <a:extLst/>
          </a:blip>
          <a:stretch>
            <a:fillRect/>
          </a:stretch>
        </p:blipFill>
        <p:spPr>
          <a:xfrm>
            <a:off x="3439591" y="2089549"/>
            <a:ext cx="2264827" cy="339726"/>
          </a:xfrm>
          <a:prstGeom prst="rect">
            <a:avLst/>
          </a:prstGeom>
          <a:ln w="12700">
            <a:miter lim="400000"/>
          </a:ln>
        </p:spPr>
      </p:pic>
      <p:pic>
        <p:nvPicPr>
          <p:cNvPr id="300" name="MathEquation,#000000Google Shape;417;p71" descr="MathEquation,#000000Google Shape;417;p71"/>
          <p:cNvPicPr>
            <a:picLocks noChangeAspect="1"/>
          </p:cNvPicPr>
          <p:nvPr/>
        </p:nvPicPr>
        <p:blipFill>
          <a:blip r:embed="rId3">
            <a:extLst/>
          </a:blip>
          <a:stretch>
            <a:fillRect/>
          </a:stretch>
        </p:blipFill>
        <p:spPr>
          <a:xfrm>
            <a:off x="6697250" y="1296600"/>
            <a:ext cx="248715" cy="254000"/>
          </a:xfrm>
          <a:prstGeom prst="rect">
            <a:avLst/>
          </a:prstGeom>
          <a:ln w="12700">
            <a:miter lim="400000"/>
          </a:ln>
        </p:spPr>
      </p:pic>
      <p:pic>
        <p:nvPicPr>
          <p:cNvPr id="301" name="MathEquation,#000000Google Shape;418;p71" descr="MathEquation,#000000Google Shape;418;p71"/>
          <p:cNvPicPr>
            <a:picLocks noChangeAspect="1"/>
          </p:cNvPicPr>
          <p:nvPr/>
        </p:nvPicPr>
        <p:blipFill>
          <a:blip r:embed="rId4">
            <a:extLst/>
          </a:blip>
          <a:stretch>
            <a:fillRect/>
          </a:stretch>
        </p:blipFill>
        <p:spPr>
          <a:xfrm>
            <a:off x="1746649" y="1618049"/>
            <a:ext cx="203601" cy="162876"/>
          </a:xfrm>
          <a:prstGeom prst="rect">
            <a:avLst/>
          </a:prstGeom>
          <a:ln w="12700">
            <a:miter lim="400000"/>
          </a:ln>
        </p:spPr>
      </p:pic>
      <p:pic>
        <p:nvPicPr>
          <p:cNvPr id="302" name="MathEquation,#000000Google Shape;419;p71" descr="MathEquation,#000000Google Shape;419;p71"/>
          <p:cNvPicPr>
            <a:picLocks noChangeAspect="1"/>
          </p:cNvPicPr>
          <p:nvPr/>
        </p:nvPicPr>
        <p:blipFill>
          <a:blip r:embed="rId5">
            <a:extLst/>
          </a:blip>
          <a:stretch>
            <a:fillRect/>
          </a:stretch>
        </p:blipFill>
        <p:spPr>
          <a:xfrm>
            <a:off x="899288" y="3964775"/>
            <a:ext cx="7345417" cy="339726"/>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4" name="Screen Shot 2021-02-13 at 3.13.07 PM.png" descr="Screen Shot 2021-02-13 at 3.13.07 PM.png"/>
          <p:cNvPicPr>
            <a:picLocks noChangeAspect="1"/>
          </p:cNvPicPr>
          <p:nvPr/>
        </p:nvPicPr>
        <p:blipFill>
          <a:blip r:embed="rId2">
            <a:extLst/>
          </a:blip>
          <a:stretch>
            <a:fillRect/>
          </a:stretch>
        </p:blipFill>
        <p:spPr>
          <a:xfrm>
            <a:off x="525222" y="2040161"/>
            <a:ext cx="8093556" cy="1063178"/>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6" name="Screen Shot 2021-02-13 at 3.14.24 PM.png" descr="Screen Shot 2021-02-13 at 3.14.24 PM.png"/>
          <p:cNvPicPr>
            <a:picLocks noChangeAspect="1"/>
          </p:cNvPicPr>
          <p:nvPr/>
        </p:nvPicPr>
        <p:blipFill>
          <a:blip r:embed="rId2">
            <a:extLst/>
          </a:blip>
          <a:stretch>
            <a:fillRect/>
          </a:stretch>
        </p:blipFill>
        <p:spPr>
          <a:xfrm>
            <a:off x="0" y="438150"/>
            <a:ext cx="9144000" cy="4267200"/>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Google Shape;424;p72"/>
          <p:cNvSpPr txBox="1"/>
          <p:nvPr>
            <p:ph type="body" idx="1"/>
          </p:nvPr>
        </p:nvSpPr>
        <p:spPr>
          <a:xfrm>
            <a:off x="311699" y="1152475"/>
            <a:ext cx="8520602" cy="3416400"/>
          </a:xfrm>
          <a:prstGeom prst="rect">
            <a:avLst/>
          </a:prstGeom>
        </p:spPr>
        <p:txBody>
          <a:bodyPr/>
          <a:lstStyle/>
          <a:p>
            <a:pPr/>
            <a:r>
              <a:t>To minimize this cost we can use virtually any local optimization method detailed in Chapters 2 - 4.  For first and second order methods (e.g., standard gradient descent and Newton's method schemes) </a:t>
            </a:r>
          </a:p>
          <a:p>
            <a:pPr>
              <a:spcBef>
                <a:spcPts val="1000"/>
              </a:spcBef>
            </a:pPr>
            <a:r>
              <a:t>An Automatic Differentiator can be used - e.g., employing `autograd` as detailed in [Section 3.5] - to properly compute its gradient and Hessian.</a:t>
            </a:r>
          </a:p>
          <a:p>
            <a:pPr>
              <a:spcBef>
                <a:spcPts val="1000"/>
              </a:spcBef>
            </a:pPr>
            <a:r>
              <a:t>Alternatively one can indeed compute the gradient and Hessian of the Cross Entropy cost in closed form, and implement them directly.  </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Google Shape;429;p73"/>
          <p:cNvSpPr txBox="1"/>
          <p:nvPr>
            <p:ph type="title"/>
          </p:nvPr>
        </p:nvSpPr>
        <p:spPr>
          <a:xfrm>
            <a:off x="311699" y="2150849"/>
            <a:ext cx="8520602" cy="841801"/>
          </a:xfrm>
          <a:prstGeom prst="rect">
            <a:avLst/>
          </a:prstGeom>
        </p:spPr>
        <p:txBody>
          <a:bodyPr/>
          <a:lstStyle>
            <a:lvl1pPr>
              <a:defRPr sz="2200"/>
            </a:lvl1pPr>
          </a:lstStyle>
          <a:p>
            <a:pPr/>
            <a:r>
              <a:t>Example: Using gradient descent to perform logistic regression using the Cross Entropy cost</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Google Shape;434;p74"/>
          <p:cNvSpPr txBox="1"/>
          <p:nvPr>
            <p:ph type="body" idx="1"/>
          </p:nvPr>
        </p:nvSpPr>
        <p:spPr>
          <a:xfrm>
            <a:off x="311699" y="1152475"/>
            <a:ext cx="8520602" cy="3416400"/>
          </a:xfrm>
          <a:prstGeom prst="rect">
            <a:avLst/>
          </a:prstGeom>
        </p:spPr>
        <p:txBody>
          <a:bodyPr/>
          <a:lstStyle/>
          <a:p>
            <a:pPr/>
            <a:r>
              <a:t>In this example we repeat the experiments of Example 2 using the Cross Entropy cost and gradient descent. </a:t>
            </a:r>
          </a:p>
          <a:p>
            <a:pPr>
              <a:spcBef>
                <a:spcPts val="1000"/>
              </a:spcBef>
            </a:pPr>
            <a:r>
              <a:t>With our cost function defined in ``Python`` we can now run our demonstration. We initialize at the point               and                , set             , and run for 25 steps.  </a:t>
            </a:r>
          </a:p>
          <a:p>
            <a:pPr>
              <a:spcBef>
                <a:spcPts val="1000"/>
              </a:spcBef>
            </a:pPr>
            <a:r>
              <a:t>Each step of the run is now animated - along with its corresponding fit to the data. </a:t>
            </a:r>
          </a:p>
        </p:txBody>
      </p:sp>
      <p:pic>
        <p:nvPicPr>
          <p:cNvPr id="313" name="MathEquation,#000000Google Shape;435;p74" descr="MathEquation,#000000Google Shape;435;p74"/>
          <p:cNvPicPr>
            <a:picLocks noChangeAspect="1"/>
          </p:cNvPicPr>
          <p:nvPr/>
        </p:nvPicPr>
        <p:blipFill>
          <a:blip r:embed="rId2">
            <a:extLst/>
          </a:blip>
          <a:stretch>
            <a:fillRect/>
          </a:stretch>
        </p:blipFill>
        <p:spPr>
          <a:xfrm>
            <a:off x="4918474" y="2317750"/>
            <a:ext cx="744323" cy="254000"/>
          </a:xfrm>
          <a:prstGeom prst="rect">
            <a:avLst/>
          </a:prstGeom>
          <a:ln w="12700">
            <a:miter lim="400000"/>
          </a:ln>
        </p:spPr>
      </p:pic>
      <p:pic>
        <p:nvPicPr>
          <p:cNvPr id="314" name="MathEquation,#000000Google Shape;436;p74" descr="MathEquation,#000000Google Shape;436;p74"/>
          <p:cNvPicPr>
            <a:picLocks noChangeAspect="1"/>
          </p:cNvPicPr>
          <p:nvPr/>
        </p:nvPicPr>
        <p:blipFill>
          <a:blip r:embed="rId3">
            <a:extLst/>
          </a:blip>
          <a:stretch>
            <a:fillRect/>
          </a:stretch>
        </p:blipFill>
        <p:spPr>
          <a:xfrm>
            <a:off x="6300775" y="2317750"/>
            <a:ext cx="744323" cy="254000"/>
          </a:xfrm>
          <a:prstGeom prst="rect">
            <a:avLst/>
          </a:prstGeom>
          <a:ln w="12700">
            <a:miter lim="400000"/>
          </a:ln>
        </p:spPr>
      </p:pic>
      <p:pic>
        <p:nvPicPr>
          <p:cNvPr id="315" name="MathEquation,#000000Google Shape;437;p74" descr="MathEquation,#000000Google Shape;437;p74"/>
          <p:cNvPicPr>
            <a:picLocks noChangeAspect="1"/>
          </p:cNvPicPr>
          <p:nvPr/>
        </p:nvPicPr>
        <p:blipFill>
          <a:blip r:embed="rId4">
            <a:extLst/>
          </a:blip>
          <a:stretch>
            <a:fillRect/>
          </a:stretch>
        </p:blipFill>
        <p:spPr>
          <a:xfrm>
            <a:off x="7736675" y="2317750"/>
            <a:ext cx="693517" cy="254000"/>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7" name="animation_1.mp4" descr="animation_1.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0" y="857250"/>
            <a:ext cx="9144000" cy="34290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6734" fill="hold"/>
                                        <p:tgtEl>
                                          <p:spTgt spid="317"/>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317"/>
                </p:tgtEl>
              </p:cMediaNode>
            </p:video>
            <p:seq concurrent="1" prevAc="none" nextAc="seek">
              <p:cTn id="8" evtFilter="cancelBubble" nodeType="interactiveSeq" restart="whenNotActive" fill="hold">
                <p:stCondLst>
                  <p:cond delay="0" evt="onClick">
                    <p:tgtEl>
                      <p:spTgt spid="317"/>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317"/>
                                        </p:tgtEl>
                                      </p:cBhvr>
                                    </p:cmd>
                                  </p:childTnLst>
                                </p:cTn>
                              </p:par>
                            </p:childTnLst>
                          </p:cTn>
                        </p:par>
                      </p:childTnLst>
                    </p:cTn>
                  </p:par>
                </p:childTnLst>
              </p:cTn>
              <p:nextCondLst>
                <p:cond delay="0" evt="onClick">
                  <p:tgtEl>
                    <p:spTgt spid="317"/>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Google Shape;447;p76"/>
          <p:cNvSpPr txBox="1"/>
          <p:nvPr>
            <p:ph type="body" idx="1"/>
          </p:nvPr>
        </p:nvSpPr>
        <p:spPr>
          <a:xfrm>
            <a:off x="311699" y="1152475"/>
            <a:ext cx="8520602" cy="3416400"/>
          </a:xfrm>
          <a:prstGeom prst="rect">
            <a:avLst/>
          </a:prstGeom>
        </p:spPr>
        <p:txBody>
          <a:bodyPr/>
          <a:lstStyle/>
          <a:p>
            <a:pPr/>
            <a:r>
              <a:t>Below we show the result of running gradient descent with the same initial point and fixed steplength parameter for </a:t>
            </a:r>
            <a:r>
              <a:rPr b="1" i="1"/>
              <a:t>2000</a:t>
            </a:r>
            <a:r>
              <a:t> iterations, which results in a better fit.</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1" name="Google Shape;452;p77" descr="Google Shape;452;p77"/>
          <p:cNvPicPr>
            <a:picLocks noChangeAspect="1"/>
          </p:cNvPicPr>
          <p:nvPr/>
        </p:nvPicPr>
        <p:blipFill>
          <a:blip r:embed="rId2">
            <a:extLst/>
          </a:blip>
          <a:stretch>
            <a:fillRect/>
          </a:stretch>
        </p:blipFill>
        <p:spPr>
          <a:xfrm>
            <a:off x="152400" y="1011337"/>
            <a:ext cx="8839200" cy="312081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Google Shape;93;p19" descr="Google Shape;93;p19"/>
          <p:cNvPicPr>
            <a:picLocks noChangeAspect="1"/>
          </p:cNvPicPr>
          <p:nvPr/>
        </p:nvPicPr>
        <p:blipFill>
          <a:blip r:embed="rId2">
            <a:extLst/>
          </a:blip>
          <a:stretch>
            <a:fillRect/>
          </a:stretch>
        </p:blipFill>
        <p:spPr>
          <a:xfrm>
            <a:off x="152400" y="152400"/>
            <a:ext cx="8653945" cy="48387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98;p20"/>
          <p:cNvSpPr txBox="1"/>
          <p:nvPr>
            <p:ph type="body" idx="1"/>
          </p:nvPr>
        </p:nvSpPr>
        <p:spPr>
          <a:xfrm>
            <a:off x="311699" y="1152475"/>
            <a:ext cx="8520602" cy="3416400"/>
          </a:xfrm>
          <a:prstGeom prst="rect">
            <a:avLst/>
          </a:prstGeom>
        </p:spPr>
        <p:txBody>
          <a:bodyPr/>
          <a:lstStyle/>
          <a:p>
            <a:pPr/>
            <a:r>
              <a:t>As shown in the figure, because its output takes on a discrete set of values one can view a classification dataset 'from above'.</a:t>
            </a:r>
          </a:p>
          <a:p>
            <a:pPr>
              <a:spcBef>
                <a:spcPts val="1000"/>
              </a:spcBef>
            </a:pPr>
            <a:r>
              <a:t>That is looking down from a point high up on the </a:t>
            </a:r>
            <a:r>
              <a:rPr b="1" i="1"/>
              <a:t>y</a:t>
            </a:r>
            <a:r>
              <a:t> axis (or in other words, the data projected onto the plane             ).  </a:t>
            </a:r>
          </a:p>
          <a:p>
            <a:pPr>
              <a:spcBef>
                <a:spcPts val="1000"/>
              </a:spcBef>
            </a:pPr>
            <a:r>
              <a:t>From this perspective we remove the vertical </a:t>
            </a:r>
            <a:r>
              <a:rPr b="1" i="1"/>
              <a:t>y</a:t>
            </a:r>
            <a:r>
              <a:t> dimension of the data and visually represent the dataset using its input only.</a:t>
            </a:r>
          </a:p>
          <a:p>
            <a:pPr>
              <a:spcBef>
                <a:spcPts val="1000"/>
              </a:spcBef>
            </a:pPr>
            <a:r>
              <a:t>We display the output values of each point by coloring its input one of two unique colors (we choose blue for points with label            , and red for those having label               ).</a:t>
            </a:r>
          </a:p>
        </p:txBody>
      </p:sp>
      <p:pic>
        <p:nvPicPr>
          <p:cNvPr id="133" name="MathEquation,#000000Google Shape;99;p20" descr="MathEquation,#000000Google Shape;99;p20"/>
          <p:cNvPicPr>
            <a:picLocks noChangeAspect="1"/>
          </p:cNvPicPr>
          <p:nvPr/>
        </p:nvPicPr>
        <p:blipFill>
          <a:blip r:embed="rId2">
            <a:extLst/>
          </a:blip>
          <a:stretch>
            <a:fillRect/>
          </a:stretch>
        </p:blipFill>
        <p:spPr>
          <a:xfrm>
            <a:off x="3943324" y="2317750"/>
            <a:ext cx="546237" cy="254000"/>
          </a:xfrm>
          <a:prstGeom prst="rect">
            <a:avLst/>
          </a:prstGeom>
          <a:ln w="12700">
            <a:miter lim="400000"/>
          </a:ln>
        </p:spPr>
      </p:pic>
      <p:pic>
        <p:nvPicPr>
          <p:cNvPr id="134" name="MathEquation,#000000Google Shape;100;p20" descr="MathEquation,#000000Google Shape;100;p20"/>
          <p:cNvPicPr>
            <a:picLocks noChangeAspect="1"/>
          </p:cNvPicPr>
          <p:nvPr/>
        </p:nvPicPr>
        <p:blipFill>
          <a:blip r:embed="rId3">
            <a:extLst/>
          </a:blip>
          <a:stretch>
            <a:fillRect/>
          </a:stretch>
        </p:blipFill>
        <p:spPr>
          <a:xfrm>
            <a:off x="6075750" y="3868325"/>
            <a:ext cx="617631" cy="254001"/>
          </a:xfrm>
          <a:prstGeom prst="rect">
            <a:avLst/>
          </a:prstGeom>
          <a:ln w="12700">
            <a:miter lim="400000"/>
          </a:ln>
        </p:spPr>
      </p:pic>
      <p:pic>
        <p:nvPicPr>
          <p:cNvPr id="135" name="MathEquation,#000000Google Shape;101;p20" descr="MathEquation,#000000Google Shape;101;p20"/>
          <p:cNvPicPr>
            <a:picLocks noChangeAspect="1"/>
          </p:cNvPicPr>
          <p:nvPr/>
        </p:nvPicPr>
        <p:blipFill>
          <a:blip r:embed="rId4">
            <a:extLst/>
          </a:blip>
          <a:stretch>
            <a:fillRect/>
          </a:stretch>
        </p:blipFill>
        <p:spPr>
          <a:xfrm>
            <a:off x="2175274" y="4179075"/>
            <a:ext cx="790663" cy="254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106;p21"/>
          <p:cNvSpPr txBox="1"/>
          <p:nvPr>
            <p:ph type="body" idx="1"/>
          </p:nvPr>
        </p:nvSpPr>
        <p:spPr>
          <a:xfrm>
            <a:off x="311699" y="1152475"/>
            <a:ext cx="8520602" cy="3416400"/>
          </a:xfrm>
          <a:prstGeom prst="rect">
            <a:avLst/>
          </a:prstGeom>
        </p:spPr>
        <p:txBody>
          <a:bodyPr/>
          <a:lstStyle/>
          <a:p>
            <a:pPr/>
            <a:r>
              <a:t>This is the simplest sort of dataset with binary output we could aim to perform regression on - one with a </a:t>
            </a:r>
            <a:r>
              <a:rPr i="1"/>
              <a:t>linear</a:t>
            </a:r>
            <a:r>
              <a:t> boundary.</a:t>
            </a:r>
          </a:p>
          <a:p>
            <a:pPr>
              <a:spcBef>
                <a:spcPts val="1000"/>
              </a:spcBef>
            </a:pPr>
            <a:r>
              <a:t>More generally the boundary could certainly be nonlinear. </a:t>
            </a:r>
          </a:p>
          <a:p>
            <a:pPr>
              <a:spcBef>
                <a:spcPts val="1000"/>
              </a:spcBef>
            </a:pPr>
            <a:r>
              <a:t>We will deal with this more general potentiality later on - when discussing neural networks, trees, and kernel-based methods.</a:t>
            </a:r>
          </a:p>
          <a:p>
            <a:pPr>
              <a:spcBef>
                <a:spcPts val="1000"/>
              </a:spcBef>
            </a:pPr>
            <a:r>
              <a:t>But first we deal with the current scenario: How can we perform regression on a dataset like the ones described in the figure above?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