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4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3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4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6.3  Logistic Regression and the Softmax Cost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13;p2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The Tanh logistic sigmoid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18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could then look to replace the discrete            with a </a:t>
            </a:r>
            <a:r>
              <a:rPr i="1"/>
              <a:t>smooth approximation</a:t>
            </a:r>
            <a:r>
              <a:t>.   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A slightly re-scaled version of the </a:t>
            </a:r>
            <a:r>
              <a:rPr i="1"/>
              <a:t>sigmoid</a:t>
            </a:r>
            <a:r>
              <a:t> function - so that its values range between </a:t>
            </a:r>
            <a:r>
              <a:rPr b="1" i="1"/>
              <a:t>-1 </a:t>
            </a:r>
            <a:r>
              <a:t>and </a:t>
            </a:r>
            <a:r>
              <a:rPr b="1" i="1"/>
              <a:t>1</a:t>
            </a:r>
            <a:r>
              <a:t> instead of </a:t>
            </a:r>
            <a:r>
              <a:rPr b="1" i="1"/>
              <a:t>0</a:t>
            </a:r>
            <a:r>
              <a:t> and </a:t>
            </a:r>
            <a:r>
              <a:rPr b="1" i="1"/>
              <a:t>1</a:t>
            </a:r>
            <a:r>
              <a:t> - serves this purpose well.  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This scaled version of the sigmoid is often called the </a:t>
            </a:r>
            <a:r>
              <a:rPr i="1"/>
              <a:t>hyperbolic tangent function</a:t>
            </a:r>
            <a:r>
              <a:t> and is written as </a:t>
            </a:r>
          </a:p>
        </p:txBody>
      </p:sp>
      <p:pic>
        <p:nvPicPr>
          <p:cNvPr id="146" name="MathEquation,#000000Google Shape;119;p23" descr="MathEquation,#000000Google Shape;119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850" y="3238924"/>
            <a:ext cx="4092300" cy="42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MathEquation,#000000Google Shape;120;p23" descr="MathEquation,#000000Google Shape;120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1049" y="1261600"/>
            <a:ext cx="550679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25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Given that the sigmoid function        ranges smoothly between </a:t>
            </a:r>
            <a:r>
              <a:rPr i="1"/>
              <a:t>0</a:t>
            </a:r>
            <a:r>
              <a:t> and </a:t>
            </a:r>
            <a:r>
              <a:rPr i="1"/>
              <a:t>1</a:t>
            </a:r>
            <a:r>
              <a:t>, it is easy to see why               as defined above ranges smoothly between </a:t>
            </a:r>
            <a:r>
              <a:rPr i="1"/>
              <a:t>-1</a:t>
            </a:r>
            <a:r>
              <a:t> and </a:t>
            </a:r>
            <a:r>
              <a:rPr i="1"/>
              <a:t>+1</a:t>
            </a:r>
            <a:r>
              <a:t>. </a:t>
            </a:r>
          </a:p>
          <a:p>
            <a:pPr>
              <a:spcBef>
                <a:spcPts val="1000"/>
              </a:spcBef>
            </a:pPr>
            <a:r>
              <a:t>In the figure below we plot the tanh function (left panel), as well as several internally weighted versions of it (right panel). </a:t>
            </a:r>
          </a:p>
          <a:p>
            <a:pPr>
              <a:spcBef>
                <a:spcPts val="1000"/>
              </a:spcBef>
            </a:pPr>
            <a:r>
              <a:t>As we can see in the figure, for the correct setting of internal weights the hyperbolic tangent function can be made to look arbitrarily similar to the sign function.</a:t>
            </a:r>
          </a:p>
        </p:txBody>
      </p:sp>
      <p:pic>
        <p:nvPicPr>
          <p:cNvPr id="150" name="MathEquation,#000000Google Shape;126;p24" descr="MathEquation,#000000Google Shape;126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5974" y="1249474"/>
            <a:ext cx="378399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MathEquation,#000000Google Shape;127;p24" descr="MathEquation,#000000Google Shape;127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0274" y="1552749"/>
            <a:ext cx="736001" cy="327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32;p25" descr="Google Shape;132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837137"/>
            <a:ext cx="8839200" cy="3469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37;p2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Logistic regression using the Least Squares cost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42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Replacing            with             gives a similar desired relationship (assuming ideal weights are known)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The analagous Least Squares cost function for recovering these weights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However this Least Squares cost (visualized below) is non-convex and has large flat regions that can impair optimization progress.  </a:t>
            </a:r>
          </a:p>
        </p:txBody>
      </p:sp>
      <p:pic>
        <p:nvPicPr>
          <p:cNvPr id="158" name="MathEquation,#000000Google Shape;143;p27" descr="MathEquation,#000000Google Shape;143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0730" y="1928799"/>
            <a:ext cx="1791651" cy="349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MathEquation,#000000Google Shape;144;p27" descr="MathEquation,#000000Google Shape;144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9927" y="2826499"/>
            <a:ext cx="3831550" cy="555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MathEquation,#000000Google Shape;145;p27" descr="MathEquation,#000000Google Shape;145;p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7325" y="1237349"/>
            <a:ext cx="629551" cy="290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MathEquation,#000000Google Shape;146;p27" descr="MathEquation,#000000Google Shape;146;p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02575" y="1255537"/>
            <a:ext cx="57078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51;p28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Example: Visualizing various cost functions on a toy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56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the Least Squares cost in equation for the dataset displayed in Example 1, over a wide range of values for         and   </a:t>
            </a:r>
          </a:p>
          <a:p>
            <a:pPr>
              <a:spcBef>
                <a:spcPts val="1000"/>
              </a:spcBef>
            </a:pPr>
            <a:r>
              <a:t>This cost consists of discrete steps at many different levels, each one completely flat.  </a:t>
            </a:r>
          </a:p>
          <a:p>
            <a:pPr>
              <a:spcBef>
                <a:spcPts val="1000"/>
              </a:spcBef>
            </a:pPr>
            <a:r>
              <a:t>Because of this no local method can be used to minimize the counting cost.</a:t>
            </a:r>
          </a:p>
          <a:p>
            <a:pPr>
              <a:spcBef>
                <a:spcPts val="1000"/>
              </a:spcBef>
            </a:pPr>
            <a:r>
              <a:t>In the middle and right panels we plot the surfaces of two related cost functions on the same dataset we discuss below.</a:t>
            </a:r>
          </a:p>
        </p:txBody>
      </p:sp>
      <p:pic>
        <p:nvPicPr>
          <p:cNvPr id="166" name="MathEquation,#000000Google Shape;157;p29" descr="MathEquation,#000000Google Shape;157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5450" y="1625525"/>
            <a:ext cx="303275" cy="20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MathEquation,#000000Google Shape;158;p29" descr="MathEquation,#000000Google Shape;158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2349" y="1625525"/>
            <a:ext cx="303279" cy="203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3;p30" descr="Google Shape;163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937" y="1131575"/>
            <a:ext cx="8510128" cy="288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68;p31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 Logistic regression using the Softmax cost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the previous Section we saw how to derive logistic regression when employing label values </a:t>
            </a:r>
            <a:r>
              <a:t>  </a:t>
            </a:r>
          </a:p>
          <a:p>
            <a:pPr>
              <a:spcBef>
                <a:spcPts val="1000"/>
              </a:spcBef>
            </a:pPr>
            <a:r>
              <a:t>However as mentioned in the previous Section these label values are somewhat arbitrary, and one can just as easily derive logistic regression using label values </a:t>
            </a:r>
          </a:p>
          <a:p>
            <a:pPr>
              <a:spcBef>
                <a:spcPts val="1000"/>
              </a:spcBef>
            </a:pPr>
            <a:r>
              <a:t>In this Section we do just this, resulting in new cost function called the *Softmax cost* for logistic regression.  </a:t>
            </a:r>
          </a:p>
        </p:txBody>
      </p:sp>
      <p:pic>
        <p:nvPicPr>
          <p:cNvPr id="112" name="MathEquation,#000000Google Shape;75;p17" descr="MathEquation,#000000Google Shape;75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152475"/>
            <a:ext cx="100594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MathEquation,#000000Google Shape;76;p17" descr="MathEquation,#000000Google Shape;76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2099" y="2633225"/>
            <a:ext cx="1336843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Because                         here we can construct a new cost function based on a penalty that more harshly penalizes error.  </a:t>
            </a:r>
          </a:p>
          <a:p>
            <a:pPr>
              <a:spcBef>
                <a:spcPts val="1000"/>
              </a:spcBef>
            </a:pPr>
            <a:r>
              <a:t>Note that if we rearrange the hyperbolic tangent function in terms of the sigmoid we have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Studying this relationship we can note, in particular, that</a:t>
            </a:r>
          </a:p>
        </p:txBody>
      </p:sp>
      <p:pic>
        <p:nvPicPr>
          <p:cNvPr id="174" name="MathEquation,#000000Google Shape;174;p32" descr="MathEquation,#000000Google Shape;174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449" y="2510988"/>
            <a:ext cx="2001101" cy="505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MathEquation,#000000Google Shape;175;p32" descr="MathEquation,#000000Google Shape;175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1574" y="1243599"/>
            <a:ext cx="1395051" cy="272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MathEquation,#000000Google Shape;176;p32" descr="MathEquation,#000000Google Shape;176;p3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7250" y="3869749"/>
            <a:ext cx="3309490" cy="699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81;p3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Because of this relationship we can employ </a:t>
            </a:r>
            <a:r>
              <a:rPr i="1"/>
              <a:t>point-wise cost function</a:t>
            </a:r>
            <a:r>
              <a:t> called the </a:t>
            </a:r>
            <a:r>
              <a:rPr i="1"/>
              <a:t>Log Error</a:t>
            </a:r>
            <a:r>
              <a:t> only our current label values</a:t>
            </a:r>
          </a:p>
        </p:txBody>
      </p:sp>
      <p:pic>
        <p:nvPicPr>
          <p:cNvPr id="179" name="MathEquation,#000000Google Shape;182;p33" descr="MathEquation,#000000Google Shape;182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2813" y="2632399"/>
            <a:ext cx="4058376" cy="1116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7;p3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This point-wise cost function is always nonnegative, and harshly penalizes classification errors.  </a:t>
            </a:r>
          </a:p>
          <a:p>
            <a:pPr>
              <a:spcBef>
                <a:spcPts val="1000"/>
              </a:spcBef>
            </a:pPr>
            <a:r>
              <a:t>In short with </a:t>
            </a:r>
            <a:r>
              <a:rPr i="1"/>
              <a:t>ideal</a:t>
            </a:r>
            <a:r>
              <a:t> weights      when                then                              and the top condition gives                                                    and is very large otherwise.  </a:t>
            </a:r>
          </a:p>
          <a:p>
            <a:pPr>
              <a:spcBef>
                <a:spcPts val="1000"/>
              </a:spcBef>
            </a:pPr>
            <a:r>
              <a:t>Likewise when               with ideal weights                                and the bottom case is likewise approximately                   (and severely punishes errors).</a:t>
            </a:r>
          </a:p>
        </p:txBody>
      </p:sp>
      <p:pic>
        <p:nvPicPr>
          <p:cNvPr id="182" name="MathEquation,#000000Google Shape;188;p34" descr="MathEquation,#000000Google Shape;188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374" y="2062275"/>
            <a:ext cx="218351" cy="174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MathEquation,#000000Google Shape;189;p34" descr="MathEquation,#000000Google Shape;189;p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0574" y="2022612"/>
            <a:ext cx="79066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MathEquation,#000000Google Shape;190;p34" descr="MathEquation,#000000Google Shape;190;p3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68400" y="1965200"/>
            <a:ext cx="1742251" cy="311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MathEquation,#000000Google Shape;191;p34" descr="MathEquation,#000000Google Shape;191;p3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38624" y="2329125"/>
            <a:ext cx="3075814" cy="311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MathEquation,#000000Google Shape;192;p34" descr="MathEquation,#000000Google Shape;192;p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38300" y="3093374"/>
            <a:ext cx="79066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MathEquation,#000000Google Shape;193;p34" descr="MathEquation,#000000Google Shape;193;p3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28399" y="3035949"/>
            <a:ext cx="1742233" cy="311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MathEquation,#000000Google Shape;194;p34" descr="MathEquation,#000000Google Shape;194;p3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03175" y="3433050"/>
            <a:ext cx="1010951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9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can then form the </a:t>
            </a:r>
            <a:r>
              <a:rPr i="1"/>
              <a:t>Softmax</a:t>
            </a:r>
            <a:r>
              <a:t> cost for logistic regression by taking an average of these Log Error costs as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As with the Cross Entropy cost it is far more common to express the Softmax cost differently by re-writing the Log Error in a equivalent way as follows. </a:t>
            </a:r>
          </a:p>
        </p:txBody>
      </p:sp>
      <p:pic>
        <p:nvPicPr>
          <p:cNvPr id="191" name="MathEquation,#000000Google Shape;200;p35" descr="MathEquation,#000000Google Shape;200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8074" y="2171450"/>
            <a:ext cx="3027852" cy="47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205;p3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 First notice that because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The second case in the point-wise cost above can be re-written equivalently as                                and so the point-wise cost function can be written as</a:t>
            </a:r>
          </a:p>
        </p:txBody>
      </p:sp>
      <p:pic>
        <p:nvPicPr>
          <p:cNvPr id="194" name="MathEquation,#000000Google Shape;206;p36" descr="MathEquation,#000000Google Shape;206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3224" y="1746849"/>
            <a:ext cx="4785752" cy="43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MathEquation,#000000Google Shape;207;p36" descr="MathEquation,#000000Google Shape;207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7000" y="3493699"/>
            <a:ext cx="3858201" cy="112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MathEquation,#000000Google Shape;208;p36" descr="MathEquation,#000000Google Shape;208;p3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7349" y="2899274"/>
            <a:ext cx="1776902" cy="31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213;p3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Now notice that </a:t>
            </a:r>
            <a:r>
              <a:rPr i="1"/>
              <a:t>because we are using the label values       </a:t>
            </a:r>
            <a:r>
              <a:t> we can move the label value in each case </a:t>
            </a:r>
            <a:r>
              <a:rPr i="1"/>
              <a:t>inside</a:t>
            </a:r>
            <a:r>
              <a:t> the inner most paraenthesis, and we can write </a:t>
            </a:r>
            <a:r>
              <a:rPr i="1"/>
              <a:t>both cases</a:t>
            </a:r>
            <a:r>
              <a:t> in a single line as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Finally since the negative log property states that                         we can re-write the point-wise cost above equivalently (using the definition of the sigmoid) as </a:t>
            </a:r>
          </a:p>
        </p:txBody>
      </p:sp>
      <p:pic>
        <p:nvPicPr>
          <p:cNvPr id="199" name="MathEquation,#000000Google Shape;214;p37" descr="MathEquation,#000000Google Shape;214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7775" y="2220724"/>
            <a:ext cx="3748450" cy="426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MathEquation,#000000Google Shape;215;p37" descr="MathEquation,#000000Google Shape;215;p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7775" y="3651399"/>
            <a:ext cx="3748450" cy="627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MathEquation,#000000Google Shape;216;p37" descr="MathEquation,#000000Google Shape;216;p3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77875" y="1261625"/>
            <a:ext cx="303277" cy="214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MathEquation,#000000Google Shape;217;p37" descr="MathEquation,#000000Google Shape;217;p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19875" y="2712524"/>
            <a:ext cx="1346527" cy="331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22;p3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Taking the average of this point-wise cost over all </a:t>
            </a:r>
            <a:r>
              <a:rPr i="1"/>
              <a:t>P</a:t>
            </a:r>
            <a:r>
              <a:t> points we have a more common appearance of the </a:t>
            </a:r>
            <a:r>
              <a:rPr i="1"/>
              <a:t>Softmax cost for logistic regression</a:t>
            </a:r>
            <a:endParaRPr i="1"/>
          </a:p>
          <a:p>
            <a:pPr marL="0" indent="457200">
              <a:spcBef>
                <a:spcPts val="1000"/>
              </a:spcBef>
              <a:buSzTx/>
              <a:buNone/>
            </a:pPr>
            <a:endParaRPr i="1"/>
          </a:p>
          <a:p>
            <a:pPr marL="0" indent="457200">
              <a:spcBef>
                <a:spcPts val="1000"/>
              </a:spcBef>
              <a:buSzTx/>
              <a:buNone/>
            </a:pPr>
            <a:endParaRPr i="1"/>
          </a:p>
          <a:p>
            <a:pPr marL="0" indent="457200">
              <a:spcBef>
                <a:spcPts val="1000"/>
              </a:spcBef>
              <a:buSzTx/>
              <a:buNone/>
            </a:pPr>
            <a:endParaRPr i="1"/>
          </a:p>
          <a:p>
            <a:pPr>
              <a:spcBef>
                <a:spcPts val="1000"/>
              </a:spcBef>
            </a:pPr>
            <a:r>
              <a:t>This cost function, like the Cross Entropy cost detailed in the previous Section, is </a:t>
            </a:r>
            <a:r>
              <a:rPr i="1"/>
              <a:t>always convex regardless of the dataset used</a:t>
            </a:r>
            <a:r>
              <a:t>.</a:t>
            </a:r>
          </a:p>
        </p:txBody>
      </p:sp>
      <p:pic>
        <p:nvPicPr>
          <p:cNvPr id="205" name="MathEquation,#000000Google Shape;223;p38" descr="MathEquation,#000000Google Shape;223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1662" y="2038362"/>
            <a:ext cx="3320676" cy="1066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28;p3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Moreover, as we can see here by its derivation, the Softmax and Cross Entropy cost functions are completely equivalent (upon change of label value </a:t>
            </a:r>
            <a:br/>
            <a:r>
              <a:t>                 to                 and vice-versa) having been built using the same point-wise cost function.  </a:t>
            </a:r>
          </a:p>
        </p:txBody>
      </p:sp>
      <p:pic>
        <p:nvPicPr>
          <p:cNvPr id="208" name="MathEquation,#000000Google Shape;229;p39" descr="MathEquation,#000000Google Shape;229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674" y="1856050"/>
            <a:ext cx="909827" cy="292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MathEquation,#000000Google Shape;230;p39" descr="MathEquation,#000000Google Shape;230;p3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3399" y="1875202"/>
            <a:ext cx="710695" cy="29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35;p4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32104">
              <a:defRPr sz="2275"/>
            </a:lvl1pPr>
          </a:lstStyle>
          <a:p>
            <a:pPr/>
            <a:r>
              <a:t>Implementing and minimizing a modular Softmax cost in `Python`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40;p4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can implement the Softmax costs very similarly to the way we did the Least Squares cost for linear regression.</a:t>
            </a:r>
          </a:p>
          <a:p>
            <a:pPr>
              <a:spcBef>
                <a:spcPts val="1000"/>
              </a:spcBef>
            </a:pPr>
            <a:r>
              <a:t>Our linear `model` takes in both an appended input point        and a set of weights  </a:t>
            </a:r>
          </a:p>
        </p:txBody>
      </p:sp>
      <p:pic>
        <p:nvPicPr>
          <p:cNvPr id="214" name="MathEquation,#000000Google Shape;241;p41" descr="MathEquation,#000000Google Shape;241;p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5913" y="3166199"/>
            <a:ext cx="2992177" cy="44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MathEquation,#000000Google Shape;242;p41" descr="MathEquation,#000000Google Shape;242;p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9874" y="2013724"/>
            <a:ext cx="248715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MathEquation,#000000Google Shape;243;p41" descr="MathEquation,#000000Google Shape;243;p4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4724" y="2372774"/>
            <a:ext cx="248725" cy="198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While the Softmax differs in form from the Cross Entropy cost, it is in fact equivalent to it (as we will show as well).  </a:t>
            </a:r>
          </a:p>
          <a:p>
            <a:pPr>
              <a:spcBef>
                <a:spcPts val="1000"/>
              </a:spcBef>
            </a:pPr>
            <a:r>
              <a:t>This means that - practically speaking - one can use either the Softmax or Cross Entropy in practice to achieve equivalent results.</a:t>
            </a:r>
          </a:p>
          <a:p>
            <a:pPr>
              <a:spcBef>
                <a:spcPts val="1000"/>
              </a:spcBef>
            </a:pPr>
            <a:r>
              <a:t>However - in principle - the Softmax cost is far more valuable helps unify the diverse set of motivations for linear two-class classification (as we will see in the Sections that follow).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48;p4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With this notation for our model, the corresponding Softmax cost is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We can then implement the cost in chunks - first the `model` function below precisely as we did with linear regression.</a:t>
            </a:r>
          </a:p>
        </p:txBody>
      </p:sp>
      <p:pic>
        <p:nvPicPr>
          <p:cNvPr id="219" name="MathEquation,#000000Google Shape;249;p42" descr="MathEquation,#000000Google Shape;249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7499" y="1807524"/>
            <a:ext cx="4329677" cy="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creen Shot 2021-02-13 at 4.29.14 PM.png" descr="Screen Shot 2021-02-13 at 4.29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858" y="2065090"/>
            <a:ext cx="7928284" cy="1013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54;p4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Note here that the </a:t>
            </a:r>
            <a:r>
              <a:rPr i="1"/>
              <a:t>implementation</a:t>
            </a:r>
            <a:r>
              <a:t> differs slightly from the algebraic form of the linear `model`, taking in the original input and forming the compact version (stacking a </a:t>
            </a:r>
            <a:r>
              <a:rPr i="1"/>
              <a:t>1</a:t>
            </a:r>
            <a:r>
              <a:t> atop each input) once inside (as was first explained in [Section 5.2].  </a:t>
            </a:r>
          </a:p>
          <a:p>
            <a:pPr>
              <a:spcBef>
                <a:spcPts val="1000"/>
              </a:spcBef>
            </a:pPr>
            <a:r>
              <a:t>Using the Log Error costs we can then implement the Softmax - employing efficient and compact `numpy` operations - as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creen Shot 2021-02-13 at 4.30.51 PM.png" descr="Screen Shot 2021-02-13 at 4.30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474" y="677220"/>
            <a:ext cx="8161052" cy="3789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creen Shot 2021-02-13 at 4.31.45 PM.png" descr="Screen Shot 2021-02-13 at 4.31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096" y="2046804"/>
            <a:ext cx="7939808" cy="1049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59;p4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Softmax cost is </a:t>
            </a:r>
            <a:r>
              <a:rPr i="1"/>
              <a:t>always convex</a:t>
            </a:r>
            <a:r>
              <a:t> regardless of the dataset used.</a:t>
            </a:r>
          </a:p>
          <a:p>
            <a:pPr>
              <a:spcBef>
                <a:spcPts val="1000"/>
              </a:spcBef>
            </a:pPr>
            <a:r>
              <a:t>A mathematical proof is provided in the appendix of this Section that verifies this claim more generally.</a:t>
            </a:r>
          </a:p>
          <a:p>
            <a:pPr>
              <a:spcBef>
                <a:spcPts val="1000"/>
              </a:spcBef>
            </a:pPr>
            <a:r>
              <a:t>We displayed a particular instance of the cost surface in the right panel of Example 2 for the dataset first shown in Example 1. </a:t>
            </a:r>
          </a:p>
          <a:p>
            <a:pPr>
              <a:spcBef>
                <a:spcPts val="1000"/>
              </a:spcBef>
            </a:pPr>
            <a:r>
              <a:t>Looking back at this surface plot we can see that it is indeed convex.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64;p4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Since the Softmax cost function is convex a variety of local optimization schemes can be used to properly minimize it properly. </a:t>
            </a:r>
          </a:p>
          <a:p>
            <a:pPr>
              <a:spcBef>
                <a:spcPts val="1000"/>
              </a:spcBef>
            </a:pPr>
            <a:r>
              <a:t>For these reasons the Softmax cost is used more often in practice for logistic regression than is the logistic Least Squares cost for linear classification.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69;p4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 defTabSz="822959">
              <a:defRPr sz="2250"/>
            </a:lvl1pPr>
          </a:lstStyle>
          <a:p>
            <a:pPr/>
            <a:r>
              <a:t>Example: Using gradient descent to perform logistic regression using the Softmax cost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74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this example we repeat the experiments of Example 2 of the previous Section - swapping out labels              with                 - using the Softmax cost and gradient descent. </a:t>
            </a:r>
          </a:p>
          <a:p>
            <a:pPr>
              <a:spcBef>
                <a:spcPts val="1000"/>
              </a:spcBef>
            </a:pPr>
            <a:r>
              <a:t>Below we show the result of running gradient descent with the same initial point and fixed steplength parameter for </a:t>
            </a:r>
            <a:r>
              <a:rPr i="1"/>
              <a:t>2000</a:t>
            </a:r>
            <a:r>
              <a:t> iterations, which results in a better fit.</a:t>
            </a:r>
          </a:p>
        </p:txBody>
      </p:sp>
      <p:pic>
        <p:nvPicPr>
          <p:cNvPr id="236" name="MathEquation,#000000Google Shape;275;p47" descr="MathEquation,#000000Google Shape;275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4374" y="1576999"/>
            <a:ext cx="617631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MathEquation,#000000Google Shape;276;p47" descr="MathEquation,#000000Google Shape;276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1200" y="1576999"/>
            <a:ext cx="790663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81;p48" descr="Google Shape;281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095375"/>
            <a:ext cx="8382000" cy="295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9;p1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Different labels, same story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86;p4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'Noisy' datasets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91;p5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show a multi-input (            ) dataset of 100 points.</a:t>
            </a:r>
          </a:p>
          <a:p>
            <a:pPr>
              <a:spcBef>
                <a:spcPts val="1000"/>
              </a:spcBef>
            </a:pPr>
            <a:r>
              <a:t>Here the two classes cannot be perfectly separated by any line.</a:t>
            </a:r>
          </a:p>
          <a:p>
            <a:pPr>
              <a:spcBef>
                <a:spcPts val="1000"/>
              </a:spcBef>
            </a:pPr>
            <a:r>
              <a:t>In the left panel we show the data in three dimensions, and in the right panel we show the data as viewed 'from above'.</a:t>
            </a:r>
          </a:p>
          <a:p>
            <a:pPr>
              <a:spcBef>
                <a:spcPts val="1000"/>
              </a:spcBef>
            </a:pPr>
            <a:r>
              <a:t>'from above' means we're looking down from a point high up on the </a:t>
            </a:r>
            <a:r>
              <a:rPr i="1"/>
              <a:t>y</a:t>
            </a:r>
            <a:r>
              <a:t> axis (or in other words, the data projected onto the plane           ).</a:t>
            </a:r>
          </a:p>
        </p:txBody>
      </p:sp>
      <p:pic>
        <p:nvPicPr>
          <p:cNvPr id="244" name="MathEquation,#000000Google Shape;292;p50" descr="MathEquation,#000000Google Shape;292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1200" y="1273749"/>
            <a:ext cx="630801" cy="209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MathEquation,#000000Google Shape;293;p50" descr="MathEquation,#000000Google Shape;293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7100" y="3226824"/>
            <a:ext cx="54623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98;p51" descr="Google Shape;298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787" y="661987"/>
            <a:ext cx="7972426" cy="3819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303;p5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Other than these 'noisy' points the two classes look like they can be very well fit with our nonlinear regressor.</a:t>
            </a:r>
          </a:p>
          <a:p>
            <a:pPr>
              <a:spcBef>
                <a:spcPts val="1000"/>
              </a:spcBef>
            </a:pPr>
            <a:r>
              <a:t>In the classification context a 'noisy' point is one that has an incorrect label.  </a:t>
            </a:r>
          </a:p>
          <a:p>
            <a:pPr>
              <a:spcBef>
                <a:spcPts val="1000"/>
              </a:spcBef>
            </a:pPr>
            <a:r>
              <a:t>Such points are often </a:t>
            </a:r>
            <a:r>
              <a:rPr i="1"/>
              <a:t>misclassified</a:t>
            </a:r>
            <a:r>
              <a:t> by a trained classifier, meaning that their true label value will not be correctly predicted.  </a:t>
            </a:r>
          </a:p>
          <a:p>
            <a:pPr>
              <a:spcBef>
                <a:spcPts val="1000"/>
              </a:spcBef>
            </a:pPr>
            <a:r>
              <a:t>Two class classification datasets typically have noise of this kind and are not often perfectly separable by a hyperplane.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308;p5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Even with the presence of noise we can still find the best parameters of a linear decision boundary for a dataset like this by minimizing the Softmax cost.  </a:t>
            </a:r>
          </a:p>
          <a:p>
            <a:pPr>
              <a:spcBef>
                <a:spcPts val="1000"/>
              </a:spcBef>
            </a:pPr>
            <a:r>
              <a:t>In the next ``Python`` cell we run </a:t>
            </a:r>
            <a:r>
              <a:rPr i="1"/>
              <a:t>100</a:t>
            </a:r>
            <a:r>
              <a:t> steps of gradient descent with a random initialization and fixed steplenth              to minimize the Softmax cost on this dataset.</a:t>
            </a:r>
          </a:p>
          <a:p>
            <a:pPr>
              <a:spcBef>
                <a:spcPts val="1000"/>
              </a:spcBef>
            </a:pPr>
            <a:r>
              <a:t>To ensure this is a proper steplength value we check the cost function history plot below.</a:t>
            </a:r>
          </a:p>
        </p:txBody>
      </p:sp>
      <p:pic>
        <p:nvPicPr>
          <p:cNvPr id="252" name="MathEquation,#000000Google Shape;309;p53" descr="MathEquation,#000000Google Shape;309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2374" y="2656675"/>
            <a:ext cx="69351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314;p54" descr="Google Shape;314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1295400"/>
            <a:ext cx="8382000" cy="255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319;p55" descr="Google Shape;319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50" y="728662"/>
            <a:ext cx="7886700" cy="3686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74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If we change the label values from                  to                        much of the story we saw unfold in the previously Section unfolds here as well, with only slight differences.  </a:t>
            </a:r>
          </a:p>
          <a:p>
            <a:pPr>
              <a:spcBef>
                <a:spcPts val="1000"/>
              </a:spcBef>
            </a:pPr>
            <a:r>
              <a:t>That is, instead of our data ideally sitting on a step function (with linear boundary) with lower / upper steps taking on the values </a:t>
            </a:r>
            <a:r>
              <a:rPr b="1" i="1"/>
              <a:t>0</a:t>
            </a:r>
            <a:r>
              <a:t> and </a:t>
            </a:r>
            <a:r>
              <a:rPr b="1" i="1"/>
              <a:t>1</a:t>
            </a:r>
            <a:r>
              <a:t> respectively, they take on values </a:t>
            </a:r>
            <a:r>
              <a:rPr b="1" i="1"/>
              <a:t>-1</a:t>
            </a:r>
            <a:r>
              <a:t> and </a:t>
            </a:r>
            <a:r>
              <a:rPr b="1" i="1"/>
              <a:t>+1</a:t>
            </a:r>
            <a:r>
              <a:t> as shown below for prototypical cases where  </a:t>
            </a:r>
            <a:br/>
            <a:r>
              <a:t>            (left panel) and              (right panel).</a:t>
            </a:r>
          </a:p>
        </p:txBody>
      </p:sp>
      <p:pic>
        <p:nvPicPr>
          <p:cNvPr id="120" name="MathEquation,#000000Google Shape;75;p17" descr="MathEquation,#000000Google Shape;75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3525" y="1261625"/>
            <a:ext cx="1005940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MathEquation,#000000Google Shape;76;p17" descr="MathEquation,#000000Google Shape;76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4299" y="1261625"/>
            <a:ext cx="133684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MathEquation,#000000Google Shape;77;p17" descr="MathEquation,#000000Google Shape;77;p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25" y="3311724"/>
            <a:ext cx="583751" cy="19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MathEquation,#000000Google Shape;78;p17" descr="MathEquation,#000000Google Shape;78;p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87450" y="3311724"/>
            <a:ext cx="583753" cy="19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83;p18" descr="Google Shape;83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52400"/>
            <a:ext cx="8707236" cy="4838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8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This step function taking on values                , having a </a:t>
            </a:r>
            <a:r>
              <a:rPr i="1"/>
              <a:t>linear boundary between its bottom and top steps</a:t>
            </a:r>
            <a:endParaRPr i="1"/>
          </a:p>
          <a:p>
            <a:pPr marL="0" indent="457200">
              <a:spcBef>
                <a:spcPts val="1000"/>
              </a:spcBef>
              <a:buSzTx/>
              <a:buNone/>
            </a:pPr>
            <a:endParaRPr i="1"/>
          </a:p>
          <a:p>
            <a:pPr>
              <a:spcBef>
                <a:spcPts val="1000"/>
              </a:spcBef>
            </a:pPr>
            <a:r>
              <a:t>Here we use our compact vector notation used in the previous Section and where the              function is defined as</a:t>
            </a:r>
          </a:p>
        </p:txBody>
      </p:sp>
      <p:pic>
        <p:nvPicPr>
          <p:cNvPr id="128" name="MathEquation,#000000Google Shape;89;p19" descr="MathEquation,#000000Google Shape;89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549" y="1965200"/>
            <a:ext cx="1588101" cy="436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athEquation,#000000Google Shape;90;p19" descr="MathEquation,#000000Google Shape;90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2025" y="1261600"/>
            <a:ext cx="843155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thEquation,#000000Google Shape;91;p19" descr="MathEquation,#000000Google Shape;91;p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1449" y="3408800"/>
            <a:ext cx="3324302" cy="752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MathEquation,#000000Google Shape;92;p19" descr="MathEquation,#000000Google Shape;92;p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53049" y="2678652"/>
            <a:ext cx="789227" cy="364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7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Notice in this case that our linear decision boundary lies along those       where                 .</a:t>
            </a:r>
          </a:p>
          <a:p>
            <a:pPr>
              <a:spcBef>
                <a:spcPts val="1000"/>
              </a:spcBef>
            </a:pPr>
            <a:r>
              <a:t>As with data using labels </a:t>
            </a:r>
            <a:r>
              <a:rPr b="1" i="1"/>
              <a:t>0</a:t>
            </a:r>
            <a:r>
              <a:t> and </a:t>
            </a:r>
            <a:r>
              <a:rPr b="1" i="1"/>
              <a:t>1</a:t>
            </a:r>
            <a:r>
              <a:t>  (see Example 1 in the previous Section), linear regression would in general provide poor performance for data of this sort.  </a:t>
            </a:r>
          </a:p>
          <a:p>
            <a:pPr>
              <a:spcBef>
                <a:spcPts val="1000"/>
              </a:spcBef>
            </a:pPr>
            <a:r>
              <a:t>Because we want to tune the weights of our model        so that our parameterized step function maps inputs to outputs correctly as</a:t>
            </a:r>
          </a:p>
        </p:txBody>
      </p:sp>
      <p:pic>
        <p:nvPicPr>
          <p:cNvPr id="134" name="MathEquation,#000000Google Shape;98;p20" descr="MathEquation,#000000Google Shape;98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0612" y="3918275"/>
            <a:ext cx="1842775" cy="363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MathEquation,#000000Google Shape;99;p20" descr="MathEquation,#000000Google Shape;99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0824" y="1152475"/>
            <a:ext cx="330851" cy="363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MathEquation,#000000Google Shape;100;p20" descr="MathEquation,#000000Google Shape;100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9174" y="1564950"/>
            <a:ext cx="947502" cy="3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athEquation,#000000Google Shape;101;p20" descr="MathEquation,#000000Google Shape;101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89699" y="3117650"/>
            <a:ext cx="254751" cy="20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06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could employ a Least Squares cost function involving              directly as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However like the analagous Least Squares cost involving a step function in the previous Section, this is discontinuous, completely flat everywhere, and cannot be optimized easily.  </a:t>
            </a:r>
          </a:p>
        </p:txBody>
      </p:sp>
      <p:pic>
        <p:nvPicPr>
          <p:cNvPr id="140" name="MathEquation,#000000Google Shape;107;p21" descr="MathEquation,#000000Google Shape;107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750" y="1637675"/>
            <a:ext cx="3760500" cy="37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MathEquation,#000000Google Shape;108;p21" descr="MathEquation,#000000Google Shape;108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5449" y="1249474"/>
            <a:ext cx="550679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