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710a3564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710a3564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710a3564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710a3564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710a3564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710a3564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710a3564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710a3564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710a3564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710a3564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710a3564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710a3564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710a3564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710a3564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710a3564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710a3564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710a3564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710a3564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710a3564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710a3564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710a3564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710a3564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710a3564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710a3564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710a3564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710a356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710a356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710a356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710a3564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710a3564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710a3564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710a3564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710a356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710a356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710a3564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710a3564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710a3564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710a356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710a3564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710a3564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18.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6.4  The Perceptron</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our </a:t>
            </a:r>
            <a:r>
              <a:rPr i="1" lang="en"/>
              <a:t>desire</a:t>
            </a:r>
            <a:r>
              <a:rPr i="1" lang="en"/>
              <a:t>d</a:t>
            </a:r>
            <a:r>
              <a:rPr lang="en"/>
              <a:t> set of weights define a hyperplane where as often as possible we have that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begin{array}&#10;\&#10;\dot{\mathbf{x}}_{p}^T\mathbf{w}^{\,} &gt;0 &amp; \,\,\,\,\text{if} \,\,\, y_{p}=+1\\&#10;\dot{\mathbf{x}}_{p}^T\mathbf{w}^{\,} &lt;0 &amp; \,\,\,\,\text{if} \,\,\, y_{p}=-1.&#10;\end{array}&#10;\end{equation}&#10;" id="116" name="Google Shape;116;p22" title="MathEquation,#000000"/>
          <p:cNvPicPr preferRelativeResize="0"/>
          <p:nvPr/>
        </p:nvPicPr>
        <p:blipFill>
          <a:blip r:embed="rId3">
            <a:alphaModFix/>
          </a:blip>
          <a:stretch>
            <a:fillRect/>
          </a:stretch>
        </p:blipFill>
        <p:spPr>
          <a:xfrm>
            <a:off x="3160413" y="2183563"/>
            <a:ext cx="2823174" cy="77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Because of our choice of label values we can consolidate the ideal conditions above into the single equation below</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Again we can do so specifically because we chose the label values                    .  </a:t>
            </a:r>
            <a:endParaRPr/>
          </a:p>
          <a:p>
            <a:pPr indent="-342900" lvl="0" marL="457200" rtl="0" algn="l">
              <a:spcBef>
                <a:spcPts val="1000"/>
              </a:spcBef>
              <a:spcAft>
                <a:spcPts val="0"/>
              </a:spcAft>
              <a:buSzPts val="1800"/>
              <a:buChar char="●"/>
            </a:pPr>
            <a:r>
              <a:rPr lang="en"/>
              <a:t>Likewise by taking the maximum of this quantity and zero we can then write this ideal condition as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overset{\,}{y}_{p}\dot{\mathbf{x}}_{p}^T\mathbf{w}^{\,} &lt;0.&#10;\end{equation}&#10;&#10;" id="122" name="Google Shape;122;p23" title="MathEquation,#000000"/>
          <p:cNvPicPr preferRelativeResize="0"/>
          <p:nvPr/>
        </p:nvPicPr>
        <p:blipFill>
          <a:blip r:embed="rId3">
            <a:alphaModFix/>
          </a:blip>
          <a:stretch>
            <a:fillRect/>
          </a:stretch>
        </p:blipFill>
        <p:spPr>
          <a:xfrm>
            <a:off x="3771838" y="1916700"/>
            <a:ext cx="1600330" cy="376075"/>
          </a:xfrm>
          <a:prstGeom prst="rect">
            <a:avLst/>
          </a:prstGeom>
          <a:noFill/>
          <a:ln>
            <a:noFill/>
          </a:ln>
        </p:spPr>
      </p:pic>
      <p:pic>
        <p:nvPicPr>
          <p:cNvPr descr="\begin{equation}&#10;g_p\left(\mathbf{w}\right) = \text{max}\left(0,\,-\overset{\,}{y}_{p}\dot{\mathbf{x}}_{p}^T\mathbf{w}^{\,}\right)=0&#10;\end{equation}&#10;&#10;" id="123" name="Google Shape;123;p23" title="MathEquation,#000000"/>
          <p:cNvPicPr preferRelativeResize="0"/>
          <p:nvPr/>
        </p:nvPicPr>
        <p:blipFill>
          <a:blip r:embed="rId4">
            <a:alphaModFix/>
          </a:blip>
          <a:stretch>
            <a:fillRect/>
          </a:stretch>
        </p:blipFill>
        <p:spPr>
          <a:xfrm>
            <a:off x="2759587" y="4039600"/>
            <a:ext cx="3624824" cy="376075"/>
          </a:xfrm>
          <a:prstGeom prst="rect">
            <a:avLst/>
          </a:prstGeom>
          <a:noFill/>
          <a:ln>
            <a:noFill/>
          </a:ln>
        </p:spPr>
      </p:pic>
      <p:pic>
        <p:nvPicPr>
          <p:cNvPr descr="y_p \in \{-1,+1\}&#10;&#10;" id="124" name="Google Shape;124;p23" title="MathEquation,#000000"/>
          <p:cNvPicPr preferRelativeResize="0"/>
          <p:nvPr/>
        </p:nvPicPr>
        <p:blipFill>
          <a:blip r:embed="rId5">
            <a:alphaModFix/>
          </a:blip>
          <a:stretch>
            <a:fillRect/>
          </a:stretch>
        </p:blipFill>
        <p:spPr>
          <a:xfrm>
            <a:off x="861300" y="2814375"/>
            <a:ext cx="1302564" cy="25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Note that the expression                              is always nonnegative.</a:t>
            </a:r>
            <a:endParaRPr/>
          </a:p>
          <a:p>
            <a:pPr indent="-342900" lvl="0" marL="457200" rtl="0" algn="l">
              <a:spcBef>
                <a:spcPts val="1000"/>
              </a:spcBef>
              <a:spcAft>
                <a:spcPts val="0"/>
              </a:spcAft>
              <a:buSzPts val="1800"/>
              <a:buChar char="●"/>
            </a:pPr>
            <a:r>
              <a:rPr lang="en"/>
              <a:t>The functional form of this point-wise cost              is called a </a:t>
            </a:r>
            <a:r>
              <a:rPr i="1" lang="en"/>
              <a:t>rectified linear unit</a:t>
            </a:r>
            <a:r>
              <a:rPr lang="en"/>
              <a:t>.  </a:t>
            </a:r>
            <a:endParaRPr/>
          </a:p>
          <a:p>
            <a:pPr indent="-342900" lvl="0" marL="457200" rtl="0" algn="l">
              <a:spcBef>
                <a:spcPts val="1000"/>
              </a:spcBef>
              <a:spcAft>
                <a:spcPts val="0"/>
              </a:spcAft>
              <a:buSzPts val="1800"/>
              <a:buChar char="●"/>
            </a:pPr>
            <a:r>
              <a:rPr lang="en"/>
              <a:t>Because these point-wise costs are nonnegative and equal </a:t>
            </a:r>
            <a:r>
              <a:rPr i="1" lang="en"/>
              <a:t>zero</a:t>
            </a:r>
            <a:r>
              <a:rPr lang="en"/>
              <a:t> when our weights are tuned correctly, we can take their average over the entire dataset to form a proper cost function as</a:t>
            </a:r>
            <a:endParaRPr/>
          </a:p>
          <a:p>
            <a:pPr indent="0" lvl="0" marL="0" rtl="0" algn="l">
              <a:spcBef>
                <a:spcPts val="1000"/>
              </a:spcBef>
              <a:spcAft>
                <a:spcPts val="1200"/>
              </a:spcAft>
              <a:buNone/>
            </a:pPr>
            <a:r>
              <a:t/>
            </a:r>
            <a:endParaRPr/>
          </a:p>
        </p:txBody>
      </p:sp>
      <p:pic>
        <p:nvPicPr>
          <p:cNvPr descr="\text{max}\left(0,-\overset{\,}{y}_{p}\dot{\mathbf{x}}_{p}^T\mathbf{w}^{\,}\right)&#10;&#10;" id="130" name="Google Shape;130;p24" title="MathEquation,#000000"/>
          <p:cNvPicPr preferRelativeResize="0"/>
          <p:nvPr/>
        </p:nvPicPr>
        <p:blipFill>
          <a:blip r:embed="rId3">
            <a:alphaModFix/>
          </a:blip>
          <a:stretch>
            <a:fillRect/>
          </a:stretch>
        </p:blipFill>
        <p:spPr>
          <a:xfrm>
            <a:off x="3445175" y="1262075"/>
            <a:ext cx="1698324" cy="314200"/>
          </a:xfrm>
          <a:prstGeom prst="rect">
            <a:avLst/>
          </a:prstGeom>
          <a:noFill/>
          <a:ln>
            <a:noFill/>
          </a:ln>
        </p:spPr>
      </p:pic>
      <p:pic>
        <p:nvPicPr>
          <p:cNvPr descr="\text{max}\left(0,\cdot\right)&#10;" id="131" name="Google Shape;131;p24" title="MathEquation,#000000"/>
          <p:cNvPicPr preferRelativeResize="0"/>
          <p:nvPr/>
        </p:nvPicPr>
        <p:blipFill>
          <a:blip r:embed="rId4">
            <a:alphaModFix/>
          </a:blip>
          <a:stretch>
            <a:fillRect/>
          </a:stretch>
        </p:blipFill>
        <p:spPr>
          <a:xfrm>
            <a:off x="5143500" y="1710450"/>
            <a:ext cx="752592" cy="254000"/>
          </a:xfrm>
          <a:prstGeom prst="rect">
            <a:avLst/>
          </a:prstGeom>
          <a:noFill/>
          <a:ln>
            <a:noFill/>
          </a:ln>
        </p:spPr>
      </p:pic>
      <p:pic>
        <p:nvPicPr>
          <p:cNvPr descr="\begin{equation}&#10;g\left(\mathbf{w}\right)=  \frac{1}{P}\sum_{p=1}^Pg_p\left(\mathbf{w}\right) = \frac{1}{P}\sum_{p=1}^P\text{max}\left(0,-\overset{\,}{y}_{p}\dot{\mathbf{x}}_{p}^T\mathbf{w}^{\,}\right).&#10;\end{equation}&#10;" id="132" name="Google Shape;132;p24" title="MathEquation,#000000"/>
          <p:cNvPicPr preferRelativeResize="0"/>
          <p:nvPr/>
        </p:nvPicPr>
        <p:blipFill>
          <a:blip r:embed="rId5">
            <a:alphaModFix/>
          </a:blip>
          <a:stretch>
            <a:fillRect/>
          </a:stretch>
        </p:blipFill>
        <p:spPr>
          <a:xfrm>
            <a:off x="1972538" y="3627150"/>
            <a:ext cx="5198924" cy="36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minimized appropriately this cost function can be used to recover the ideal weights.</a:t>
            </a:r>
            <a:endParaRPr/>
          </a:p>
          <a:p>
            <a:pPr indent="-342900" lvl="0" marL="457200" rtl="0" algn="l">
              <a:spcBef>
                <a:spcPts val="1000"/>
              </a:spcBef>
              <a:spcAft>
                <a:spcPts val="0"/>
              </a:spcAft>
              <a:buSzPts val="1800"/>
              <a:buChar char="●"/>
            </a:pPr>
            <a:r>
              <a:rPr lang="en"/>
              <a:t>This cost function goes by many names such as the </a:t>
            </a:r>
            <a:r>
              <a:rPr i="1" lang="en"/>
              <a:t>perceptron</a:t>
            </a:r>
            <a:r>
              <a:rPr lang="en"/>
              <a:t> cost, the </a:t>
            </a:r>
            <a:r>
              <a:rPr i="1" lang="en"/>
              <a:t>rectified linear unit</a:t>
            </a:r>
            <a:r>
              <a:rPr lang="en"/>
              <a:t> cost (or </a:t>
            </a:r>
            <a:r>
              <a:rPr i="1" lang="en"/>
              <a:t>ReLU cost</a:t>
            </a:r>
            <a:r>
              <a:rPr lang="en"/>
              <a:t> for short), and the </a:t>
            </a:r>
            <a:r>
              <a:rPr i="1" lang="en"/>
              <a:t>hinge cost</a:t>
            </a:r>
            <a:r>
              <a:rPr lang="en"/>
              <a:t>.</a:t>
            </a:r>
            <a:endParaRPr/>
          </a:p>
          <a:p>
            <a:pPr indent="-342900" lvl="0" marL="457200" rtl="0" algn="l">
              <a:spcBef>
                <a:spcPts val="1000"/>
              </a:spcBef>
              <a:spcAft>
                <a:spcPts val="0"/>
              </a:spcAft>
              <a:buSzPts val="1800"/>
              <a:buChar char="●"/>
            </a:pPr>
            <a:r>
              <a:rPr lang="en"/>
              <a:t>This cost function is </a:t>
            </a:r>
            <a:r>
              <a:rPr i="1" lang="en"/>
              <a:t>always convex</a:t>
            </a:r>
            <a:r>
              <a:rPr lang="en"/>
              <a:t> but has only a single (discontinuous) derivative in each input dimension. </a:t>
            </a:r>
            <a:endParaRPr/>
          </a:p>
          <a:p>
            <a:pPr indent="0" lvl="0" marL="0" rtl="0" algn="l">
              <a:spcBef>
                <a:spcPts val="10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implies that we can only use zero and first order local optimization schemes (i.e., not Newton's method).  </a:t>
            </a:r>
            <a:endParaRPr/>
          </a:p>
          <a:p>
            <a:pPr indent="-342900" lvl="0" marL="457200" rtl="0" algn="l">
              <a:spcBef>
                <a:spcPts val="1000"/>
              </a:spcBef>
              <a:spcAft>
                <a:spcPts val="0"/>
              </a:spcAft>
              <a:buSzPts val="1800"/>
              <a:buChar char="●"/>
            </a:pPr>
            <a:r>
              <a:rPr lang="en"/>
              <a:t>Note that the perceptron cost </a:t>
            </a:r>
            <a:r>
              <a:rPr i="1" lang="en"/>
              <a:t>always</a:t>
            </a:r>
            <a:r>
              <a:rPr lang="en"/>
              <a:t> has a trivial solution at              , since indeed                , thus one may need to take care in practice to avoid finding it (or a point too close to it) accidentally.</a:t>
            </a:r>
            <a:endParaRPr/>
          </a:p>
          <a:p>
            <a:pPr indent="0" lvl="0" marL="0" rtl="0" algn="l">
              <a:spcBef>
                <a:spcPts val="1000"/>
              </a:spcBef>
              <a:spcAft>
                <a:spcPts val="1200"/>
              </a:spcAft>
              <a:buNone/>
            </a:pPr>
            <a:r>
              <a:t/>
            </a:r>
            <a:endParaRPr/>
          </a:p>
        </p:txBody>
      </p:sp>
      <p:pic>
        <p:nvPicPr>
          <p:cNvPr descr="\mathbf{w} = \mathbf{0}&#10;" id="143" name="Google Shape;143;p26" title="MathEquation,#000000"/>
          <p:cNvPicPr preferRelativeResize="0"/>
          <p:nvPr/>
        </p:nvPicPr>
        <p:blipFill>
          <a:blip r:embed="rId3">
            <a:alphaModFix/>
          </a:blip>
          <a:stretch>
            <a:fillRect/>
          </a:stretch>
        </p:blipFill>
        <p:spPr>
          <a:xfrm>
            <a:off x="7035900" y="2038000"/>
            <a:ext cx="642950" cy="198500"/>
          </a:xfrm>
          <a:prstGeom prst="rect">
            <a:avLst/>
          </a:prstGeom>
          <a:noFill/>
          <a:ln>
            <a:noFill/>
          </a:ln>
        </p:spPr>
      </p:pic>
      <p:pic>
        <p:nvPicPr>
          <p:cNvPr descr="g\left(\mathbf{0}\right) = 0&#10;" id="144" name="Google Shape;144;p26" title="MathEquation,#000000"/>
          <p:cNvPicPr preferRelativeResize="0"/>
          <p:nvPr/>
        </p:nvPicPr>
        <p:blipFill>
          <a:blip r:embed="rId4">
            <a:alphaModFix/>
          </a:blip>
          <a:stretch>
            <a:fillRect/>
          </a:stretch>
        </p:blipFill>
        <p:spPr>
          <a:xfrm>
            <a:off x="1637650" y="2341275"/>
            <a:ext cx="889250" cy="27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The smooth softmax approximation to the ReLU cost</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Learning and optimization go hand in hand, and as we know from the discussion above the ReLU function limits the number of optimization tools we can bring to bear for learning. </a:t>
            </a:r>
            <a:endParaRPr/>
          </a:p>
          <a:p>
            <a:pPr indent="-342900" lvl="0" marL="457200" rtl="0" algn="l">
              <a:spcBef>
                <a:spcPts val="1000"/>
              </a:spcBef>
              <a:spcAft>
                <a:spcPts val="0"/>
              </a:spcAft>
              <a:buSzPts val="1800"/>
              <a:buChar char="●"/>
            </a:pPr>
            <a:r>
              <a:rPr lang="en"/>
              <a:t>Here we describe a common approach to ameliorating this issue by introducing a smooth approximation to this cost function. </a:t>
            </a:r>
            <a:endParaRPr/>
          </a:p>
          <a:p>
            <a:pPr indent="-342900" lvl="0" marL="457200" rtl="0" algn="l">
              <a:spcBef>
                <a:spcPts val="1000"/>
              </a:spcBef>
              <a:spcAft>
                <a:spcPts val="0"/>
              </a:spcAft>
              <a:buSzPts val="1800"/>
              <a:buChar char="●"/>
            </a:pPr>
            <a:r>
              <a:rPr lang="en"/>
              <a:t>If the approximation closely matches the true cost function then for the small amount of accuracy (we will after all be minimizing the approximation, not the true function itself) we significantly broaden the set of optimization tools we can use.</a:t>
            </a:r>
            <a:endParaRPr/>
          </a:p>
          <a:p>
            <a:pPr indent="0" lvl="0" marL="0" rtl="0" algn="l">
              <a:spcBef>
                <a:spcPts val="10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popular way of doing this for the ReLU cost function is via the </a:t>
            </a:r>
            <a:r>
              <a:rPr i="1" lang="en"/>
              <a:t>softmax</a:t>
            </a:r>
            <a:r>
              <a:rPr lang="en"/>
              <a:t> function defined as</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Here                                    are any </a:t>
            </a:r>
            <a:r>
              <a:rPr i="1" lang="en"/>
              <a:t>C</a:t>
            </a:r>
            <a:r>
              <a:rPr lang="en"/>
              <a:t> scalar values - which is a generic smooth approximation to the </a:t>
            </a:r>
            <a:r>
              <a:rPr i="1" lang="en"/>
              <a:t>max</a:t>
            </a:r>
            <a:r>
              <a:rPr lang="en"/>
              <a:t> function, i.e.,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text{soft}\left(s_0,s_1,...,s_{C-1}\right) = \text{log}\left(e^{s_0} + e^{s_1} + \cdots + e^{s_{C-1}} \right)&#10;\end{equation}&#10;&#10;" id="160" name="Google Shape;160;p29" title="MathEquation,#000000"/>
          <p:cNvPicPr preferRelativeResize="0"/>
          <p:nvPr/>
        </p:nvPicPr>
        <p:blipFill>
          <a:blip r:embed="rId3">
            <a:alphaModFix/>
          </a:blip>
          <a:stretch>
            <a:fillRect/>
          </a:stretch>
        </p:blipFill>
        <p:spPr>
          <a:xfrm>
            <a:off x="1508325" y="2196450"/>
            <a:ext cx="6127350" cy="375300"/>
          </a:xfrm>
          <a:prstGeom prst="rect">
            <a:avLst/>
          </a:prstGeom>
          <a:noFill/>
          <a:ln>
            <a:noFill/>
          </a:ln>
        </p:spPr>
      </p:pic>
      <p:pic>
        <p:nvPicPr>
          <p:cNvPr descr="\begin{equation}&#10;\text{soft}\left(s_0,s_1,...,s_{C-1}\right) \approx \text{max}\left(s_0,s_1,...,s_{C-1}\right)&#10;\end{equation}&#10;" id="161" name="Google Shape;161;p29" title="MathEquation,#000000"/>
          <p:cNvPicPr preferRelativeResize="0"/>
          <p:nvPr/>
        </p:nvPicPr>
        <p:blipFill>
          <a:blip r:embed="rId4">
            <a:alphaModFix/>
          </a:blip>
          <a:stretch>
            <a:fillRect/>
          </a:stretch>
        </p:blipFill>
        <p:spPr>
          <a:xfrm>
            <a:off x="1792000" y="3821225"/>
            <a:ext cx="5559980" cy="375300"/>
          </a:xfrm>
          <a:prstGeom prst="rect">
            <a:avLst/>
          </a:prstGeom>
          <a:noFill/>
          <a:ln>
            <a:noFill/>
          </a:ln>
        </p:spPr>
      </p:pic>
      <p:pic>
        <p:nvPicPr>
          <p:cNvPr descr="s_0,\,s_1,\,...,s_{C-1}&#10;" id="162" name="Google Shape;162;p29" title="MathEquation,#000000"/>
          <p:cNvPicPr preferRelativeResize="0"/>
          <p:nvPr/>
        </p:nvPicPr>
        <p:blipFill>
          <a:blip r:embed="rId5">
            <a:alphaModFix/>
          </a:blip>
          <a:stretch>
            <a:fillRect/>
          </a:stretch>
        </p:blipFill>
        <p:spPr>
          <a:xfrm>
            <a:off x="1508325" y="2935675"/>
            <a:ext cx="2052526" cy="25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idx="1" type="body"/>
          </p:nvPr>
        </p:nvSpPr>
        <p:spPr>
          <a:xfrm>
            <a:off x="311700" y="800650"/>
            <a:ext cx="8520600" cy="376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fact that the softmax approximates the maximum can be proved formally (see text).</a:t>
            </a:r>
            <a:endParaRPr/>
          </a:p>
          <a:p>
            <a:pPr indent="-342900" lvl="0" marL="457200" rtl="0" algn="l">
              <a:spcBef>
                <a:spcPts val="1000"/>
              </a:spcBef>
              <a:spcAft>
                <a:spcPts val="0"/>
              </a:spcAft>
              <a:buSzPts val="1800"/>
              <a:buChar char="●"/>
            </a:pPr>
            <a:r>
              <a:rPr lang="en"/>
              <a:t>Below we show the one dimensional comparison.  The softmax is shown in dashed black, and the max in green.</a:t>
            </a:r>
            <a:endParaRPr/>
          </a:p>
          <a:p>
            <a:pPr indent="0" lvl="0" marL="0" rtl="0" algn="l">
              <a:spcBef>
                <a:spcPts val="1000"/>
              </a:spcBef>
              <a:spcAft>
                <a:spcPts val="1200"/>
              </a:spcAft>
              <a:buNone/>
            </a:pPr>
            <a:r>
              <a:t/>
            </a:r>
            <a:endParaRPr/>
          </a:p>
        </p:txBody>
      </p:sp>
      <p:pic>
        <p:nvPicPr>
          <p:cNvPr id="168" name="Google Shape;168;p30"/>
          <p:cNvPicPr preferRelativeResize="0"/>
          <p:nvPr/>
        </p:nvPicPr>
        <p:blipFill>
          <a:blip r:embed="rId3">
            <a:alphaModFix/>
          </a:blip>
          <a:stretch>
            <a:fillRect/>
          </a:stretch>
        </p:blipFill>
        <p:spPr>
          <a:xfrm>
            <a:off x="2577875" y="2365525"/>
            <a:ext cx="4846475" cy="274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Replace the       summand of our ReLU cost with its softmax approximation</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The overall cost function is then: </a:t>
            </a:r>
            <a:endParaRPr/>
          </a:p>
          <a:p>
            <a:pPr indent="-342900" lvl="0" marL="457200" rtl="0" algn="l">
              <a:spcBef>
                <a:spcPts val="1000"/>
              </a:spcBef>
              <a:spcAft>
                <a:spcPts val="0"/>
              </a:spcAft>
              <a:buSzPts val="1800"/>
              <a:buChar char="●"/>
            </a:pPr>
            <a:r>
              <a:rPr lang="en"/>
              <a:t>This is the </a:t>
            </a:r>
            <a:r>
              <a:rPr i="1" lang="en"/>
              <a:t>Softmax cost</a:t>
            </a:r>
            <a:r>
              <a:rPr lang="en"/>
              <a:t> we saw previously derived from the logistic regression perspective.</a:t>
            </a:r>
            <a:endParaRPr/>
          </a:p>
          <a:p>
            <a:pPr indent="0" lvl="0" marL="0" rtl="0" algn="l">
              <a:spcBef>
                <a:spcPts val="1000"/>
              </a:spcBef>
              <a:spcAft>
                <a:spcPts val="1200"/>
              </a:spcAft>
              <a:buNone/>
            </a:pPr>
            <a:r>
              <a:t/>
            </a:r>
            <a:endParaRPr/>
          </a:p>
        </p:txBody>
      </p:sp>
      <p:pic>
        <p:nvPicPr>
          <p:cNvPr descr="\begin{equation}&#10;g_p\left(\mathbf{w}\right) = \text{soft}\left(0,-\overset{\,}{y}_{p}\dot{\mathbf{x}}_{p}^T\mathbf{w}^{\,}\right) = \text{log}\left(1 + e^{-\overset{\,}{y}_{p}\dot{\mathbf{x}}_{p}^T\mathbf{w}^{\,}}\right)&#10;\end{equation}&#10;" id="174" name="Google Shape;174;p31" title="MathEquation,#000000"/>
          <p:cNvPicPr preferRelativeResize="0"/>
          <p:nvPr/>
        </p:nvPicPr>
        <p:blipFill>
          <a:blip r:embed="rId3">
            <a:alphaModFix/>
          </a:blip>
          <a:stretch>
            <a:fillRect/>
          </a:stretch>
        </p:blipFill>
        <p:spPr>
          <a:xfrm>
            <a:off x="2429538" y="1625575"/>
            <a:ext cx="4284926" cy="412425"/>
          </a:xfrm>
          <a:prstGeom prst="rect">
            <a:avLst/>
          </a:prstGeom>
          <a:noFill/>
          <a:ln>
            <a:noFill/>
          </a:ln>
        </p:spPr>
      </p:pic>
      <p:pic>
        <p:nvPicPr>
          <p:cNvPr descr="p^{th}&#10;" id="175" name="Google Shape;175;p31" title="MathEquation,#000000"/>
          <p:cNvPicPr preferRelativeResize="0"/>
          <p:nvPr/>
        </p:nvPicPr>
        <p:blipFill>
          <a:blip r:embed="rId4">
            <a:alphaModFix/>
          </a:blip>
          <a:stretch>
            <a:fillRect/>
          </a:stretch>
        </p:blipFill>
        <p:spPr>
          <a:xfrm>
            <a:off x="2167675" y="1249475"/>
            <a:ext cx="261856" cy="254000"/>
          </a:xfrm>
          <a:prstGeom prst="rect">
            <a:avLst/>
          </a:prstGeom>
          <a:noFill/>
          <a:ln>
            <a:noFill/>
          </a:ln>
        </p:spPr>
      </p:pic>
      <p:pic>
        <p:nvPicPr>
          <p:cNvPr descr="g\left(\mathbf{w}\right)=\sum_{p=1}^P g_p\left(\mathbf{w}\right) = \underset{p=1}{\overset{P}{\sum}}\text{log}\left(1 + e^{-\overset{\,}{y}_{p}\dot{\mathbf{x}}_{p}^T\mathbf{w}^{\,}}\right)" id="176" name="Google Shape;176;p31" title="MathEquation,#000000"/>
          <p:cNvPicPr preferRelativeResize="0"/>
          <p:nvPr/>
        </p:nvPicPr>
        <p:blipFill>
          <a:blip r:embed="rId5">
            <a:alphaModFix/>
          </a:blip>
          <a:stretch>
            <a:fillRect/>
          </a:stretch>
        </p:blipFill>
        <p:spPr>
          <a:xfrm>
            <a:off x="4185150" y="2098625"/>
            <a:ext cx="4399186" cy="41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we have seen with logistic regression we treat classification as a particular form of nonlinear regression (employing - with the choice of label values                </a:t>
            </a:r>
            <a:br>
              <a:rPr lang="en"/>
            </a:br>
            <a:r>
              <a:rPr lang="en"/>
              <a:t>                      - a tanh nonlinearity). </a:t>
            </a:r>
            <a:endParaRPr/>
          </a:p>
          <a:p>
            <a:pPr indent="-342900" lvl="0" marL="457200" rtl="0" algn="l">
              <a:spcBef>
                <a:spcPts val="1000"/>
              </a:spcBef>
              <a:spcAft>
                <a:spcPts val="0"/>
              </a:spcAft>
              <a:buSzPts val="1800"/>
              <a:buChar char="●"/>
            </a:pPr>
            <a:r>
              <a:rPr lang="en"/>
              <a:t>This results in the learning of a proper nonlinear regressor, and a corresponding </a:t>
            </a:r>
            <a:r>
              <a:rPr i="1" lang="en"/>
              <a:t>linear decision boundary</a:t>
            </a:r>
            <a:r>
              <a:rPr lang="en"/>
              <a:t>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dot{\mathbf{x}}_{\,}^{T}\mathbf{w}^{\,}=0.&#10;\end{equation}&#10;" id="60" name="Google Shape;60;p14" title="MathEquation,#000000"/>
          <p:cNvPicPr preferRelativeResize="0"/>
          <p:nvPr/>
        </p:nvPicPr>
        <p:blipFill>
          <a:blip r:embed="rId3">
            <a:alphaModFix/>
          </a:blip>
          <a:stretch>
            <a:fillRect/>
          </a:stretch>
        </p:blipFill>
        <p:spPr>
          <a:xfrm>
            <a:off x="3920720" y="3251075"/>
            <a:ext cx="1302576" cy="390780"/>
          </a:xfrm>
          <a:prstGeom prst="rect">
            <a:avLst/>
          </a:prstGeom>
          <a:noFill/>
          <a:ln>
            <a:noFill/>
          </a:ln>
        </p:spPr>
      </p:pic>
      <p:pic>
        <p:nvPicPr>
          <p:cNvPr descr="y_p \in \left\{-1,+1\right\}" id="61" name="Google Shape;61;p14" title="MathEquation,#000000"/>
          <p:cNvPicPr preferRelativeResize="0"/>
          <p:nvPr/>
        </p:nvPicPr>
        <p:blipFill>
          <a:blip r:embed="rId4">
            <a:alphaModFix/>
          </a:blip>
          <a:stretch>
            <a:fillRect/>
          </a:stretch>
        </p:blipFill>
        <p:spPr>
          <a:xfrm>
            <a:off x="885550" y="1892425"/>
            <a:ext cx="1302564" cy="254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is why the cost is called </a:t>
            </a:r>
            <a:r>
              <a:rPr i="1" lang="en"/>
              <a:t>Softmax</a:t>
            </a:r>
            <a:r>
              <a:rPr lang="en"/>
              <a:t>, since it derives from the general softmax approximation to the max function.</a:t>
            </a:r>
            <a:endParaRPr/>
          </a:p>
          <a:p>
            <a:pPr indent="-342900" lvl="0" marL="457200" rtl="0" algn="l">
              <a:spcBef>
                <a:spcPts val="1000"/>
              </a:spcBef>
              <a:spcAft>
                <a:spcPts val="0"/>
              </a:spcAft>
              <a:buSzPts val="1800"/>
              <a:buChar char="●"/>
            </a:pPr>
            <a:r>
              <a:rPr lang="en"/>
              <a:t>Note that </a:t>
            </a:r>
            <a:r>
              <a:rPr i="1" lang="en"/>
              <a:t>like</a:t>
            </a:r>
            <a:r>
              <a:rPr lang="en"/>
              <a:t> the ReLU cost - as we already know - the Softmax cost is convex. </a:t>
            </a:r>
            <a:endParaRPr/>
          </a:p>
          <a:p>
            <a:pPr indent="-342900" lvl="0" marL="457200" rtl="0" algn="l">
              <a:spcBef>
                <a:spcPts val="1000"/>
              </a:spcBef>
              <a:spcAft>
                <a:spcPts val="0"/>
              </a:spcAft>
              <a:buSzPts val="1800"/>
              <a:buChar char="●"/>
            </a:pPr>
            <a:r>
              <a:rPr lang="en"/>
              <a:t>However </a:t>
            </a:r>
            <a:r>
              <a:rPr i="1" lang="en"/>
              <a:t>unlike</a:t>
            </a:r>
            <a:r>
              <a:rPr lang="en"/>
              <a:t> the ReLU cost, the softmax has infinitely many derivatives and Newton's method can therefore be used to minimize it. </a:t>
            </a:r>
            <a:endParaRPr/>
          </a:p>
          <a:p>
            <a:pPr indent="-342900" lvl="0" marL="457200" rtl="0" algn="l">
              <a:spcBef>
                <a:spcPts val="1000"/>
              </a:spcBef>
              <a:spcAft>
                <a:spcPts val="0"/>
              </a:spcAft>
              <a:buSzPts val="1800"/>
              <a:buChar char="●"/>
            </a:pPr>
            <a:r>
              <a:rPr lang="en"/>
              <a:t>Moreover, softmax does not have a trivial solution at zero like the ReLU cost does.  </a:t>
            </a:r>
            <a:endParaRPr/>
          </a:p>
          <a:p>
            <a:pPr indent="0" lvl="0" marL="0" rtl="0" algn="l">
              <a:spcBef>
                <a:spcPts val="10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Nonetheless, the fact that the Softmax cost so closely approximates the ReLU shows just how closely aligned both logistic regression and the perceptron truly are. </a:t>
            </a:r>
            <a:endParaRPr/>
          </a:p>
          <a:p>
            <a:pPr indent="-342900" lvl="0" marL="457200" rtl="0" algn="l">
              <a:spcBef>
                <a:spcPts val="1000"/>
              </a:spcBef>
              <a:spcAft>
                <a:spcPts val="0"/>
              </a:spcAft>
              <a:buSzPts val="1800"/>
              <a:buChar char="●"/>
            </a:pPr>
            <a:r>
              <a:rPr lang="en"/>
              <a:t>Practically speaking their differences lie in how well - for a particular dataset - one can optimize either one, along with (what is very often slight) differences in the quality of each cost function's learned decision boundary.  </a:t>
            </a:r>
            <a:endParaRPr/>
          </a:p>
          <a:p>
            <a:pPr indent="-342900" lvl="0" marL="457200" rtl="0" algn="l">
              <a:spcBef>
                <a:spcPts val="1000"/>
              </a:spcBef>
              <a:spcAft>
                <a:spcPts val="0"/>
              </a:spcAft>
              <a:buSzPts val="1800"/>
              <a:buChar char="●"/>
            </a:pPr>
            <a:r>
              <a:rPr lang="en"/>
              <a:t>Of course when the Softmax is employed from the perceptron perspective there is no qualitative difference between the perceptron and logistic regression at all.</a:t>
            </a:r>
            <a:endParaRPr/>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Instead of learning this decision boundary as a result of a nonlinear regression, the </a:t>
            </a:r>
            <a:r>
              <a:rPr i="1" lang="en"/>
              <a:t>perceptron</a:t>
            </a:r>
            <a:r>
              <a:rPr lang="en"/>
              <a:t> derivation described in this Section aims at determining this ideal lineary decision boundary directly.  </a:t>
            </a:r>
            <a:endParaRPr/>
          </a:p>
          <a:p>
            <a:pPr indent="-342900" lvl="0" marL="457200" rtl="0" algn="l">
              <a:spcBef>
                <a:spcPts val="1000"/>
              </a:spcBef>
              <a:spcAft>
                <a:spcPts val="0"/>
              </a:spcAft>
              <a:buSzPts val="1800"/>
              <a:buChar char="●"/>
            </a:pPr>
            <a:r>
              <a:rPr lang="en"/>
              <a:t>While we will see how this direct approach leads back to the </a:t>
            </a:r>
            <a:r>
              <a:rPr i="1" lang="en"/>
              <a:t>Softmax cost function</a:t>
            </a:r>
            <a:r>
              <a:rPr lang="en"/>
              <a:t>.</a:t>
            </a:r>
            <a:endParaRPr/>
          </a:p>
          <a:p>
            <a:pPr indent="-342900" lvl="0" marL="457200" rtl="0" algn="l">
              <a:spcBef>
                <a:spcPts val="1000"/>
              </a:spcBef>
              <a:spcAft>
                <a:spcPts val="0"/>
              </a:spcAft>
              <a:buSzPts val="1800"/>
              <a:buChar char="●"/>
            </a:pPr>
            <a:r>
              <a:rPr lang="en"/>
              <a:t>Practically speaking the perceptron and logistic regression </a:t>
            </a:r>
            <a:r>
              <a:rPr i="1" lang="en"/>
              <a:t>often results in learning the same linear decision boundary</a:t>
            </a:r>
            <a:r>
              <a:rPr lang="en"/>
              <a:t>, the perceptron's focus on learning the decision boundary directly provides a valuable new perspective on the process of two-class classification. </a:t>
            </a:r>
            <a:endParaRPr/>
          </a:p>
          <a:p>
            <a:pPr indent="0" lvl="0" marL="0" rtl="0" algn="l">
              <a:spcBef>
                <a:spcPts val="10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The Perceptron cost function</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With two-class classification we have a training set of </a:t>
            </a:r>
            <a:r>
              <a:rPr i="1" lang="en"/>
              <a:t>P</a:t>
            </a:r>
            <a:r>
              <a:rPr lang="en"/>
              <a:t> points                      - where      's take on just two label values from                - consisting of two classes which we would like to learn how to distinguish between automatically.  </a:t>
            </a:r>
            <a:endParaRPr/>
          </a:p>
          <a:p>
            <a:pPr indent="-342900" lvl="0" marL="457200" rtl="0" algn="l">
              <a:spcBef>
                <a:spcPts val="1000"/>
              </a:spcBef>
              <a:spcAft>
                <a:spcPts val="0"/>
              </a:spcAft>
              <a:buSzPts val="1800"/>
              <a:buChar char="●"/>
            </a:pPr>
            <a:r>
              <a:rPr lang="en"/>
              <a:t>As we saw in our discussion of logistic regression, in the simplest instance our two classes of data are largely separated by a </a:t>
            </a:r>
            <a:r>
              <a:rPr i="1" lang="en"/>
              <a:t>linear decision boundary</a:t>
            </a:r>
            <a:r>
              <a:rPr lang="en"/>
              <a:t> with each class (largely) lying on either side.  </a:t>
            </a:r>
            <a:endParaRPr/>
          </a:p>
          <a:p>
            <a:pPr indent="-342900" lvl="0" marL="457200" rtl="0" algn="l">
              <a:spcBef>
                <a:spcPts val="1000"/>
              </a:spcBef>
              <a:spcAft>
                <a:spcPts val="0"/>
              </a:spcAft>
              <a:buSzPts val="1800"/>
              <a:buChar char="●"/>
            </a:pPr>
            <a:r>
              <a:rPr lang="en"/>
              <a:t>This decision boundary, written as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dot{\mathbf{x}}^{T}\mathbf{w}^{\,} = 0&#10;\end{equation}&#10;" id="77" name="Google Shape;77;p17" title="MathEquation,#000000"/>
          <p:cNvPicPr preferRelativeResize="0"/>
          <p:nvPr/>
        </p:nvPicPr>
        <p:blipFill>
          <a:blip r:embed="rId3">
            <a:alphaModFix/>
          </a:blip>
          <a:stretch>
            <a:fillRect/>
          </a:stretch>
        </p:blipFill>
        <p:spPr>
          <a:xfrm>
            <a:off x="4828075" y="3760575"/>
            <a:ext cx="967620" cy="254000"/>
          </a:xfrm>
          <a:prstGeom prst="rect">
            <a:avLst/>
          </a:prstGeom>
          <a:noFill/>
          <a:ln>
            <a:noFill/>
          </a:ln>
        </p:spPr>
      </p:pic>
      <p:pic>
        <p:nvPicPr>
          <p:cNvPr descr="\left\{ \left(\mathbf{x}_{p},y_{p}\right)\right\} _{p=1}^{P}&#10;" id="78" name="Google Shape;78;p17" title="MathEquation,#000000"/>
          <p:cNvPicPr preferRelativeResize="0"/>
          <p:nvPr/>
        </p:nvPicPr>
        <p:blipFill>
          <a:blip r:embed="rId4">
            <a:alphaModFix/>
          </a:blip>
          <a:stretch>
            <a:fillRect/>
          </a:stretch>
        </p:blipFill>
        <p:spPr>
          <a:xfrm>
            <a:off x="7205725" y="1201000"/>
            <a:ext cx="1205232" cy="351025"/>
          </a:xfrm>
          <a:prstGeom prst="rect">
            <a:avLst/>
          </a:prstGeom>
          <a:noFill/>
          <a:ln>
            <a:noFill/>
          </a:ln>
        </p:spPr>
      </p:pic>
      <p:pic>
        <p:nvPicPr>
          <p:cNvPr descr="y_p&#10;" id="79" name="Google Shape;79;p17" title="MathEquation,#000000"/>
          <p:cNvPicPr preferRelativeResize="0"/>
          <p:nvPr/>
        </p:nvPicPr>
        <p:blipFill>
          <a:blip r:embed="rId5">
            <a:alphaModFix/>
          </a:blip>
          <a:stretch>
            <a:fillRect/>
          </a:stretch>
        </p:blipFill>
        <p:spPr>
          <a:xfrm>
            <a:off x="1552750" y="1601275"/>
            <a:ext cx="265620" cy="253999"/>
          </a:xfrm>
          <a:prstGeom prst="rect">
            <a:avLst/>
          </a:prstGeom>
          <a:noFill/>
          <a:ln>
            <a:noFill/>
          </a:ln>
        </p:spPr>
      </p:pic>
      <p:pic>
        <p:nvPicPr>
          <p:cNvPr descr="\{-1, +1\}" id="80" name="Google Shape;80;p17" title="MathEquation,#000000"/>
          <p:cNvPicPr preferRelativeResize="0"/>
          <p:nvPr/>
        </p:nvPicPr>
        <p:blipFill>
          <a:blip r:embed="rId6">
            <a:alphaModFix/>
          </a:blip>
          <a:stretch>
            <a:fillRect/>
          </a:stretch>
        </p:blipFill>
        <p:spPr>
          <a:xfrm>
            <a:off x="5543800" y="1601275"/>
            <a:ext cx="843154" cy="25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boundary is a </a:t>
            </a:r>
            <a:r>
              <a:rPr i="1" lang="en"/>
              <a:t>point</a:t>
            </a:r>
            <a:r>
              <a:rPr lang="en"/>
              <a:t> when the dimension of the input is           , a </a:t>
            </a:r>
            <a:r>
              <a:rPr i="1" lang="en"/>
              <a:t>line</a:t>
            </a:r>
            <a:r>
              <a:rPr lang="en"/>
              <a:t> when             , and is more generally for arbitray </a:t>
            </a:r>
            <a:r>
              <a:rPr i="1" lang="en"/>
              <a:t>N</a:t>
            </a:r>
            <a:r>
              <a:rPr lang="en"/>
              <a:t> a </a:t>
            </a:r>
            <a:r>
              <a:rPr i="1" lang="en"/>
              <a:t>hyperplane</a:t>
            </a:r>
            <a:r>
              <a:rPr lang="en"/>
              <a:t> defined in the input space of a dataset.  </a:t>
            </a:r>
            <a:endParaRPr/>
          </a:p>
          <a:p>
            <a:pPr indent="-342900" lvl="0" marL="457200" rtl="0" algn="l">
              <a:spcBef>
                <a:spcPts val="1000"/>
              </a:spcBef>
              <a:spcAft>
                <a:spcPts val="0"/>
              </a:spcAft>
              <a:buSzPts val="1800"/>
              <a:buChar char="●"/>
            </a:pPr>
            <a:r>
              <a:rPr lang="en"/>
              <a:t>This scenario can be best visualized in the case            , where we view the problem of classification 'from above' - showing the input of a dataset colored to denote class membership.  </a:t>
            </a:r>
            <a:endParaRPr/>
          </a:p>
          <a:p>
            <a:pPr indent="0" lvl="0" marL="0" rtl="0" algn="l">
              <a:spcBef>
                <a:spcPts val="1000"/>
              </a:spcBef>
              <a:spcAft>
                <a:spcPts val="1200"/>
              </a:spcAft>
              <a:buNone/>
            </a:pPr>
            <a:r>
              <a:t/>
            </a:r>
            <a:endParaRPr/>
          </a:p>
        </p:txBody>
      </p:sp>
      <p:pic>
        <p:nvPicPr>
          <p:cNvPr descr="N=1" id="86" name="Google Shape;86;p18" title="MathEquation,#000000"/>
          <p:cNvPicPr preferRelativeResize="0"/>
          <p:nvPr/>
        </p:nvPicPr>
        <p:blipFill>
          <a:blip r:embed="rId3">
            <a:alphaModFix/>
          </a:blip>
          <a:stretch>
            <a:fillRect/>
          </a:stretch>
        </p:blipFill>
        <p:spPr>
          <a:xfrm>
            <a:off x="6890350" y="1285875"/>
            <a:ext cx="570150" cy="189575"/>
          </a:xfrm>
          <a:prstGeom prst="rect">
            <a:avLst/>
          </a:prstGeom>
          <a:noFill/>
          <a:ln>
            <a:noFill/>
          </a:ln>
        </p:spPr>
      </p:pic>
      <p:pic>
        <p:nvPicPr>
          <p:cNvPr descr="N = 2" id="87" name="Google Shape;87;p18" title="MathEquation,#000000"/>
          <p:cNvPicPr preferRelativeResize="0"/>
          <p:nvPr/>
        </p:nvPicPr>
        <p:blipFill>
          <a:blip r:embed="rId4">
            <a:alphaModFix/>
          </a:blip>
          <a:stretch>
            <a:fillRect/>
          </a:stretch>
        </p:blipFill>
        <p:spPr>
          <a:xfrm>
            <a:off x="1504225" y="1601250"/>
            <a:ext cx="570144" cy="189575"/>
          </a:xfrm>
          <a:prstGeom prst="rect">
            <a:avLst/>
          </a:prstGeom>
          <a:noFill/>
          <a:ln>
            <a:noFill/>
          </a:ln>
        </p:spPr>
      </p:pic>
      <p:pic>
        <p:nvPicPr>
          <p:cNvPr descr="N = 2" id="88" name="Google Shape;88;p18" title="MathEquation,#000000"/>
          <p:cNvPicPr preferRelativeResize="0"/>
          <p:nvPr/>
        </p:nvPicPr>
        <p:blipFill>
          <a:blip r:embed="rId4">
            <a:alphaModFix/>
          </a:blip>
          <a:stretch>
            <a:fillRect/>
          </a:stretch>
        </p:blipFill>
        <p:spPr>
          <a:xfrm>
            <a:off x="5781125" y="2382175"/>
            <a:ext cx="570144" cy="18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152400" y="999950"/>
            <a:ext cx="8839200" cy="31435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default coloring scheme we use here - matching the scheme used in the previous Section - is to color points with label                blue and               red.  </a:t>
            </a:r>
            <a:endParaRPr/>
          </a:p>
          <a:p>
            <a:pPr indent="-342900" lvl="0" marL="457200" rtl="0" algn="l">
              <a:spcBef>
                <a:spcPts val="1000"/>
              </a:spcBef>
              <a:spcAft>
                <a:spcPts val="0"/>
              </a:spcAft>
              <a:buSzPts val="1800"/>
              <a:buChar char="●"/>
            </a:pPr>
            <a:r>
              <a:rPr lang="en"/>
              <a:t>The linear decision boundary is here a line that best separates points from the</a:t>
            </a:r>
            <a:br>
              <a:rPr lang="en"/>
            </a:br>
            <a:r>
              <a:rPr lang="en"/>
              <a:t>              class from those of the                class.</a:t>
            </a:r>
            <a:endParaRPr/>
          </a:p>
          <a:p>
            <a:pPr indent="0" lvl="0" marL="0" rtl="0" algn="l">
              <a:spcBef>
                <a:spcPts val="1000"/>
              </a:spcBef>
              <a:spcAft>
                <a:spcPts val="1200"/>
              </a:spcAft>
              <a:buNone/>
            </a:pPr>
            <a:r>
              <a:t/>
            </a:r>
            <a:endParaRPr/>
          </a:p>
        </p:txBody>
      </p:sp>
      <p:pic>
        <p:nvPicPr>
          <p:cNvPr descr="y_p = -1" id="99" name="Google Shape;99;p20" title="MathEquation,#000000"/>
          <p:cNvPicPr preferRelativeResize="0"/>
          <p:nvPr/>
        </p:nvPicPr>
        <p:blipFill>
          <a:blip r:embed="rId3">
            <a:alphaModFix/>
          </a:blip>
          <a:stretch>
            <a:fillRect/>
          </a:stretch>
        </p:blipFill>
        <p:spPr>
          <a:xfrm>
            <a:off x="5483175" y="1577025"/>
            <a:ext cx="790662" cy="254000"/>
          </a:xfrm>
          <a:prstGeom prst="rect">
            <a:avLst/>
          </a:prstGeom>
          <a:noFill/>
          <a:ln>
            <a:noFill/>
          </a:ln>
        </p:spPr>
      </p:pic>
      <p:pic>
        <p:nvPicPr>
          <p:cNvPr descr="y_p = +1" id="100" name="Google Shape;100;p20" title="MathEquation,#000000"/>
          <p:cNvPicPr preferRelativeResize="0"/>
          <p:nvPr/>
        </p:nvPicPr>
        <p:blipFill>
          <a:blip r:embed="rId4">
            <a:alphaModFix/>
          </a:blip>
          <a:stretch>
            <a:fillRect/>
          </a:stretch>
        </p:blipFill>
        <p:spPr>
          <a:xfrm>
            <a:off x="7399850" y="1577025"/>
            <a:ext cx="790662" cy="254000"/>
          </a:xfrm>
          <a:prstGeom prst="rect">
            <a:avLst/>
          </a:prstGeom>
          <a:noFill/>
          <a:ln>
            <a:noFill/>
          </a:ln>
        </p:spPr>
      </p:pic>
      <p:pic>
        <p:nvPicPr>
          <p:cNvPr descr="y_p = -1" id="101" name="Google Shape;101;p20" title="MathEquation,#000000"/>
          <p:cNvPicPr preferRelativeResize="0"/>
          <p:nvPr/>
        </p:nvPicPr>
        <p:blipFill>
          <a:blip r:embed="rId3">
            <a:alphaModFix/>
          </a:blip>
          <a:stretch>
            <a:fillRect/>
          </a:stretch>
        </p:blipFill>
        <p:spPr>
          <a:xfrm>
            <a:off x="868150" y="2366275"/>
            <a:ext cx="790662" cy="254000"/>
          </a:xfrm>
          <a:prstGeom prst="rect">
            <a:avLst/>
          </a:prstGeom>
          <a:noFill/>
          <a:ln>
            <a:noFill/>
          </a:ln>
        </p:spPr>
      </p:pic>
      <p:pic>
        <p:nvPicPr>
          <p:cNvPr descr="y_p = +1" id="102" name="Google Shape;102;p20" title="MathEquation,#000000"/>
          <p:cNvPicPr preferRelativeResize="0"/>
          <p:nvPr/>
        </p:nvPicPr>
        <p:blipFill>
          <a:blip r:embed="rId4">
            <a:alphaModFix/>
          </a:blip>
          <a:stretch>
            <a:fillRect/>
          </a:stretch>
        </p:blipFill>
        <p:spPr>
          <a:xfrm>
            <a:off x="4176675" y="2366275"/>
            <a:ext cx="790662" cy="25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linear decision boundary cuts the input space into two </a:t>
            </a:r>
            <a:r>
              <a:rPr i="1" lang="en"/>
              <a:t>half-spaces</a:t>
            </a:r>
            <a:r>
              <a:rPr lang="en"/>
              <a:t>, one lying 'above' the hyperplane where                  and one lying 'below' it where </a:t>
            </a:r>
            <a:br>
              <a:rPr lang="en"/>
            </a:br>
            <a:r>
              <a:rPr lang="en"/>
              <a:t>                 .  </a:t>
            </a:r>
            <a:endParaRPr/>
          </a:p>
          <a:p>
            <a:pPr indent="-342900" lvl="0" marL="457200" rtl="0" algn="l">
              <a:spcBef>
                <a:spcPts val="1000"/>
              </a:spcBef>
              <a:spcAft>
                <a:spcPts val="0"/>
              </a:spcAft>
              <a:buSzPts val="1800"/>
              <a:buChar char="●"/>
            </a:pPr>
            <a:r>
              <a:rPr lang="en"/>
              <a:t>Notice then that a proper set of weights      define a linear decision boundary that separates a two-class dataset as well as possible with </a:t>
            </a:r>
            <a:r>
              <a:rPr i="1" lang="en"/>
              <a:t>as many members of one class as possible lying above it, and likewise as many members as possible of the other class lying below it</a:t>
            </a:r>
            <a:r>
              <a:rPr lang="en"/>
              <a:t>.  </a:t>
            </a:r>
            <a:endParaRPr/>
          </a:p>
          <a:p>
            <a:pPr indent="0" lvl="0" marL="0" rtl="0" algn="l">
              <a:spcBef>
                <a:spcPts val="1000"/>
              </a:spcBef>
              <a:spcAft>
                <a:spcPts val="1200"/>
              </a:spcAft>
              <a:buNone/>
            </a:pPr>
            <a:r>
              <a:t/>
            </a:r>
            <a:endParaRPr/>
          </a:p>
        </p:txBody>
      </p:sp>
      <p:pic>
        <p:nvPicPr>
          <p:cNvPr descr="\dot{\mathbf{x}}^{T}\mathbf{w}^{\,} &gt; 0" id="108" name="Google Shape;108;p21" title="MathEquation,#000000"/>
          <p:cNvPicPr preferRelativeResize="0"/>
          <p:nvPr/>
        </p:nvPicPr>
        <p:blipFill>
          <a:blip r:embed="rId3">
            <a:alphaModFix/>
          </a:blip>
          <a:stretch>
            <a:fillRect/>
          </a:stretch>
        </p:blipFill>
        <p:spPr>
          <a:xfrm>
            <a:off x="4439900" y="1564875"/>
            <a:ext cx="967620" cy="254000"/>
          </a:xfrm>
          <a:prstGeom prst="rect">
            <a:avLst/>
          </a:prstGeom>
          <a:noFill/>
          <a:ln>
            <a:noFill/>
          </a:ln>
        </p:spPr>
      </p:pic>
      <p:pic>
        <p:nvPicPr>
          <p:cNvPr descr="\dot{\mathbf{x}}^{T}\mathbf{w}^{\,}  &lt; 0" id="109" name="Google Shape;109;p21" title="MathEquation,#000000"/>
          <p:cNvPicPr preferRelativeResize="0"/>
          <p:nvPr/>
        </p:nvPicPr>
        <p:blipFill>
          <a:blip r:embed="rId4">
            <a:alphaModFix/>
          </a:blip>
          <a:stretch>
            <a:fillRect/>
          </a:stretch>
        </p:blipFill>
        <p:spPr>
          <a:xfrm>
            <a:off x="885550" y="1880325"/>
            <a:ext cx="967620" cy="254000"/>
          </a:xfrm>
          <a:prstGeom prst="rect">
            <a:avLst/>
          </a:prstGeom>
          <a:noFill/>
          <a:ln>
            <a:noFill/>
          </a:ln>
        </p:spPr>
      </p:pic>
      <p:pic>
        <p:nvPicPr>
          <p:cNvPr descr="\mathbf{w}" id="110" name="Google Shape;110;p21" title="MathEquation,#000000"/>
          <p:cNvPicPr preferRelativeResize="0"/>
          <p:nvPr/>
        </p:nvPicPr>
        <p:blipFill>
          <a:blip r:embed="rId5">
            <a:alphaModFix/>
          </a:blip>
          <a:stretch>
            <a:fillRect/>
          </a:stretch>
        </p:blipFill>
        <p:spPr>
          <a:xfrm>
            <a:off x="4913025" y="2365525"/>
            <a:ext cx="257782" cy="206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