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f950041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f950041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f9500419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f950041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9500419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9500419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f950041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f950041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f9500419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f9500419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9500419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9500419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f950041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f950041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f9500419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f950041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950041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950041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9500419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9500419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f950041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f950041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f9500419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f9500419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f950041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f950041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f9500419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f9500419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f9500419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f9500419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f9500419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f950041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f9500419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f9500419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f9500419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f9500419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f9500419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f9500419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f9500419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f9500419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9500419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f9500419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f950041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f950041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f9500419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f9500419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f9500419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f9500419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f9500419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f9500419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f9500419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f9500419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f9500419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f9500419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f9500419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f9500419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f9500419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f9500419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f9500419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f9500419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f9500419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f9500419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f9500419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f9500419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f9500419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f9500419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9500419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9500419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f9500419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f9500419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9500419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f9500419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f9500419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f9500419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f9500419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f9500419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f950041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f950041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f9500419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f9500419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f9500419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f9500419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f950041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f950041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f950041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f950041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8.png"/><Relationship Id="rId4" Type="http://schemas.openxmlformats.org/officeDocument/2006/relationships/image" Target="../media/image43.png"/><Relationship Id="rId10" Type="http://schemas.openxmlformats.org/officeDocument/2006/relationships/image" Target="../media/image41.png"/><Relationship Id="rId9"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image" Target="../media/image46.png"/><Relationship Id="rId7" Type="http://schemas.openxmlformats.org/officeDocument/2006/relationships/image" Target="../media/image51.png"/><Relationship Id="rId8"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5.png"/><Relationship Id="rId4" Type="http://schemas.openxmlformats.org/officeDocument/2006/relationships/image" Target="../media/image54.png"/><Relationship Id="rId5" Type="http://schemas.openxmlformats.org/officeDocument/2006/relationships/image" Target="../media/image47.png"/><Relationship Id="rId6"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5.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3.png"/><Relationship Id="rId4" Type="http://schemas.openxmlformats.org/officeDocument/2006/relationships/image" Target="../media/image57.png"/><Relationship Id="rId5"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6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2.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6.5  Support Vector Machines</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Notice the striking similarity between the original perceptron cost from the previous post and the margin perceptron cost above: naively we have just 'added a </a:t>
            </a:r>
            <a:r>
              <a:rPr i="1" lang="en"/>
              <a:t>1</a:t>
            </a:r>
            <a:r>
              <a:rPr lang="en"/>
              <a:t>' to the non-zero input of the max function in each summand. </a:t>
            </a:r>
            <a:endParaRPr/>
          </a:p>
          <a:p>
            <a:pPr indent="-342900" lvl="0" marL="457200" rtl="0" algn="l">
              <a:spcBef>
                <a:spcPts val="1000"/>
              </a:spcBef>
              <a:spcAft>
                <a:spcPts val="0"/>
              </a:spcAft>
              <a:buSzPts val="1800"/>
              <a:buChar char="●"/>
            </a:pPr>
            <a:r>
              <a:rPr lang="en"/>
              <a:t>However this additional </a:t>
            </a:r>
            <a:r>
              <a:rPr i="1" lang="en"/>
              <a:t>1</a:t>
            </a:r>
            <a:r>
              <a:rPr lang="en"/>
              <a:t> prevents the issue of a trivial zero solution with the original perceptron discussed previously, which simply does not arise here.</a:t>
            </a:r>
            <a:endParaRPr/>
          </a:p>
          <a:p>
            <a:pPr indent="0" lvl="0" marL="0" rtl="0" algn="l">
              <a:spcBef>
                <a:spcPts val="10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the data is indeed linearly separable any hyperplane passing between the two classes will have parameters       where                  . </a:t>
            </a:r>
            <a:endParaRPr/>
          </a:p>
          <a:p>
            <a:pPr indent="-342900" lvl="0" marL="457200" rtl="0" algn="l">
              <a:spcBef>
                <a:spcPts val="1000"/>
              </a:spcBef>
              <a:spcAft>
                <a:spcPts val="0"/>
              </a:spcAft>
              <a:buSzPts val="1800"/>
              <a:buChar char="●"/>
            </a:pPr>
            <a:r>
              <a:rPr lang="en"/>
              <a:t>However the margin perceptron is still a valid cost function even if the data is not linearly separable. </a:t>
            </a:r>
            <a:endParaRPr/>
          </a:p>
          <a:p>
            <a:pPr indent="-342900" lvl="0" marL="457200" rtl="0" algn="l">
              <a:spcBef>
                <a:spcPts val="1000"/>
              </a:spcBef>
              <a:spcAft>
                <a:spcPts val="0"/>
              </a:spcAft>
              <a:buSzPts val="1800"/>
              <a:buChar char="●"/>
            </a:pPr>
            <a:r>
              <a:rPr lang="en"/>
              <a:t>The only difference is that with such a dataset we can not make the criteria above hold for all points in the dataset. </a:t>
            </a:r>
            <a:endParaRPr/>
          </a:p>
          <a:p>
            <a:pPr indent="-342900" lvl="0" marL="457200" rtl="0" algn="l">
              <a:spcBef>
                <a:spcPts val="1000"/>
              </a:spcBef>
              <a:spcAft>
                <a:spcPts val="0"/>
              </a:spcAft>
              <a:buSzPts val="1800"/>
              <a:buChar char="●"/>
            </a:pPr>
            <a:r>
              <a:rPr lang="en"/>
              <a:t>Thus a violation for the       point adds the positive value of                      to the cost function.</a:t>
            </a:r>
            <a:endParaRPr/>
          </a:p>
          <a:p>
            <a:pPr indent="0" lvl="0" marL="0" rtl="0" algn="l">
              <a:spcBef>
                <a:spcPts val="1000"/>
              </a:spcBef>
              <a:spcAft>
                <a:spcPts val="1200"/>
              </a:spcAft>
              <a:buNone/>
            </a:pPr>
            <a:r>
              <a:t/>
            </a:r>
            <a:endParaRPr/>
          </a:p>
        </p:txBody>
      </p:sp>
      <p:pic>
        <p:nvPicPr>
          <p:cNvPr descr="\mathbf{w}" id="125" name="Google Shape;125;p23" title="MathEquation,#000000"/>
          <p:cNvPicPr preferRelativeResize="0"/>
          <p:nvPr/>
        </p:nvPicPr>
        <p:blipFill>
          <a:blip r:embed="rId3">
            <a:alphaModFix/>
          </a:blip>
          <a:stretch>
            <a:fillRect/>
          </a:stretch>
        </p:blipFill>
        <p:spPr>
          <a:xfrm>
            <a:off x="4305125" y="1613425"/>
            <a:ext cx="266876" cy="213501"/>
          </a:xfrm>
          <a:prstGeom prst="rect">
            <a:avLst/>
          </a:prstGeom>
          <a:noFill/>
          <a:ln>
            <a:noFill/>
          </a:ln>
        </p:spPr>
      </p:pic>
      <p:pic>
        <p:nvPicPr>
          <p:cNvPr descr="g\left(\mathbf{w}\right)=0" id="126" name="Google Shape;126;p23" title="MathEquation,#000000"/>
          <p:cNvPicPr preferRelativeResize="0"/>
          <p:nvPr/>
        </p:nvPicPr>
        <p:blipFill>
          <a:blip r:embed="rId4">
            <a:alphaModFix/>
          </a:blip>
          <a:stretch>
            <a:fillRect/>
          </a:stretch>
        </p:blipFill>
        <p:spPr>
          <a:xfrm>
            <a:off x="5349725" y="1574125"/>
            <a:ext cx="990170" cy="292100"/>
          </a:xfrm>
          <a:prstGeom prst="rect">
            <a:avLst/>
          </a:prstGeom>
          <a:noFill/>
          <a:ln>
            <a:noFill/>
          </a:ln>
        </p:spPr>
      </p:pic>
      <p:pic>
        <p:nvPicPr>
          <p:cNvPr descr="p^{\textrm{th}}" id="127" name="Google Shape;127;p23" title="MathEquation,#000000"/>
          <p:cNvPicPr preferRelativeResize="0"/>
          <p:nvPr/>
        </p:nvPicPr>
        <p:blipFill>
          <a:blip r:embed="rId5">
            <a:alphaModFix/>
          </a:blip>
          <a:stretch>
            <a:fillRect/>
          </a:stretch>
        </p:blipFill>
        <p:spPr>
          <a:xfrm>
            <a:off x="3299600" y="3493725"/>
            <a:ext cx="261388" cy="292101"/>
          </a:xfrm>
          <a:prstGeom prst="rect">
            <a:avLst/>
          </a:prstGeom>
          <a:noFill/>
          <a:ln>
            <a:noFill/>
          </a:ln>
        </p:spPr>
      </p:pic>
      <p:pic>
        <p:nvPicPr>
          <p:cNvPr descr="1-y_{p}^{\,}\,\dot{\mathbf{x}}^{T}\mathbf{w}^{\,}" id="128" name="Google Shape;128;p23" title="MathEquation,#000000"/>
          <p:cNvPicPr preferRelativeResize="0"/>
          <p:nvPr/>
        </p:nvPicPr>
        <p:blipFill>
          <a:blip r:embed="rId6">
            <a:alphaModFix/>
          </a:blip>
          <a:stretch>
            <a:fillRect/>
          </a:stretch>
        </p:blipFill>
        <p:spPr>
          <a:xfrm>
            <a:off x="6926725" y="3493725"/>
            <a:ext cx="1134368" cy="29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softmax and Margin-Perceptron cost</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we have modeled something well but the associated cost function is difficult to minimize it can be more expedient to re-fashion the cost, even if we lose considerable modeling precision, if the new cost function is considerably easier to optimize.  </a:t>
            </a:r>
            <a:endParaRPr/>
          </a:p>
          <a:p>
            <a:pPr indent="-342900" lvl="0" marL="457200" rtl="0" algn="l">
              <a:spcBef>
                <a:spcPts val="1000"/>
              </a:spcBef>
              <a:spcAft>
                <a:spcPts val="0"/>
              </a:spcAft>
              <a:buSzPts val="1800"/>
              <a:buChar char="●"/>
            </a:pPr>
            <a:r>
              <a:rPr lang="en"/>
              <a:t>Here 'easier to optimize' could mean a number of things - perhaps a steplength parameter is less sensitive (meaning a larger range of potential values will provide good results), or a broader set of optimization tools can be brought to bear. </a:t>
            </a:r>
            <a:endParaRPr/>
          </a:p>
          <a:p>
            <a:pPr indent="-342900" lvl="0" marL="457200" rtl="0" algn="l">
              <a:spcBef>
                <a:spcPts val="1000"/>
              </a:spcBef>
              <a:spcAft>
                <a:spcPts val="0"/>
              </a:spcAft>
              <a:buSzPts val="1800"/>
              <a:buChar char="●"/>
            </a:pPr>
            <a:r>
              <a:rPr lang="en"/>
              <a:t>The opposite holds as well - a cost function that is easy to minimize but models no useful phenomenon is a mere curiosity.</a:t>
            </a:r>
            <a:endParaRPr/>
          </a:p>
          <a:p>
            <a:pPr indent="0" lvl="0" marL="0" rtl="0" algn="l">
              <a:spcBef>
                <a:spcPts val="10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with the perceptron, one way to smooth out the margin-perceptron here is by replacing the         operator with                . Doing so in one summand of the margin-perceptron gives the related summand</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Right away if we were to sum over all </a:t>
            </a:r>
            <a:r>
              <a:rPr i="1" lang="en"/>
              <a:t>P </a:t>
            </a:r>
            <a:r>
              <a:rPr lang="en"/>
              <a:t>we could form a softmax-based cost function that closely matches the margin-perceptron. </a:t>
            </a:r>
            <a:endParaRPr/>
          </a:p>
          <a:p>
            <a:pPr indent="0" lvl="0" marL="0" rtl="0" algn="l">
              <a:spcBef>
                <a:spcPts val="1000"/>
              </a:spcBef>
              <a:spcAft>
                <a:spcPts val="1200"/>
              </a:spcAft>
              <a:buNone/>
            </a:pPr>
            <a:r>
              <a:t/>
            </a:r>
            <a:endParaRPr/>
          </a:p>
        </p:txBody>
      </p:sp>
      <p:pic>
        <p:nvPicPr>
          <p:cNvPr descr="\begin{equation}&#10;\text{soft}\left(0,1-y_{p}^{\,}\,\dot{\mathbf{x}}^{T}\mathbf{w}^{\,}\right) = \text{log}\left( 1 + e^{1-y_{p}^{\,}\,\dot{\mathbf{x}}^{T}\mathbf{w}^{\,}}\right)&#10;\end{equation}&#10;&#10;&#10;" id="144" name="Google Shape;144;p26" title="MathEquation,#000000"/>
          <p:cNvPicPr preferRelativeResize="0"/>
          <p:nvPr/>
        </p:nvPicPr>
        <p:blipFill>
          <a:blip r:embed="rId3">
            <a:alphaModFix/>
          </a:blip>
          <a:stretch>
            <a:fillRect/>
          </a:stretch>
        </p:blipFill>
        <p:spPr>
          <a:xfrm>
            <a:off x="2342700" y="2390150"/>
            <a:ext cx="5127800" cy="557650"/>
          </a:xfrm>
          <a:prstGeom prst="rect">
            <a:avLst/>
          </a:prstGeom>
          <a:noFill/>
          <a:ln>
            <a:noFill/>
          </a:ln>
        </p:spPr>
      </p:pic>
      <p:pic>
        <p:nvPicPr>
          <p:cNvPr descr="\text{max}" id="145" name="Google Shape;145;p26" title="MathEquation,#000000"/>
          <p:cNvPicPr preferRelativeResize="0"/>
          <p:nvPr/>
        </p:nvPicPr>
        <p:blipFill>
          <a:blip r:embed="rId4">
            <a:alphaModFix/>
          </a:blip>
          <a:stretch>
            <a:fillRect/>
          </a:stretch>
        </p:blipFill>
        <p:spPr>
          <a:xfrm>
            <a:off x="2559600" y="1528475"/>
            <a:ext cx="404290" cy="292100"/>
          </a:xfrm>
          <a:prstGeom prst="rect">
            <a:avLst/>
          </a:prstGeom>
          <a:noFill/>
          <a:ln>
            <a:noFill/>
          </a:ln>
        </p:spPr>
      </p:pic>
      <p:pic>
        <p:nvPicPr>
          <p:cNvPr descr="\text{softmax}" id="146" name="Google Shape;146;p26" title="MathEquation,#000000"/>
          <p:cNvPicPr preferRelativeResize="0"/>
          <p:nvPr/>
        </p:nvPicPr>
        <p:blipFill>
          <a:blip r:embed="rId5">
            <a:alphaModFix/>
          </a:blip>
          <a:stretch>
            <a:fillRect/>
          </a:stretch>
        </p:blipFill>
        <p:spPr>
          <a:xfrm>
            <a:off x="4543738" y="1528475"/>
            <a:ext cx="725714" cy="29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But note how in the derivation of the margin perceptron the '1' used in the </a:t>
            </a:r>
            <a:br>
              <a:rPr lang="en"/>
            </a:br>
            <a:r>
              <a:rPr lang="en"/>
              <a:t>                      component of the cost could have been any number we wanted - it was a normalization factor for the width of the margin and, by convention, we used '1'.  </a:t>
            </a:r>
            <a:endParaRPr/>
          </a:p>
          <a:p>
            <a:pPr indent="-342900" lvl="0" marL="457200" rtl="0" algn="l">
              <a:spcBef>
                <a:spcPts val="1000"/>
              </a:spcBef>
              <a:spcAft>
                <a:spcPts val="0"/>
              </a:spcAft>
              <a:buSzPts val="1800"/>
              <a:buChar char="●"/>
            </a:pPr>
            <a:r>
              <a:rPr lang="en"/>
              <a:t>Instead we could have chosen any value            in which case the set of </a:t>
            </a:r>
            <a:r>
              <a:rPr i="1" lang="en"/>
              <a:t>P</a:t>
            </a:r>
            <a:r>
              <a:rPr lang="en"/>
              <a:t> conditions stated in equation (2) would be equivalently stated as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mbox{max}\left(0,\,\epsilon-y_{p}^{\,}\,\dot{\mathbf{x}}^{T}\mathbf{w}^{\,}\right)=0&#10;\end{equation}&#10;&#10;&#10;" id="152" name="Google Shape;152;p27" title="MathEquation,#000000"/>
          <p:cNvPicPr preferRelativeResize="0"/>
          <p:nvPr/>
        </p:nvPicPr>
        <p:blipFill>
          <a:blip r:embed="rId3">
            <a:alphaModFix/>
          </a:blip>
          <a:stretch>
            <a:fillRect/>
          </a:stretch>
        </p:blipFill>
        <p:spPr>
          <a:xfrm>
            <a:off x="2907000" y="3530100"/>
            <a:ext cx="3330000" cy="424575"/>
          </a:xfrm>
          <a:prstGeom prst="rect">
            <a:avLst/>
          </a:prstGeom>
          <a:noFill/>
          <a:ln>
            <a:noFill/>
          </a:ln>
        </p:spPr>
      </p:pic>
      <p:pic>
        <p:nvPicPr>
          <p:cNvPr descr="1-y_{p}^{\,}\left(\dot{\mathbf{x}}^{T}\mathbf{w}^{\,}\right)" id="153" name="Google Shape;153;p27" title="MathEquation,#000000"/>
          <p:cNvPicPr preferRelativeResize="0"/>
          <p:nvPr/>
        </p:nvPicPr>
        <p:blipFill>
          <a:blip r:embed="rId4">
            <a:alphaModFix/>
          </a:blip>
          <a:stretch>
            <a:fillRect/>
          </a:stretch>
        </p:blipFill>
        <p:spPr>
          <a:xfrm>
            <a:off x="885550" y="1564900"/>
            <a:ext cx="1276940" cy="292100"/>
          </a:xfrm>
          <a:prstGeom prst="rect">
            <a:avLst/>
          </a:prstGeom>
          <a:noFill/>
          <a:ln>
            <a:noFill/>
          </a:ln>
        </p:spPr>
      </p:pic>
      <p:pic>
        <p:nvPicPr>
          <p:cNvPr descr="\epsilon &gt; 0" id="154" name="Google Shape;154;p27" title="MathEquation,#000000"/>
          <p:cNvPicPr preferRelativeResize="0"/>
          <p:nvPr/>
        </p:nvPicPr>
        <p:blipFill>
          <a:blip r:embed="rId5">
            <a:alphaModFix/>
          </a:blip>
          <a:stretch>
            <a:fillRect/>
          </a:stretch>
        </p:blipFill>
        <p:spPr>
          <a:xfrm>
            <a:off x="5046450" y="2620275"/>
            <a:ext cx="594426" cy="24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for all </a:t>
            </a:r>
            <a:r>
              <a:rPr i="1" lang="en"/>
              <a:t>p</a:t>
            </a:r>
            <a:r>
              <a:rPr lang="en"/>
              <a:t> and the Margin-Perceptron equivalently stated as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And the softmax version of one summand here being</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g\left(\mathbf{w}\right)=\underset{p=1}{\overset{P}{\sum}}\mbox{max}\left(0,\,\epsilon-y_{p}^{\,}\,\dot{\mathbf{x}}^{T}\mathbf{w}^{\,}\right)&#10;\end{equation}&#10;&#10;&#10;" id="160" name="Google Shape;160;p28" title="MathEquation,#000000"/>
          <p:cNvPicPr preferRelativeResize="0"/>
          <p:nvPr/>
        </p:nvPicPr>
        <p:blipFill>
          <a:blip r:embed="rId3">
            <a:alphaModFix/>
          </a:blip>
          <a:stretch>
            <a:fillRect/>
          </a:stretch>
        </p:blipFill>
        <p:spPr>
          <a:xfrm>
            <a:off x="2394313" y="1710450"/>
            <a:ext cx="4355376" cy="446425"/>
          </a:xfrm>
          <a:prstGeom prst="rect">
            <a:avLst/>
          </a:prstGeom>
          <a:noFill/>
          <a:ln>
            <a:noFill/>
          </a:ln>
        </p:spPr>
      </p:pic>
      <p:pic>
        <p:nvPicPr>
          <p:cNvPr descr="\begin{equation}&#10;\text{soft}\left(0,\epsilon-y_{p}^{\,}\,\dot{\mathbf{x}}^{T}\mathbf{w}^{\,}\right) = \text{log}\left( 1 + e^{\epsilon-y_{p}^{\,}\,\dot{\mathbf{x}}^{T}\mathbf{w}^{\,}}\right)&#10;\end{equation}&#10;&#10;&#10;&#10;" id="161" name="Google Shape;161;p28" title="MathEquation,#000000"/>
          <p:cNvPicPr preferRelativeResize="0"/>
          <p:nvPr/>
        </p:nvPicPr>
        <p:blipFill>
          <a:blip r:embed="rId4">
            <a:alphaModFix/>
          </a:blip>
          <a:stretch>
            <a:fillRect/>
          </a:stretch>
        </p:blipFill>
        <p:spPr>
          <a:xfrm>
            <a:off x="2542775" y="3263225"/>
            <a:ext cx="4058426" cy="44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is quite small we of course have that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That is, the same summand used for the (smoothed) perceptron and logistic regression.  </a:t>
            </a:r>
            <a:endParaRPr/>
          </a:p>
          <a:p>
            <a:pPr indent="-342900" lvl="0" marL="457200" rtl="0" algn="l">
              <a:spcBef>
                <a:spcPts val="0"/>
              </a:spcBef>
              <a:spcAft>
                <a:spcPts val="0"/>
              </a:spcAft>
              <a:buSzPts val="1800"/>
              <a:buChar char="●"/>
            </a:pPr>
            <a:r>
              <a:rPr lang="en"/>
              <a:t>Thus, we can in fact use the same softmax cost function here as a smoothed version of our Margin-Perceptron cost</a:t>
            </a:r>
            <a:endParaRPr/>
          </a:p>
          <a:p>
            <a:pPr indent="0" lvl="0" marL="0" rtl="0" algn="l">
              <a:spcBef>
                <a:spcPts val="1200"/>
              </a:spcBef>
              <a:spcAft>
                <a:spcPts val="1200"/>
              </a:spcAft>
              <a:buNone/>
            </a:pPr>
            <a:r>
              <a:t/>
            </a:r>
            <a:endParaRPr/>
          </a:p>
        </p:txBody>
      </p:sp>
      <p:pic>
        <p:nvPicPr>
          <p:cNvPr descr="\begin{equation}&#10;g\left(\mathbf{w}\right)=\underset{p=1}{\overset{P}{\sum}}\text{log}\left( 1 + e^{-y_{p}^{\,}\,\dot{\mathbf{x}}^{T}\mathbf{w}^{\,}}\right)&#10;\end{equation}&#10;&#10;&#10;&#10;" id="167" name="Google Shape;167;p29" title="MathEquation,#000000"/>
          <p:cNvPicPr preferRelativeResize="0"/>
          <p:nvPr/>
        </p:nvPicPr>
        <p:blipFill>
          <a:blip r:embed="rId3">
            <a:alphaModFix/>
          </a:blip>
          <a:stretch>
            <a:fillRect/>
          </a:stretch>
        </p:blipFill>
        <p:spPr>
          <a:xfrm>
            <a:off x="2595064" y="3651400"/>
            <a:ext cx="3953874" cy="533775"/>
          </a:xfrm>
          <a:prstGeom prst="rect">
            <a:avLst/>
          </a:prstGeom>
          <a:noFill/>
          <a:ln>
            <a:noFill/>
          </a:ln>
        </p:spPr>
      </p:pic>
      <p:pic>
        <p:nvPicPr>
          <p:cNvPr descr="\text{log}\left( 1 + e^{\epsilon-y_{p}^{\,}\,\dot{\mathbf{x}}^{T}\mathbf{w}^{\,}}\right) \approx \text{log}\left( 1 + e^{-y_{p}^{\,}\,\dot{\mathbf{x}}^{T}\mathbf{w}^{\,}}\right)&#10;&#10;&#10;&#10;" id="168" name="Google Shape;168;p29" title="MathEquation,#000000"/>
          <p:cNvPicPr preferRelativeResize="0"/>
          <p:nvPr/>
        </p:nvPicPr>
        <p:blipFill>
          <a:blip r:embed="rId4">
            <a:alphaModFix/>
          </a:blip>
          <a:stretch>
            <a:fillRect/>
          </a:stretch>
        </p:blipFill>
        <p:spPr>
          <a:xfrm>
            <a:off x="2353400" y="1601300"/>
            <a:ext cx="4692518" cy="533775"/>
          </a:xfrm>
          <a:prstGeom prst="rect">
            <a:avLst/>
          </a:prstGeom>
          <a:noFill/>
          <a:ln>
            <a:noFill/>
          </a:ln>
        </p:spPr>
      </p:pic>
      <p:pic>
        <p:nvPicPr>
          <p:cNvPr descr="\epsilon" id="169" name="Google Shape;169;p29" title="MathEquation,#000000"/>
          <p:cNvPicPr preferRelativeResize="0"/>
          <p:nvPr/>
        </p:nvPicPr>
        <p:blipFill>
          <a:blip r:embed="rId5">
            <a:alphaModFix/>
          </a:blip>
          <a:stretch>
            <a:fillRect/>
          </a:stretch>
        </p:blipFill>
        <p:spPr>
          <a:xfrm>
            <a:off x="1564875" y="1285850"/>
            <a:ext cx="145574" cy="2380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the perspective of the standard perceptron this realization is somewhat redundant.</a:t>
            </a:r>
            <a:endParaRPr/>
          </a:p>
          <a:p>
            <a:pPr indent="-342900" lvl="0" marL="457200" rtl="0" algn="l">
              <a:spcBef>
                <a:spcPts val="1000"/>
              </a:spcBef>
              <a:spcAft>
                <a:spcPts val="0"/>
              </a:spcAft>
              <a:buSzPts val="1800"/>
              <a:buChar char="●"/>
            </a:pPr>
            <a:r>
              <a:rPr lang="en"/>
              <a:t>A decision boundary recovered via the perceptron on a linearly separable dataset will almost always have a non-zero margin. </a:t>
            </a:r>
            <a:endParaRPr/>
          </a:p>
          <a:p>
            <a:pPr indent="-342900" lvl="0" marL="457200" rtl="0" algn="l">
              <a:spcBef>
                <a:spcPts val="1000"/>
              </a:spcBef>
              <a:spcAft>
                <a:spcPts val="0"/>
              </a:spcAft>
              <a:buSzPts val="1800"/>
              <a:buChar char="●"/>
            </a:pPr>
            <a:r>
              <a:rPr lang="en"/>
              <a:t>So this just says its smoothed version will do the same.</a:t>
            </a:r>
            <a:endParaRPr/>
          </a:p>
          <a:p>
            <a:pPr indent="0" lvl="0" marL="0" rtl="0" algn="l">
              <a:spcBef>
                <a:spcPts val="10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A quest for the hyperplane with maximum margin</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Section we begin by discussing an often used variation of the perceptron called the </a:t>
            </a:r>
            <a:r>
              <a:rPr i="1" lang="en"/>
              <a:t>margin perceptron</a:t>
            </a:r>
            <a:r>
              <a:rPr lang="en"/>
              <a:t>.  </a:t>
            </a:r>
            <a:endParaRPr/>
          </a:p>
          <a:p>
            <a:pPr indent="-342900" lvl="0" marL="457200" rtl="0" algn="l">
              <a:spcBef>
                <a:spcPts val="1000"/>
              </a:spcBef>
              <a:spcAft>
                <a:spcPts val="0"/>
              </a:spcAft>
              <a:buSzPts val="1800"/>
              <a:buChar char="●"/>
            </a:pPr>
            <a:r>
              <a:rPr lang="en"/>
              <a:t>This perspective extends the notion of the perceptron described in the previous Section under the assumption that a dataset is linearly separable.  </a:t>
            </a:r>
            <a:endParaRPr/>
          </a:p>
          <a:p>
            <a:pPr indent="-342900" lvl="0" marL="457200" rtl="0" algn="l">
              <a:spcBef>
                <a:spcPts val="1000"/>
              </a:spcBef>
              <a:spcAft>
                <a:spcPts val="0"/>
              </a:spcAft>
              <a:buSzPts val="1800"/>
              <a:buChar char="●"/>
            </a:pPr>
            <a:r>
              <a:rPr lang="en"/>
              <a:t>The margin perceptron will lead us to discuss </a:t>
            </a:r>
            <a:r>
              <a:rPr i="1" lang="en"/>
              <a:t>Support Vector Machines</a:t>
            </a:r>
            <a:r>
              <a:rPr lang="en"/>
              <a:t>, a popular perspective on linear classification again under the assumption of linear seperability. </a:t>
            </a:r>
            <a:endParaRPr/>
          </a:p>
          <a:p>
            <a:pPr indent="0" lvl="0" marL="0" rtl="0" algn="l">
              <a:spcBef>
                <a:spcPts val="10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two classes of data are linearly separable infinitely many hyperplanes could be drawn to separate the data. </a:t>
            </a:r>
            <a:endParaRPr/>
          </a:p>
          <a:p>
            <a:pPr indent="-342900" lvl="0" marL="457200" rtl="0" algn="l">
              <a:spcBef>
                <a:spcPts val="1000"/>
              </a:spcBef>
              <a:spcAft>
                <a:spcPts val="0"/>
              </a:spcAft>
              <a:buSzPts val="1800"/>
              <a:buChar char="●"/>
            </a:pPr>
            <a:r>
              <a:rPr lang="en"/>
              <a:t>In the figure below we display two such hyperplanes for a given synthetic dataset. </a:t>
            </a:r>
            <a:endParaRPr/>
          </a:p>
          <a:p>
            <a:pPr indent="-342900" lvl="0" marL="457200" rtl="0" algn="l">
              <a:spcBef>
                <a:spcPts val="1000"/>
              </a:spcBef>
              <a:spcAft>
                <a:spcPts val="0"/>
              </a:spcAft>
              <a:buSzPts val="1800"/>
              <a:buChar char="●"/>
            </a:pPr>
            <a:r>
              <a:rPr lang="en"/>
              <a:t>Given that both classifiers (as well as any other decision boundary perfectly separating the data) would perfectly classify the data, is there one that we can say is the 'best' of all possible separating hyperplanes?  </a:t>
            </a:r>
            <a:endParaRPr/>
          </a:p>
          <a:p>
            <a:pPr indent="0" lvl="0" marL="0" rtl="0" algn="l">
              <a:spcBef>
                <a:spcPts val="10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reasonable standard for judging the quality of these hyperplanes is via their margin lengths, that is the distance between the evenly spaced translates that just touch each class. </a:t>
            </a:r>
            <a:endParaRPr/>
          </a:p>
          <a:p>
            <a:pPr indent="-342900" lvl="0" marL="457200" rtl="0" algn="l">
              <a:spcBef>
                <a:spcPts val="1000"/>
              </a:spcBef>
              <a:spcAft>
                <a:spcPts val="0"/>
              </a:spcAft>
              <a:buSzPts val="1800"/>
              <a:buChar char="●"/>
            </a:pPr>
            <a:r>
              <a:rPr lang="en"/>
              <a:t>The larger this distance is the intuitively better the associated hyperplane separates the entire space given the particular distribution of the data. </a:t>
            </a:r>
            <a:endParaRPr/>
          </a:p>
          <a:p>
            <a:pPr indent="-342900" lvl="0" marL="457200" rtl="0" algn="l">
              <a:spcBef>
                <a:spcPts val="1000"/>
              </a:spcBef>
              <a:spcAft>
                <a:spcPts val="0"/>
              </a:spcAft>
              <a:buSzPts val="1800"/>
              <a:buChar char="●"/>
            </a:pPr>
            <a:r>
              <a:rPr lang="en"/>
              <a:t>This idea is illustrated pictorially in the figure below.</a:t>
            </a:r>
            <a:endParaRPr/>
          </a:p>
          <a:p>
            <a:pPr indent="0" lvl="0" marL="0" rtl="0" algn="l">
              <a:spcBef>
                <a:spcPts val="10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1697813" y="152400"/>
            <a:ext cx="5748376"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our venture to recover the maximum margin separating hyperplane, it will be convenient to use our individual notation for the bias and feature-touching weights (used in e.g., [Section 6.2]</a:t>
            </a:r>
            <a:endParaRPr/>
          </a:p>
        </p:txBody>
      </p:sp>
      <p:pic>
        <p:nvPicPr>
          <p:cNvPr descr="\begin{equation}&#10;\text{(bias):}\,\, b = w_0 \,\,\,\,\,\,\,\, \text{(feature-touching weights):} \,\,\,\,\,\, \boldsymbol{\omega} = &#10;\begin{bmatrix}&#10;w_1 \\&#10;w_2 \\ &#10;\vdots \\&#10;w_N&#10;\end{bmatrix}.&#10;\end{equation}&#10;&#10;&#10;" id="200" name="Google Shape;200;p35" title="MathEquation,#000000"/>
          <p:cNvPicPr preferRelativeResize="0"/>
          <p:nvPr/>
        </p:nvPicPr>
        <p:blipFill>
          <a:blip r:embed="rId3">
            <a:alphaModFix/>
          </a:blip>
          <a:stretch>
            <a:fillRect/>
          </a:stretch>
        </p:blipFill>
        <p:spPr>
          <a:xfrm>
            <a:off x="2954552" y="2571750"/>
            <a:ext cx="3876774" cy="183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this notation we can express a linear decision boundary 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10;\begin{equation}&#10;\dot{\mathbf{x}}_{\,}^T \mathbf{w} = b + \overset{\,}{\mathbf{x}}_{\,}^T\boldsymbol{\omega} = 0.&#10;\end{equation}&#10;&#10;&#10;" id="206" name="Google Shape;206;p36" title="MathEquation,#000000"/>
          <p:cNvPicPr preferRelativeResize="0"/>
          <p:nvPr/>
        </p:nvPicPr>
        <p:blipFill>
          <a:blip r:embed="rId3">
            <a:alphaModFix/>
          </a:blip>
          <a:stretch>
            <a:fillRect/>
          </a:stretch>
        </p:blipFill>
        <p:spPr>
          <a:xfrm>
            <a:off x="2702650" y="2001600"/>
            <a:ext cx="3738700" cy="570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find the separating hyperplane with maximum margin we aim to find a set of parameters so that the region defined by                       ,      with heach translate just touching one of the two classes, has the largest possible margin.  </a:t>
            </a:r>
            <a:endParaRPr/>
          </a:p>
          <a:p>
            <a:pPr indent="-342900" lvl="0" marL="457200" rtl="0" algn="l">
              <a:spcBef>
                <a:spcPts val="1000"/>
              </a:spcBef>
              <a:spcAft>
                <a:spcPts val="0"/>
              </a:spcAft>
              <a:buSzPts val="1800"/>
              <a:buChar char="●"/>
            </a:pPr>
            <a:r>
              <a:rPr lang="en"/>
              <a:t>As shown in the figure below the margin can be determined by calculating the distance between any two points (one from each translated hyperplane) both lying on the normal vector          .</a:t>
            </a:r>
            <a:endParaRPr/>
          </a:p>
          <a:p>
            <a:pPr indent="0" lvl="0" marL="0" rtl="0" algn="l">
              <a:spcBef>
                <a:spcPts val="1000"/>
              </a:spcBef>
              <a:spcAft>
                <a:spcPts val="1200"/>
              </a:spcAft>
              <a:buNone/>
            </a:pPr>
            <a:r>
              <a:t/>
            </a:r>
            <a:endParaRPr/>
          </a:p>
        </p:txBody>
      </p:sp>
      <p:pic>
        <p:nvPicPr>
          <p:cNvPr descr="b+\mathbf{x}^{T}\boldsymbol{\omega}^{\,}=\pm1" id="212" name="Google Shape;212;p37" title="MathEquation,#000000"/>
          <p:cNvPicPr preferRelativeResize="0"/>
          <p:nvPr/>
        </p:nvPicPr>
        <p:blipFill>
          <a:blip r:embed="rId3">
            <a:alphaModFix/>
          </a:blip>
          <a:stretch>
            <a:fillRect/>
          </a:stretch>
        </p:blipFill>
        <p:spPr>
          <a:xfrm>
            <a:off x="5341000" y="1552775"/>
            <a:ext cx="1645634" cy="292100"/>
          </a:xfrm>
          <a:prstGeom prst="rect">
            <a:avLst/>
          </a:prstGeom>
          <a:noFill/>
          <a:ln>
            <a:noFill/>
          </a:ln>
        </p:spPr>
      </p:pic>
      <p:pic>
        <p:nvPicPr>
          <p:cNvPr descr="\boldsymbol{\omega}" id="213" name="Google Shape;213;p37" title="MathEquation,#000000"/>
          <p:cNvPicPr preferRelativeResize="0"/>
          <p:nvPr/>
        </p:nvPicPr>
        <p:blipFill>
          <a:blip r:embed="rId4">
            <a:alphaModFix/>
          </a:blip>
          <a:stretch>
            <a:fillRect/>
          </a:stretch>
        </p:blipFill>
        <p:spPr>
          <a:xfrm>
            <a:off x="3578600" y="3323850"/>
            <a:ext cx="206250" cy="1907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8"/>
          <p:cNvPicPr preferRelativeResize="0"/>
          <p:nvPr/>
        </p:nvPicPr>
        <p:blipFill>
          <a:blip r:embed="rId3">
            <a:alphaModFix/>
          </a:blip>
          <a:stretch>
            <a:fillRect/>
          </a:stretch>
        </p:blipFill>
        <p:spPr>
          <a:xfrm>
            <a:off x="152400" y="152400"/>
            <a:ext cx="8541585"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Denoting by       and       the points on vector       belonging to the </a:t>
            </a:r>
            <a:r>
              <a:rPr i="1" lang="en"/>
              <a:t>positive</a:t>
            </a:r>
            <a:r>
              <a:rPr lang="en"/>
              <a:t> and </a:t>
            </a:r>
            <a:r>
              <a:rPr i="1" lang="en"/>
              <a:t>negative</a:t>
            </a:r>
            <a:r>
              <a:rPr lang="en"/>
              <a:t> translated hyperplanes, respectively, the margin is computed simply as the length of the line segment connecting       and      , i.e.,  </a:t>
            </a:r>
            <a:endParaRPr/>
          </a:p>
          <a:p>
            <a:pPr indent="-342900" lvl="0" marL="457200" rtl="0" algn="l">
              <a:spcBef>
                <a:spcPts val="1000"/>
              </a:spcBef>
              <a:spcAft>
                <a:spcPts val="0"/>
              </a:spcAft>
              <a:buSzPts val="1800"/>
              <a:buChar char="●"/>
            </a:pPr>
            <a:r>
              <a:rPr lang="en"/>
              <a:t>The margin can be written much more conveniently by taking the difference of the two translates evaluated at       and       respectively, as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10;\begin{equation}&#10;\left(w_0^{\,} + \mathbf{x}_{1}^T\mathbf{w}^{\,}\right) - \left(w_0^{\,} + \mathbf{x}_{2}^T\mathbf{w}^{\,}\right) =\left(\mathbf{x}_{1}^{\,}-\mathbf{x}_{2}^{\,}\right)^{T}\boldsymbol{\omega}=2&#10;\end{equation}&#10;&#10;&#10;&#10;" id="224" name="Google Shape;224;p39" title="MathEquation,#000000"/>
          <p:cNvPicPr preferRelativeResize="0"/>
          <p:nvPr/>
        </p:nvPicPr>
        <p:blipFill>
          <a:blip r:embed="rId3">
            <a:alphaModFix/>
          </a:blip>
          <a:stretch>
            <a:fillRect/>
          </a:stretch>
        </p:blipFill>
        <p:spPr>
          <a:xfrm>
            <a:off x="1748725" y="3360225"/>
            <a:ext cx="5646550" cy="388200"/>
          </a:xfrm>
          <a:prstGeom prst="rect">
            <a:avLst/>
          </a:prstGeom>
          <a:noFill/>
          <a:ln>
            <a:noFill/>
          </a:ln>
        </p:spPr>
      </p:pic>
      <p:pic>
        <p:nvPicPr>
          <p:cNvPr descr="\mathbf{x}_{1}" id="225" name="Google Shape;225;p39" title="MathEquation,#000000"/>
          <p:cNvPicPr preferRelativeResize="0"/>
          <p:nvPr/>
        </p:nvPicPr>
        <p:blipFill>
          <a:blip r:embed="rId4">
            <a:alphaModFix/>
          </a:blip>
          <a:stretch>
            <a:fillRect/>
          </a:stretch>
        </p:blipFill>
        <p:spPr>
          <a:xfrm>
            <a:off x="2135050" y="1261600"/>
            <a:ext cx="278674" cy="206225"/>
          </a:xfrm>
          <a:prstGeom prst="rect">
            <a:avLst/>
          </a:prstGeom>
          <a:noFill/>
          <a:ln>
            <a:noFill/>
          </a:ln>
        </p:spPr>
      </p:pic>
      <p:pic>
        <p:nvPicPr>
          <p:cNvPr descr="\mathbf{x}_{2}" id="226" name="Google Shape;226;p39" title="MathEquation,#000000"/>
          <p:cNvPicPr preferRelativeResize="0"/>
          <p:nvPr/>
        </p:nvPicPr>
        <p:blipFill>
          <a:blip r:embed="rId5">
            <a:alphaModFix/>
          </a:blip>
          <a:stretch>
            <a:fillRect/>
          </a:stretch>
        </p:blipFill>
        <p:spPr>
          <a:xfrm>
            <a:off x="3008475" y="1261600"/>
            <a:ext cx="278674" cy="206223"/>
          </a:xfrm>
          <a:prstGeom prst="rect">
            <a:avLst/>
          </a:prstGeom>
          <a:noFill/>
          <a:ln>
            <a:noFill/>
          </a:ln>
        </p:spPr>
      </p:pic>
      <p:pic>
        <p:nvPicPr>
          <p:cNvPr descr="\boldsymbol{\omega}" id="227" name="Google Shape;227;p39" title="MathEquation,#000000"/>
          <p:cNvPicPr preferRelativeResize="0"/>
          <p:nvPr/>
        </p:nvPicPr>
        <p:blipFill>
          <a:blip r:embed="rId6">
            <a:alphaModFix/>
          </a:blip>
          <a:stretch>
            <a:fillRect/>
          </a:stretch>
        </p:blipFill>
        <p:spPr>
          <a:xfrm>
            <a:off x="5457688" y="1261600"/>
            <a:ext cx="222946" cy="206225"/>
          </a:xfrm>
          <a:prstGeom prst="rect">
            <a:avLst/>
          </a:prstGeom>
          <a:noFill/>
          <a:ln>
            <a:noFill/>
          </a:ln>
        </p:spPr>
      </p:pic>
      <p:pic>
        <p:nvPicPr>
          <p:cNvPr descr="\mathbf{x}_{1}" id="228" name="Google Shape;228;p39" title="MathEquation,#000000"/>
          <p:cNvPicPr preferRelativeResize="0"/>
          <p:nvPr/>
        </p:nvPicPr>
        <p:blipFill>
          <a:blip r:embed="rId7">
            <a:alphaModFix/>
          </a:blip>
          <a:stretch>
            <a:fillRect/>
          </a:stretch>
        </p:blipFill>
        <p:spPr>
          <a:xfrm>
            <a:off x="5429825" y="1904550"/>
            <a:ext cx="278674" cy="206223"/>
          </a:xfrm>
          <a:prstGeom prst="rect">
            <a:avLst/>
          </a:prstGeom>
          <a:noFill/>
          <a:ln>
            <a:noFill/>
          </a:ln>
        </p:spPr>
      </p:pic>
      <p:pic>
        <p:nvPicPr>
          <p:cNvPr descr="\mathbf{x}_{2}" id="229" name="Google Shape;229;p39" title="MathEquation,#000000"/>
          <p:cNvPicPr preferRelativeResize="0"/>
          <p:nvPr/>
        </p:nvPicPr>
        <p:blipFill>
          <a:blip r:embed="rId8">
            <a:alphaModFix/>
          </a:blip>
          <a:stretch>
            <a:fillRect/>
          </a:stretch>
        </p:blipFill>
        <p:spPr>
          <a:xfrm>
            <a:off x="6223150" y="1904550"/>
            <a:ext cx="278674" cy="206223"/>
          </a:xfrm>
          <a:prstGeom prst="rect">
            <a:avLst/>
          </a:prstGeom>
          <a:noFill/>
          <a:ln>
            <a:noFill/>
          </a:ln>
        </p:spPr>
      </p:pic>
      <p:pic>
        <p:nvPicPr>
          <p:cNvPr descr="\left\Vert \mathbf{x}_{1}-\mathbf{x}_{2}\right\Vert _{2}" id="230" name="Google Shape;230;p39" title="MathEquation,#000000"/>
          <p:cNvPicPr preferRelativeResize="0"/>
          <p:nvPr/>
        </p:nvPicPr>
        <p:blipFill>
          <a:blip r:embed="rId9">
            <a:alphaModFix/>
          </a:blip>
          <a:stretch>
            <a:fillRect/>
          </a:stretch>
        </p:blipFill>
        <p:spPr>
          <a:xfrm>
            <a:off x="7132950" y="1837825"/>
            <a:ext cx="1351950" cy="339675"/>
          </a:xfrm>
          <a:prstGeom prst="rect">
            <a:avLst/>
          </a:prstGeom>
          <a:noFill/>
          <a:ln>
            <a:noFill/>
          </a:ln>
        </p:spPr>
      </p:pic>
      <p:pic>
        <p:nvPicPr>
          <p:cNvPr descr="\mathbf{x}_{1}" id="231" name="Google Shape;231;p39" title="MathEquation,#000000"/>
          <p:cNvPicPr preferRelativeResize="0"/>
          <p:nvPr/>
        </p:nvPicPr>
        <p:blipFill>
          <a:blip r:embed="rId10">
            <a:alphaModFix/>
          </a:blip>
          <a:stretch>
            <a:fillRect/>
          </a:stretch>
        </p:blipFill>
        <p:spPr>
          <a:xfrm>
            <a:off x="4063850" y="2693050"/>
            <a:ext cx="278674" cy="206223"/>
          </a:xfrm>
          <a:prstGeom prst="rect">
            <a:avLst/>
          </a:prstGeom>
          <a:noFill/>
          <a:ln>
            <a:noFill/>
          </a:ln>
        </p:spPr>
      </p:pic>
      <p:pic>
        <p:nvPicPr>
          <p:cNvPr descr="\mathbf{x}_{2}" id="232" name="Google Shape;232;p39" title="MathEquation,#000000"/>
          <p:cNvPicPr preferRelativeResize="0"/>
          <p:nvPr/>
        </p:nvPicPr>
        <p:blipFill>
          <a:blip r:embed="rId8">
            <a:alphaModFix/>
          </a:blip>
          <a:stretch>
            <a:fillRect/>
          </a:stretch>
        </p:blipFill>
        <p:spPr>
          <a:xfrm>
            <a:off x="4907725" y="2693050"/>
            <a:ext cx="278674" cy="2062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the inner product rule, and the fact that the two vectors                 and  are parallel to each other, we can solve for the margin directly in terms of      , as </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
              <a:t>Therefore finding the separating hyperplane with maximum margin is equivalent to finding the one with the smallest possible normal vector      . </a:t>
            </a:r>
            <a:endParaRPr/>
          </a:p>
        </p:txBody>
      </p:sp>
      <p:pic>
        <p:nvPicPr>
          <p:cNvPr descr="\begin{equation}&#10;\left\Vert \mathbf{x}_{1}-\mathbf{x}_{2} \right\Vert _2=\frac{2}{\left\Vert \boldsymbol{\omega}\right\Vert _{2}}&#10;\end{equation}&#10;&#10;&#10;&#10;&#10;" id="238" name="Google Shape;238;p40" title="MathEquation,#000000"/>
          <p:cNvPicPr preferRelativeResize="0"/>
          <p:nvPr/>
        </p:nvPicPr>
        <p:blipFill>
          <a:blip r:embed="rId3">
            <a:alphaModFix/>
          </a:blip>
          <a:stretch>
            <a:fillRect/>
          </a:stretch>
        </p:blipFill>
        <p:spPr>
          <a:xfrm>
            <a:off x="3358663" y="2062150"/>
            <a:ext cx="2426674" cy="509600"/>
          </a:xfrm>
          <a:prstGeom prst="rect">
            <a:avLst/>
          </a:prstGeom>
          <a:noFill/>
          <a:ln>
            <a:noFill/>
          </a:ln>
        </p:spPr>
      </p:pic>
      <p:pic>
        <p:nvPicPr>
          <p:cNvPr descr="\mathbf{x}_{1}-\mathbf{x}_{2}" id="239" name="Google Shape;239;p40" title="MathEquation,#000000"/>
          <p:cNvPicPr preferRelativeResize="0"/>
          <p:nvPr/>
        </p:nvPicPr>
        <p:blipFill>
          <a:blip r:embed="rId4">
            <a:alphaModFix/>
          </a:blip>
          <a:stretch>
            <a:fillRect/>
          </a:stretch>
        </p:blipFill>
        <p:spPr>
          <a:xfrm>
            <a:off x="7120825" y="1249475"/>
            <a:ext cx="885576" cy="239100"/>
          </a:xfrm>
          <a:prstGeom prst="rect">
            <a:avLst/>
          </a:prstGeom>
          <a:noFill/>
          <a:ln>
            <a:noFill/>
          </a:ln>
        </p:spPr>
      </p:pic>
      <p:pic>
        <p:nvPicPr>
          <p:cNvPr descr="\boldsymbol{\omega}" id="240" name="Google Shape;240;p40" title="MathEquation,#000000"/>
          <p:cNvPicPr preferRelativeResize="0"/>
          <p:nvPr/>
        </p:nvPicPr>
        <p:blipFill>
          <a:blip r:embed="rId5">
            <a:alphaModFix/>
          </a:blip>
          <a:stretch>
            <a:fillRect/>
          </a:stretch>
        </p:blipFill>
        <p:spPr>
          <a:xfrm>
            <a:off x="8573800" y="1249475"/>
            <a:ext cx="258488" cy="239100"/>
          </a:xfrm>
          <a:prstGeom prst="rect">
            <a:avLst/>
          </a:prstGeom>
          <a:noFill/>
          <a:ln>
            <a:noFill/>
          </a:ln>
        </p:spPr>
      </p:pic>
      <p:pic>
        <p:nvPicPr>
          <p:cNvPr descr="\boldsymbol{\omega}" id="241" name="Google Shape;241;p40" title="MathEquation,#000000"/>
          <p:cNvPicPr preferRelativeResize="0"/>
          <p:nvPr/>
        </p:nvPicPr>
        <p:blipFill>
          <a:blip r:embed="rId6">
            <a:alphaModFix/>
          </a:blip>
          <a:stretch>
            <a:fillRect/>
          </a:stretch>
        </p:blipFill>
        <p:spPr>
          <a:xfrm>
            <a:off x="8315325" y="1601275"/>
            <a:ext cx="258472" cy="239100"/>
          </a:xfrm>
          <a:prstGeom prst="rect">
            <a:avLst/>
          </a:prstGeom>
          <a:noFill/>
          <a:ln>
            <a:noFill/>
          </a:ln>
        </p:spPr>
      </p:pic>
      <p:pic>
        <p:nvPicPr>
          <p:cNvPr descr="\boldsymbol{\omega}" id="242" name="Google Shape;242;p40" title="MathEquation,#000000"/>
          <p:cNvPicPr preferRelativeResize="0"/>
          <p:nvPr/>
        </p:nvPicPr>
        <p:blipFill>
          <a:blip r:embed="rId6">
            <a:alphaModFix/>
          </a:blip>
          <a:stretch>
            <a:fillRect/>
          </a:stretch>
        </p:blipFill>
        <p:spPr>
          <a:xfrm>
            <a:off x="7921825" y="3148725"/>
            <a:ext cx="258472" cy="239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hard-margin and soft-margin SVM problems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approach provides interesting theoretical insight into the two-class classification process - particularly under the assumption that the data is linearly separable.  </a:t>
            </a:r>
            <a:endParaRPr/>
          </a:p>
          <a:p>
            <a:pPr indent="-342900" lvl="0" marL="457200" rtl="0" algn="l">
              <a:spcBef>
                <a:spcPts val="1000"/>
              </a:spcBef>
              <a:spcAft>
                <a:spcPts val="0"/>
              </a:spcAft>
              <a:buSzPts val="1800"/>
              <a:buChar char="●"/>
            </a:pPr>
            <a:r>
              <a:rPr lang="en"/>
              <a:t>However we will see that in practice the Support Vector Machines approach does not provide a learned decision boundary that substantially differs from those provided by logistic regression or, likewise, the perceptron. </a:t>
            </a:r>
            <a:endParaRPr/>
          </a:p>
          <a:p>
            <a:pPr indent="0" lvl="0" marL="0" rtl="0" algn="l">
              <a:spcBef>
                <a:spcPts val="10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order to find a separating hyperplane for the data with minimum length normal vector we can simply combine...</a:t>
            </a:r>
            <a:endParaRPr/>
          </a:p>
          <a:p>
            <a:pPr indent="-342900" lvl="0" marL="457200" rtl="0" algn="l">
              <a:spcBef>
                <a:spcPts val="1000"/>
              </a:spcBef>
              <a:spcAft>
                <a:spcPts val="0"/>
              </a:spcAft>
              <a:buSzPts val="1800"/>
              <a:buChar char="●"/>
            </a:pPr>
            <a:r>
              <a:rPr lang="en"/>
              <a:t> ...our desire to minimize              ...</a:t>
            </a:r>
            <a:endParaRPr/>
          </a:p>
          <a:p>
            <a:pPr indent="-342900" lvl="0" marL="457200" rtl="0" algn="l">
              <a:spcBef>
                <a:spcPts val="1000"/>
              </a:spcBef>
              <a:spcAft>
                <a:spcPts val="0"/>
              </a:spcAft>
              <a:buSzPts val="1800"/>
              <a:buChar char="●"/>
            </a:pPr>
            <a:r>
              <a:rPr lang="en"/>
              <a:t>...subject to the constraint that the hyperplane perfectly separates the data (given by the margin criterion described above). </a:t>
            </a:r>
            <a:endParaRPr/>
          </a:p>
          <a:p>
            <a:pPr indent="-342900" lvl="0" marL="457200" rtl="0" algn="l">
              <a:spcBef>
                <a:spcPts val="1000"/>
              </a:spcBef>
              <a:spcAft>
                <a:spcPts val="0"/>
              </a:spcAft>
              <a:buSzPts val="1800"/>
              <a:buChar char="●"/>
            </a:pPr>
            <a:r>
              <a:rPr lang="en"/>
              <a:t>This gives the so-called </a:t>
            </a:r>
            <a:r>
              <a:rPr i="1" lang="en"/>
              <a:t>hard-margin support vector machine</a:t>
            </a:r>
            <a:r>
              <a:rPr lang="en"/>
              <a:t> problem</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begin{aligned}\underset{b,\,\boldsymbol{\omega}}{\mbox{minimize}} &amp; \,\,\left\Vert \boldsymbol{\omega}\right\Vert _{2}^{2}\\&#10;\mbox{subject to} &amp; \,\,\,\text{max}\left(0,\,1-y_{p}^{\,}\left(b+\mathbf{x}_{p}^{T}\boldsymbol{\omega}\right) \right)=0,\,\,\,\,p=1,...,P.&#10;\end{aligned}&#10;\end{equation}&#10;&#10;&#10;&#10;&#10;&#10;" id="253" name="Google Shape;253;p42" title="MathEquation,#000000"/>
          <p:cNvPicPr preferRelativeResize="0"/>
          <p:nvPr/>
        </p:nvPicPr>
        <p:blipFill>
          <a:blip r:embed="rId3">
            <a:alphaModFix/>
          </a:blip>
          <a:stretch>
            <a:fillRect/>
          </a:stretch>
        </p:blipFill>
        <p:spPr>
          <a:xfrm>
            <a:off x="1683250" y="3760600"/>
            <a:ext cx="5777500" cy="881075"/>
          </a:xfrm>
          <a:prstGeom prst="rect">
            <a:avLst/>
          </a:prstGeom>
          <a:noFill/>
          <a:ln>
            <a:noFill/>
          </a:ln>
        </p:spPr>
      </p:pic>
      <p:pic>
        <p:nvPicPr>
          <p:cNvPr descr="\left\Vert \boldsymbol{\omega}\right\Vert _{2}^{2}" id="254" name="Google Shape;254;p42" title="MathEquation,#000000"/>
          <p:cNvPicPr preferRelativeResize="0"/>
          <p:nvPr/>
        </p:nvPicPr>
        <p:blipFill>
          <a:blip r:embed="rId4">
            <a:alphaModFix/>
          </a:blip>
          <a:stretch>
            <a:fillRect/>
          </a:stretch>
        </p:blipFill>
        <p:spPr>
          <a:xfrm>
            <a:off x="3445175" y="1940925"/>
            <a:ext cx="532824" cy="339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set of constraints here are precisely the margin-perceptron guarantee that the hyperplane we recover separates the data perfectly.</a:t>
            </a:r>
            <a:endParaRPr/>
          </a:p>
          <a:p>
            <a:pPr indent="-342900" lvl="0" marL="457200" rtl="0" algn="l">
              <a:spcBef>
                <a:spcPts val="1000"/>
              </a:spcBef>
              <a:spcAft>
                <a:spcPts val="0"/>
              </a:spcAft>
              <a:buSzPts val="1800"/>
              <a:buChar char="●"/>
            </a:pPr>
            <a:r>
              <a:rPr lang="en"/>
              <a:t>Unlike some of the other constrained optimization problems we have previously discussed this cannot be solved in closed form, but must be optimized iteratively.</a:t>
            </a:r>
            <a:endParaRPr/>
          </a:p>
          <a:p>
            <a:pPr indent="0" lvl="0" marL="0" rtl="0" algn="l">
              <a:spcBef>
                <a:spcPts val="10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there are </a:t>
            </a:r>
            <a:r>
              <a:rPr i="1" lang="en"/>
              <a:t>constrained optimization</a:t>
            </a:r>
            <a:r>
              <a:rPr lang="en"/>
              <a:t> algorithms that are designed to solve problems like this as stated.</a:t>
            </a:r>
            <a:endParaRPr/>
          </a:p>
          <a:p>
            <a:pPr indent="-342900" lvl="0" marL="457200" rtl="0" algn="l">
              <a:spcBef>
                <a:spcPts val="1000"/>
              </a:spcBef>
              <a:spcAft>
                <a:spcPts val="0"/>
              </a:spcAft>
              <a:buSzPts val="1800"/>
              <a:buChar char="●"/>
            </a:pPr>
            <a:r>
              <a:rPr lang="en"/>
              <a:t>We can also solve the hard-margin problem by </a:t>
            </a:r>
            <a:r>
              <a:rPr i="1" lang="en"/>
              <a:t>relaxing</a:t>
            </a:r>
            <a:r>
              <a:rPr lang="en"/>
              <a:t> the constraints and forming an unconstrained formulation of the problem.  </a:t>
            </a:r>
            <a:endParaRPr/>
          </a:p>
          <a:p>
            <a:pPr indent="-342900" lvl="0" marL="457200" rtl="0" algn="l">
              <a:spcBef>
                <a:spcPts val="1000"/>
              </a:spcBef>
              <a:spcAft>
                <a:spcPts val="0"/>
              </a:spcAft>
              <a:buSzPts val="1800"/>
              <a:buChar char="●"/>
            </a:pPr>
            <a:r>
              <a:rPr lang="en"/>
              <a:t>To do this we merely bring the constraints up, forming a single cost function to be minimized</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g\left(b,\boldsymbol{\omega}\right)=\underset{p=1}{\overset{P}{\sum}}\text{max}\left(0,\,1-y_{p}^{\,}\left(b+\mathbf{x}_{p}^{T}\boldsymbol{\omega}\right) \right) +  \lambda \left \Vert\boldsymbol{\omega}\right\Vert _{2}^{2}&#10;\end{equation}&#10;&#10;&#10;&#10;&#10;" id="265" name="Google Shape;265;p44" title="MathEquation,#000000"/>
          <p:cNvPicPr preferRelativeResize="0"/>
          <p:nvPr/>
        </p:nvPicPr>
        <p:blipFill>
          <a:blip r:embed="rId3">
            <a:alphaModFix/>
          </a:blip>
          <a:stretch>
            <a:fillRect/>
          </a:stretch>
        </p:blipFill>
        <p:spPr>
          <a:xfrm>
            <a:off x="1711650" y="3821225"/>
            <a:ext cx="5720700" cy="40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Here the parameter              is called a penalty or regularization parameter (we have seen the notion of regularization in the previous Section as well).  </a:t>
            </a:r>
            <a:endParaRPr/>
          </a:p>
          <a:p>
            <a:pPr indent="-342900" lvl="0" marL="457200" rtl="0" algn="l">
              <a:spcBef>
                <a:spcPts val="1000"/>
              </a:spcBef>
              <a:spcAft>
                <a:spcPts val="0"/>
              </a:spcAft>
              <a:buSzPts val="1800"/>
              <a:buChar char="●"/>
            </a:pPr>
            <a:r>
              <a:rPr lang="en"/>
              <a:t>When       is set to a small positive value we put more 'pressure' on the cost function to make sure the constraints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In theory when      is made very small the formulation above matches the original constrained form. </a:t>
            </a:r>
            <a:endParaRPr/>
          </a:p>
          <a:p>
            <a:pPr indent="0" lvl="0" marL="0" rtl="0" algn="l">
              <a:spcBef>
                <a:spcPts val="1000"/>
              </a:spcBef>
              <a:spcAft>
                <a:spcPts val="1200"/>
              </a:spcAft>
              <a:buNone/>
            </a:pPr>
            <a:r>
              <a:t/>
            </a:r>
            <a:endParaRPr/>
          </a:p>
        </p:txBody>
      </p:sp>
      <p:pic>
        <p:nvPicPr>
          <p:cNvPr descr="\begin{equation}&#10;\text{max}\left(0,\,1-y_{p}^{\,}\left(b+\mathbf{x}_{p}^{T}\boldsymbol{\omega}\right) \right)=0,\,\,\,\,p=1,...,P&#10;\end{equation}&#10;&#10;&#10;&#10;&#10;&#10;" id="271" name="Google Shape;271;p45" title="MathEquation,#000000"/>
          <p:cNvPicPr preferRelativeResize="0"/>
          <p:nvPr/>
        </p:nvPicPr>
        <p:blipFill>
          <a:blip r:embed="rId3">
            <a:alphaModFix/>
          </a:blip>
          <a:stretch>
            <a:fillRect/>
          </a:stretch>
        </p:blipFill>
        <p:spPr>
          <a:xfrm>
            <a:off x="2345850" y="2757550"/>
            <a:ext cx="4774976" cy="340225"/>
          </a:xfrm>
          <a:prstGeom prst="rect">
            <a:avLst/>
          </a:prstGeom>
          <a:noFill/>
          <a:ln>
            <a:noFill/>
          </a:ln>
        </p:spPr>
      </p:pic>
      <p:pic>
        <p:nvPicPr>
          <p:cNvPr descr="\lambda\geq0" id="272" name="Google Shape;272;p45" title="MathEquation,#000000"/>
          <p:cNvPicPr preferRelativeResize="0"/>
          <p:nvPr/>
        </p:nvPicPr>
        <p:blipFill>
          <a:blip r:embed="rId4">
            <a:alphaModFix/>
          </a:blip>
          <a:stretch>
            <a:fillRect/>
          </a:stretch>
        </p:blipFill>
        <p:spPr>
          <a:xfrm>
            <a:off x="2959950" y="1261625"/>
            <a:ext cx="629380" cy="266700"/>
          </a:xfrm>
          <a:prstGeom prst="rect">
            <a:avLst/>
          </a:prstGeom>
          <a:noFill/>
          <a:ln>
            <a:noFill/>
          </a:ln>
        </p:spPr>
      </p:pic>
      <p:pic>
        <p:nvPicPr>
          <p:cNvPr descr="\lambda" id="273" name="Google Shape;273;p45" title="MathEquation,#000000"/>
          <p:cNvPicPr preferRelativeResize="0"/>
          <p:nvPr/>
        </p:nvPicPr>
        <p:blipFill>
          <a:blip r:embed="rId5">
            <a:alphaModFix/>
          </a:blip>
          <a:stretch>
            <a:fillRect/>
          </a:stretch>
        </p:blipFill>
        <p:spPr>
          <a:xfrm>
            <a:off x="1577025" y="1977325"/>
            <a:ext cx="171926" cy="266700"/>
          </a:xfrm>
          <a:prstGeom prst="rect">
            <a:avLst/>
          </a:prstGeom>
          <a:noFill/>
          <a:ln>
            <a:noFill/>
          </a:ln>
        </p:spPr>
      </p:pic>
      <p:pic>
        <p:nvPicPr>
          <p:cNvPr descr="\lambda" id="274" name="Google Shape;274;p45" title="MathEquation,#000000"/>
          <p:cNvPicPr preferRelativeResize="0"/>
          <p:nvPr/>
        </p:nvPicPr>
        <p:blipFill>
          <a:blip r:embed="rId5">
            <a:alphaModFix/>
          </a:blip>
          <a:stretch>
            <a:fillRect/>
          </a:stretch>
        </p:blipFill>
        <p:spPr>
          <a:xfrm>
            <a:off x="2457275" y="3221500"/>
            <a:ext cx="171926" cy="266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of this ,       is often set to be quite small in practice.</a:t>
            </a:r>
            <a:endParaRPr/>
          </a:p>
          <a:p>
            <a:pPr indent="-342900" lvl="0" marL="457200" rtl="0" algn="l">
              <a:spcBef>
                <a:spcPts val="1000"/>
              </a:spcBef>
              <a:spcAft>
                <a:spcPts val="0"/>
              </a:spcAft>
              <a:buSzPts val="1800"/>
              <a:buChar char="●"/>
            </a:pPr>
            <a:r>
              <a:rPr lang="en"/>
              <a:t>This </a:t>
            </a:r>
            <a:r>
              <a:rPr i="1" lang="en"/>
              <a:t>regularized</a:t>
            </a:r>
            <a:r>
              <a:rPr lang="en"/>
              <a:t> form of the Margin-Perceptron cost function is referred to as the </a:t>
            </a:r>
            <a:r>
              <a:rPr i="1" lang="en"/>
              <a:t>soft-margin support vector machine cost</a:t>
            </a:r>
            <a:r>
              <a:rPr lang="en"/>
              <a:t>.  </a:t>
            </a:r>
            <a:endParaRPr/>
          </a:p>
          <a:p>
            <a:pPr indent="0" lvl="0" marL="0" rtl="0" algn="l">
              <a:spcBef>
                <a:spcPts val="1000"/>
              </a:spcBef>
              <a:spcAft>
                <a:spcPts val="1200"/>
              </a:spcAft>
              <a:buNone/>
            </a:pPr>
            <a:r>
              <a:t/>
            </a:r>
            <a:endParaRPr/>
          </a:p>
        </p:txBody>
      </p:sp>
      <p:pic>
        <p:nvPicPr>
          <p:cNvPr descr="\lambda" id="280" name="Google Shape;280;p46" title="MathEquation,#000000"/>
          <p:cNvPicPr preferRelativeResize="0"/>
          <p:nvPr/>
        </p:nvPicPr>
        <p:blipFill>
          <a:blip r:embed="rId3">
            <a:alphaModFix/>
          </a:blip>
          <a:stretch>
            <a:fillRect/>
          </a:stretch>
        </p:blipFill>
        <p:spPr>
          <a:xfrm>
            <a:off x="2672200" y="1237325"/>
            <a:ext cx="171926" cy="266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00"/>
              <a:t>Comparing the SVM decision boundary on linearly separable data</a:t>
            </a:r>
            <a:endParaRPr sz="2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example we compare the support vector machine decision boundary learned to three boundaries learned via the margin-perceptron.  </a:t>
            </a:r>
            <a:endParaRPr/>
          </a:p>
          <a:p>
            <a:pPr indent="-342900" lvl="0" marL="457200" rtl="0" algn="l">
              <a:spcBef>
                <a:spcPts val="1000"/>
              </a:spcBef>
              <a:spcAft>
                <a:spcPts val="0"/>
              </a:spcAft>
              <a:buSzPts val="1800"/>
              <a:buChar char="●"/>
            </a:pPr>
            <a:r>
              <a:rPr lang="en"/>
              <a:t>All of the recovered boundaries perfectly separate the two classes, but the support vector machine decision boundary is the one that provides the maximum margin (right panel)...</a:t>
            </a:r>
            <a:endParaRPr/>
          </a:p>
          <a:p>
            <a:pPr indent="-342900" lvl="0" marL="457200" rtl="0" algn="l">
              <a:spcBef>
                <a:spcPts val="1000"/>
              </a:spcBef>
              <a:spcAft>
                <a:spcPts val="0"/>
              </a:spcAft>
              <a:buSzPts val="1800"/>
              <a:buChar char="●"/>
            </a:pPr>
            <a:r>
              <a:rPr lang="en"/>
              <a:t>...while those recovered by the margin-perceptron (left panel, each colored differently) can ostensibly be any of the infinitely many linear decision boundaries that separate the two classes.</a:t>
            </a:r>
            <a:endParaRPr/>
          </a:p>
          <a:p>
            <a:pPr indent="0" lvl="0" marL="0" rtl="0" algn="l">
              <a:spcBef>
                <a:spcPts val="10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9"/>
          <p:cNvPicPr preferRelativeResize="0"/>
          <p:nvPr/>
        </p:nvPicPr>
        <p:blipFill>
          <a:blip r:embed="rId3">
            <a:alphaModFix/>
          </a:blip>
          <a:stretch>
            <a:fillRect/>
          </a:stretch>
        </p:blipFill>
        <p:spPr>
          <a:xfrm>
            <a:off x="423863" y="528638"/>
            <a:ext cx="8296275" cy="4086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Note how in the right panel the margins pass through points from both classes - equidistant from the SVM linear decision boundary.</a:t>
            </a:r>
            <a:endParaRPr/>
          </a:p>
          <a:p>
            <a:pPr indent="-342900" lvl="0" marL="457200" rtl="0" algn="l">
              <a:spcBef>
                <a:spcPts val="1000"/>
              </a:spcBef>
              <a:spcAft>
                <a:spcPts val="0"/>
              </a:spcAft>
              <a:buSzPts val="1800"/>
              <a:buChar char="●"/>
            </a:pPr>
            <a:r>
              <a:rPr lang="en"/>
              <a:t>These points are called </a:t>
            </a:r>
            <a:r>
              <a:rPr i="1" lang="en"/>
              <a:t>support vectors</a:t>
            </a:r>
            <a:r>
              <a:rPr lang="en"/>
              <a:t>, hence the name support vector machine.</a:t>
            </a:r>
            <a:endParaRPr/>
          </a:p>
          <a:p>
            <a:pPr indent="0" lvl="0" marL="0" rtl="0" algn="l">
              <a:spcBef>
                <a:spcPts val="10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SVM and noisy datasets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margin-perceptron</a:t>
            </a:r>
            <a:endParaRPr sz="2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very big practical benefit of the softmargin SVM problem is that it allows us it to deal with noisy imperfectly (linearly) separable data - which arise far more commonly in practice than datasets that are perfectly linearly separable.   </a:t>
            </a:r>
            <a:endParaRPr/>
          </a:p>
          <a:p>
            <a:pPr indent="-342900" lvl="0" marL="457200" rtl="0" algn="l">
              <a:spcBef>
                <a:spcPts val="1000"/>
              </a:spcBef>
              <a:spcAft>
                <a:spcPts val="0"/>
              </a:spcAft>
              <a:buSzPts val="1800"/>
              <a:buChar char="●"/>
            </a:pPr>
            <a:r>
              <a:rPr lang="en"/>
              <a:t>'Noise' is permittable with the softmargin problem since regardless of the weights</a:t>
            </a:r>
            <a:r>
              <a:rPr b="1" lang="en"/>
              <a:t> </a:t>
            </a:r>
            <a:r>
              <a:rPr b="1" i="1" lang="en"/>
              <a:t>b</a:t>
            </a:r>
            <a:r>
              <a:rPr lang="en"/>
              <a:t> and      , we always have some data point which is misclassified, i.e., for some </a:t>
            </a:r>
            <a:r>
              <a:rPr i="1" lang="en"/>
              <a:t>p</a:t>
            </a:r>
            <a:r>
              <a:rPr lang="en"/>
              <a:t> that  </a:t>
            </a:r>
            <a:endParaRPr/>
          </a:p>
          <a:p>
            <a:pPr indent="-342900" lvl="0" marL="457200" rtl="0" algn="l">
              <a:spcBef>
                <a:spcPts val="1000"/>
              </a:spcBef>
              <a:spcAft>
                <a:spcPts val="0"/>
              </a:spcAft>
              <a:buSzPts val="1800"/>
              <a:buChar char="●"/>
            </a:pPr>
            <a:r>
              <a:rPr lang="en"/>
              <a:t>Such a case makes the first hard-margin formulation of SVMs infeasible, as no such         and         even exist that satisfy the constraints.  </a:t>
            </a:r>
            <a:endParaRPr/>
          </a:p>
          <a:p>
            <a:pPr indent="0" lvl="0" marL="0" rtl="0" algn="l">
              <a:spcBef>
                <a:spcPts val="1000"/>
              </a:spcBef>
              <a:spcAft>
                <a:spcPts val="1200"/>
              </a:spcAft>
              <a:buNone/>
            </a:pPr>
            <a:r>
              <a:t/>
            </a:r>
            <a:endParaRPr/>
          </a:p>
        </p:txBody>
      </p:sp>
      <p:pic>
        <p:nvPicPr>
          <p:cNvPr descr="\boldsymbol{\omega}" id="311" name="Google Shape;311;p52" title="MathEquation,#000000"/>
          <p:cNvPicPr preferRelativeResize="0"/>
          <p:nvPr/>
        </p:nvPicPr>
        <p:blipFill>
          <a:blip r:embed="rId3">
            <a:alphaModFix/>
          </a:blip>
          <a:stretch>
            <a:fillRect/>
          </a:stretch>
        </p:blipFill>
        <p:spPr>
          <a:xfrm>
            <a:off x="2377675" y="2680925"/>
            <a:ext cx="230476" cy="213200"/>
          </a:xfrm>
          <a:prstGeom prst="rect">
            <a:avLst/>
          </a:prstGeom>
          <a:noFill/>
          <a:ln>
            <a:noFill/>
          </a:ln>
        </p:spPr>
      </p:pic>
      <p:pic>
        <p:nvPicPr>
          <p:cNvPr descr="\text{max}\left(0,\,1-y_{p}^{\,}\left(b+\mathbf{x}_{p}^{T}\boldsymbol{\omega}\right) \right)&gt;0" id="312" name="Google Shape;312;p52" title="MathEquation,#000000"/>
          <p:cNvPicPr preferRelativeResize="0"/>
          <p:nvPr/>
        </p:nvPicPr>
        <p:blipFill>
          <a:blip r:embed="rId4">
            <a:alphaModFix/>
          </a:blip>
          <a:stretch>
            <a:fillRect/>
          </a:stretch>
        </p:blipFill>
        <p:spPr>
          <a:xfrm>
            <a:off x="2923550" y="2959925"/>
            <a:ext cx="3082826" cy="327550"/>
          </a:xfrm>
          <a:prstGeom prst="rect">
            <a:avLst/>
          </a:prstGeom>
          <a:noFill/>
          <a:ln>
            <a:noFill/>
          </a:ln>
        </p:spPr>
      </p:pic>
      <p:pic>
        <p:nvPicPr>
          <p:cNvPr descr="\boldsymbol{\omega}" id="313" name="Google Shape;313;p52" title="MathEquation,#000000"/>
          <p:cNvPicPr preferRelativeResize="0"/>
          <p:nvPr/>
        </p:nvPicPr>
        <p:blipFill>
          <a:blip r:embed="rId5">
            <a:alphaModFix/>
          </a:blip>
          <a:stretch>
            <a:fillRect/>
          </a:stretch>
        </p:blipFill>
        <p:spPr>
          <a:xfrm>
            <a:off x="2790125" y="3760575"/>
            <a:ext cx="288324" cy="266700"/>
          </a:xfrm>
          <a:prstGeom prst="rect">
            <a:avLst/>
          </a:prstGeom>
          <a:noFill/>
          <a:ln>
            <a:noFill/>
          </a:ln>
        </p:spPr>
      </p:pic>
      <p:pic>
        <p:nvPicPr>
          <p:cNvPr descr="w_0" id="314" name="Google Shape;314;p52" title="MathEquation,#000000"/>
          <p:cNvPicPr preferRelativeResize="0"/>
          <p:nvPr/>
        </p:nvPicPr>
        <p:blipFill>
          <a:blip r:embed="rId6">
            <a:alphaModFix/>
          </a:blip>
          <a:stretch>
            <a:fillRect/>
          </a:stretch>
        </p:blipFill>
        <p:spPr>
          <a:xfrm>
            <a:off x="1771125" y="3760575"/>
            <a:ext cx="397318" cy="266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we commonly deal with non-separable datasets in practice the softmargin form of SVM is the version that is more frequently used.</a:t>
            </a:r>
            <a:endParaRPr/>
          </a:p>
          <a:p>
            <a:pPr indent="-342900" lvl="0" marL="457200" rtl="0" algn="l">
              <a:spcBef>
                <a:spcPts val="1000"/>
              </a:spcBef>
              <a:spcAft>
                <a:spcPts val="0"/>
              </a:spcAft>
              <a:buSzPts val="1800"/>
              <a:buChar char="●"/>
            </a:pPr>
            <a:r>
              <a:rPr lang="en"/>
              <a:t>However notice that once we forgo the assumption of perfectly (linear) separability the added value of a 'maximum margin hyperplane' proided by the SVM solution disappears since we *no longer have a margin to begin with*.</a:t>
            </a:r>
            <a:endParaRPr/>
          </a:p>
          <a:p>
            <a:pPr indent="0" lvl="0" marL="0" rtl="0" algn="l">
              <a:spcBef>
                <a:spcPts val="10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Thus with many datasets in practice the softmargin problem does *not* provide a solution remarkably different than the perceptron or even logistic regression.  </a:t>
            </a:r>
            <a:endParaRPr/>
          </a:p>
          <a:p>
            <a:pPr indent="-342900" lvl="0" marL="457200" rtl="0" algn="l">
              <a:spcBef>
                <a:spcPts val="1000"/>
              </a:spcBef>
              <a:spcAft>
                <a:spcPts val="0"/>
              </a:spcAft>
              <a:buSzPts val="1800"/>
              <a:buChar char="●"/>
            </a:pPr>
            <a:r>
              <a:rPr lang="en"/>
              <a:t>Actually - with datasets that are not linearly separable - it often returns *exactly* the same solution provided by the perceptron or logistic regression.</a:t>
            </a:r>
            <a:endParaRPr/>
          </a:p>
          <a:p>
            <a:pPr indent="0" lvl="0" marL="0" rtl="0" algn="l">
              <a:spcBef>
                <a:spcPts val="10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see why this could be the case notice what happens to our softmargin SVM problem if we *smooth* the Margin-Perceptron portion of the cost using the *softmax* (as detailed previously).  </a:t>
            </a:r>
            <a:endParaRPr/>
          </a:p>
          <a:p>
            <a:pPr indent="-342900" lvl="0" marL="457200" rtl="0" algn="l">
              <a:spcBef>
                <a:spcPts val="1000"/>
              </a:spcBef>
              <a:spcAft>
                <a:spcPts val="0"/>
              </a:spcAft>
              <a:buSzPts val="1800"/>
              <a:buChar char="●"/>
            </a:pPr>
            <a:r>
              <a:rPr lang="en"/>
              <a:t>This gives a smoothed out soft-margin SVM cost function of the form</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which we can also identify as a regularized softmax perceptron or logistic regression. </a:t>
            </a:r>
            <a:endParaRPr/>
          </a:p>
          <a:p>
            <a:pPr indent="0" lvl="0" marL="0" rtl="0" algn="l">
              <a:spcBef>
                <a:spcPts val="1000"/>
              </a:spcBef>
              <a:spcAft>
                <a:spcPts val="1200"/>
              </a:spcAft>
              <a:buNone/>
            </a:pPr>
            <a:r>
              <a:t/>
            </a:r>
            <a:endParaRPr/>
          </a:p>
        </p:txBody>
      </p:sp>
      <p:pic>
        <p:nvPicPr>
          <p:cNvPr descr="\begin{equation}&#10;g\left(b,\boldsymbol{\omega}\right)=\underset{p=1}{\overset{P}{\sum}}\text{log}\left( 1 + e^{-y_{p}\left(b+\mathbf{x}_{p}^{T}\boldsymbol{\omega}\right)}\right) +  \lambda \left \Vert\boldsymbol{\omega}\right\Vert _{2}^{2} &#10;\end{equation}&#10;&#10;&#10;&#10;&#10;&#10;&#10;" id="330" name="Google Shape;330;p55" title="MathEquation,#000000"/>
          <p:cNvPicPr preferRelativeResize="0"/>
          <p:nvPr/>
        </p:nvPicPr>
        <p:blipFill>
          <a:blip r:embed="rId3">
            <a:alphaModFix/>
          </a:blip>
          <a:stretch>
            <a:fillRect/>
          </a:stretch>
        </p:blipFill>
        <p:spPr>
          <a:xfrm>
            <a:off x="2240313" y="2862875"/>
            <a:ext cx="4663376" cy="448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Thus we can see that all three methods of linear two-class classification we have seen are very deeply connected, and why they tend to provide similar results on realistic (not linearly separable)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Suppose once again that we have a two-class classification training dataset of </a:t>
            </a:r>
            <a:r>
              <a:rPr i="1" lang="en"/>
              <a:t>P</a:t>
            </a:r>
            <a:r>
              <a:rPr lang="en"/>
              <a:t> points                       with the labels                         .  </a:t>
            </a:r>
            <a:endParaRPr/>
          </a:p>
          <a:p>
            <a:pPr indent="-342900" lvl="0" marL="457200" rtl="0" algn="l">
              <a:spcBef>
                <a:spcPts val="1000"/>
              </a:spcBef>
              <a:spcAft>
                <a:spcPts val="0"/>
              </a:spcAft>
              <a:buSzPts val="1800"/>
              <a:buChar char="●"/>
            </a:pPr>
            <a:r>
              <a:rPr lang="en"/>
              <a:t>Suppose for the time being that we are dealing with a two-class dataset that is linearly separable with a known linear decision boundary</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Suppose even further that this decision boundary passes evenly through the region separating our two classes, like the illustrated in the figure below.  </a:t>
            </a:r>
            <a:endParaRPr/>
          </a:p>
          <a:p>
            <a:pPr indent="0" lvl="0" marL="0" rtl="0" algn="l">
              <a:spcBef>
                <a:spcPts val="1000"/>
              </a:spcBef>
              <a:spcAft>
                <a:spcPts val="1200"/>
              </a:spcAft>
              <a:buNone/>
            </a:pPr>
            <a:r>
              <a:t/>
            </a:r>
            <a:endParaRPr/>
          </a:p>
        </p:txBody>
      </p:sp>
      <p:pic>
        <p:nvPicPr>
          <p:cNvPr descr="\left\{ \left(\mathbf{x}_{p},y_{p}\right)\right\} _{p=1}^{P}" id="75" name="Google Shape;75;p17" title="MathEquation,#000000"/>
          <p:cNvPicPr preferRelativeResize="0"/>
          <p:nvPr/>
        </p:nvPicPr>
        <p:blipFill>
          <a:blip r:embed="rId3">
            <a:alphaModFix/>
          </a:blip>
          <a:stretch>
            <a:fillRect/>
          </a:stretch>
        </p:blipFill>
        <p:spPr>
          <a:xfrm>
            <a:off x="2074350" y="1513325"/>
            <a:ext cx="1247000" cy="363175"/>
          </a:xfrm>
          <a:prstGeom prst="rect">
            <a:avLst/>
          </a:prstGeom>
          <a:noFill/>
          <a:ln>
            <a:noFill/>
          </a:ln>
        </p:spPr>
      </p:pic>
      <p:pic>
        <p:nvPicPr>
          <p:cNvPr descr="y_p \in \{-1,+1\}" id="76" name="Google Shape;76;p17" title="MathEquation,#000000"/>
          <p:cNvPicPr preferRelativeResize="0"/>
          <p:nvPr/>
        </p:nvPicPr>
        <p:blipFill>
          <a:blip r:embed="rId4">
            <a:alphaModFix/>
          </a:blip>
          <a:stretch>
            <a:fillRect/>
          </a:stretch>
        </p:blipFill>
        <p:spPr>
          <a:xfrm>
            <a:off x="4937625" y="1540624"/>
            <a:ext cx="1582604" cy="308575"/>
          </a:xfrm>
          <a:prstGeom prst="rect">
            <a:avLst/>
          </a:prstGeom>
          <a:noFill/>
          <a:ln>
            <a:noFill/>
          </a:ln>
        </p:spPr>
      </p:pic>
      <p:pic>
        <p:nvPicPr>
          <p:cNvPr descr="\begin{equation}&#10;\dot{\mathbf{x}}^{T}\mathbf{w}^{\,} = 0.&#10;\end{equation}&#10;" id="77" name="Google Shape;77;p17" title="MathEquation,#000000"/>
          <p:cNvPicPr preferRelativeResize="0"/>
          <p:nvPr/>
        </p:nvPicPr>
        <p:blipFill>
          <a:blip r:embed="rId5">
            <a:alphaModFix/>
          </a:blip>
          <a:stretch>
            <a:fillRect/>
          </a:stretch>
        </p:blipFill>
        <p:spPr>
          <a:xfrm>
            <a:off x="3906150" y="2733675"/>
            <a:ext cx="1031472" cy="25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52400" y="152400"/>
            <a:ext cx="8682164" cy="4838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separating hyperplane creates a buffer between the two classes confined between two evenly shifted versions of itself.</a:t>
            </a:r>
            <a:endParaRPr/>
          </a:p>
          <a:p>
            <a:pPr indent="-342900" lvl="0" marL="457200" rtl="0" algn="l">
              <a:spcBef>
                <a:spcPts val="1000"/>
              </a:spcBef>
              <a:spcAft>
                <a:spcPts val="0"/>
              </a:spcAft>
              <a:buSzPts val="1800"/>
              <a:buChar char="●"/>
            </a:pPr>
            <a:r>
              <a:rPr lang="en"/>
              <a:t>One version that lies on the positive side of the separator and just touches the class having labels                   (colored red in the figure) taking the form ,</a:t>
            </a:r>
            <a:br>
              <a:rPr lang="en"/>
            </a:br>
            <a:r>
              <a:rPr lang="en"/>
              <a:t>                       and one lying on the negative side of it just touching the class with labels                    (colored blue in the figure) taking the form </a:t>
            </a:r>
            <a:br>
              <a:rPr lang="en"/>
            </a:br>
            <a:r>
              <a:rPr lang="en"/>
              <a:t>.  </a:t>
            </a:r>
            <a:endParaRPr/>
          </a:p>
          <a:p>
            <a:pPr indent="-342900" lvl="0" marL="457200" rtl="0" algn="l">
              <a:spcBef>
                <a:spcPts val="1000"/>
              </a:spcBef>
              <a:spcAft>
                <a:spcPts val="0"/>
              </a:spcAft>
              <a:buSzPts val="1800"/>
              <a:buChar char="●"/>
            </a:pPr>
            <a:r>
              <a:rPr lang="en"/>
              <a:t>The translations above and below the separating hyperplane are more generally defined as                     and                      respectively, where  </a:t>
            </a:r>
            <a:endParaRPr/>
          </a:p>
          <a:p>
            <a:pPr indent="0" lvl="0" marL="0" rtl="0" algn="l">
              <a:spcBef>
                <a:spcPts val="1000"/>
              </a:spcBef>
              <a:spcAft>
                <a:spcPts val="1200"/>
              </a:spcAft>
              <a:buNone/>
            </a:pPr>
            <a:r>
              <a:t/>
            </a:r>
            <a:endParaRPr/>
          </a:p>
        </p:txBody>
      </p:sp>
      <p:pic>
        <p:nvPicPr>
          <p:cNvPr descr="y_{p}=+1&#10;&#10;&#10;&#10;&#10;&#10;" id="88" name="Google Shape;88;p19" title="MathEquation,#000000"/>
          <p:cNvPicPr preferRelativeResize="0"/>
          <p:nvPr/>
        </p:nvPicPr>
        <p:blipFill>
          <a:blip r:embed="rId3">
            <a:alphaModFix/>
          </a:blip>
          <a:stretch>
            <a:fillRect/>
          </a:stretch>
        </p:blipFill>
        <p:spPr>
          <a:xfrm>
            <a:off x="2899300" y="2317750"/>
            <a:ext cx="948158" cy="304600"/>
          </a:xfrm>
          <a:prstGeom prst="rect">
            <a:avLst/>
          </a:prstGeom>
          <a:noFill/>
          <a:ln>
            <a:noFill/>
          </a:ln>
        </p:spPr>
      </p:pic>
      <p:pic>
        <p:nvPicPr>
          <p:cNvPr descr="\dot{\mathbf{x}}^{T}\mathbf{w}^{\,}  =+1&#10;&#10;&#10;&#10;&#10;&#10;" id="89" name="Google Shape;89;p19" title="MathEquation,#000000"/>
          <p:cNvPicPr preferRelativeResize="0"/>
          <p:nvPr/>
        </p:nvPicPr>
        <p:blipFill>
          <a:blip r:embed="rId4">
            <a:alphaModFix/>
          </a:blip>
          <a:stretch>
            <a:fillRect/>
          </a:stretch>
        </p:blipFill>
        <p:spPr>
          <a:xfrm>
            <a:off x="909825" y="2620275"/>
            <a:ext cx="1310126" cy="304600"/>
          </a:xfrm>
          <a:prstGeom prst="rect">
            <a:avLst/>
          </a:prstGeom>
          <a:noFill/>
          <a:ln>
            <a:noFill/>
          </a:ln>
        </p:spPr>
      </p:pic>
      <p:pic>
        <p:nvPicPr>
          <p:cNvPr descr="y_{p}=-1&#10;&#10;&#10;&#10;&#10;" id="90" name="Google Shape;90;p19" title="MathEquation,#000000"/>
          <p:cNvPicPr preferRelativeResize="0"/>
          <p:nvPr/>
        </p:nvPicPr>
        <p:blipFill>
          <a:blip r:embed="rId5">
            <a:alphaModFix/>
          </a:blip>
          <a:stretch>
            <a:fillRect/>
          </a:stretch>
        </p:blipFill>
        <p:spPr>
          <a:xfrm>
            <a:off x="2110775" y="2984200"/>
            <a:ext cx="948150" cy="304598"/>
          </a:xfrm>
          <a:prstGeom prst="rect">
            <a:avLst/>
          </a:prstGeom>
          <a:noFill/>
          <a:ln>
            <a:noFill/>
          </a:ln>
        </p:spPr>
      </p:pic>
      <p:pic>
        <p:nvPicPr>
          <p:cNvPr descr="\dot{\mathbf{x}}^{T}\mathbf{w}^{\,} =-1&#10;&#10;&#10;&#10;&#10;" id="91" name="Google Shape;91;p19" title="MathEquation,#000000"/>
          <p:cNvPicPr preferRelativeResize="0"/>
          <p:nvPr/>
        </p:nvPicPr>
        <p:blipFill>
          <a:blip r:embed="rId6">
            <a:alphaModFix/>
          </a:blip>
          <a:stretch>
            <a:fillRect/>
          </a:stretch>
        </p:blipFill>
        <p:spPr>
          <a:xfrm>
            <a:off x="854425" y="3288800"/>
            <a:ext cx="1310114" cy="304600"/>
          </a:xfrm>
          <a:prstGeom prst="rect">
            <a:avLst/>
          </a:prstGeom>
          <a:noFill/>
          <a:ln>
            <a:noFill/>
          </a:ln>
        </p:spPr>
      </p:pic>
      <p:pic>
        <p:nvPicPr>
          <p:cNvPr descr="\dot{\mathbf{x}}^{T}\mathbf{w}^{\,} =+\beta^{\,}&#10;&#10;&#10;&#10;" id="92" name="Google Shape;92;p19" title="MathEquation,#000000"/>
          <p:cNvPicPr preferRelativeResize="0"/>
          <p:nvPr/>
        </p:nvPicPr>
        <p:blipFill>
          <a:blip r:embed="rId7">
            <a:alphaModFix/>
          </a:blip>
          <a:stretch>
            <a:fillRect/>
          </a:stretch>
        </p:blipFill>
        <p:spPr>
          <a:xfrm>
            <a:off x="2972075" y="4015325"/>
            <a:ext cx="1210778" cy="292100"/>
          </a:xfrm>
          <a:prstGeom prst="rect">
            <a:avLst/>
          </a:prstGeom>
          <a:noFill/>
          <a:ln>
            <a:noFill/>
          </a:ln>
        </p:spPr>
      </p:pic>
      <p:pic>
        <p:nvPicPr>
          <p:cNvPr descr="\dot{\mathbf{x}}^{T}\mathbf{w}^{\,} =-\beta^{\,}&#10;&#10;&#10;" id="93" name="Google Shape;93;p19" title="MathEquation,#000000"/>
          <p:cNvPicPr preferRelativeResize="0"/>
          <p:nvPr/>
        </p:nvPicPr>
        <p:blipFill>
          <a:blip r:embed="rId8">
            <a:alphaModFix/>
          </a:blip>
          <a:stretch>
            <a:fillRect/>
          </a:stretch>
        </p:blipFill>
        <p:spPr>
          <a:xfrm>
            <a:off x="4731050" y="4015325"/>
            <a:ext cx="1210778" cy="292100"/>
          </a:xfrm>
          <a:prstGeom prst="rect">
            <a:avLst/>
          </a:prstGeom>
          <a:noFill/>
          <a:ln>
            <a:noFill/>
          </a:ln>
        </p:spPr>
      </p:pic>
      <p:pic>
        <p:nvPicPr>
          <p:cNvPr descr="\beta&gt;0&#10;&#10;" id="94" name="Google Shape;94;p19" title="MathEquation,#000000"/>
          <p:cNvPicPr preferRelativeResize="0"/>
          <p:nvPr/>
        </p:nvPicPr>
        <p:blipFill>
          <a:blip r:embed="rId9">
            <a:alphaModFix/>
          </a:blip>
          <a:stretch>
            <a:fillRect/>
          </a:stretch>
        </p:blipFill>
        <p:spPr>
          <a:xfrm>
            <a:off x="8091325" y="4015325"/>
            <a:ext cx="647314" cy="29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However by dividing off       in both equations and re-assigning the variables as                           we can leave out the redundant parameter     and have</a:t>
            </a:r>
            <a:br>
              <a:rPr lang="en"/>
            </a:br>
            <a:r>
              <a:rPr lang="en"/>
              <a:t>the two translations as stated                       . </a:t>
            </a:r>
            <a:endParaRPr/>
          </a:p>
          <a:p>
            <a:pPr indent="-342900" lvl="0" marL="457200" rtl="0" algn="l">
              <a:spcBef>
                <a:spcPts val="1000"/>
              </a:spcBef>
              <a:spcAft>
                <a:spcPts val="0"/>
              </a:spcAft>
              <a:buSzPts val="1800"/>
              <a:buChar char="●"/>
            </a:pPr>
            <a:r>
              <a:rPr lang="en"/>
              <a:t>The fact that all points in the </a:t>
            </a:r>
            <a:r>
              <a:rPr i="1" lang="en"/>
              <a:t>+1</a:t>
            </a:r>
            <a:r>
              <a:rPr lang="en"/>
              <a:t> class lie exactly on or on the positive side o</a:t>
            </a:r>
            <a:r>
              <a:rPr lang="en"/>
              <a:t>f </a:t>
            </a:r>
            <a:br>
              <a:rPr lang="en"/>
            </a:br>
            <a:r>
              <a:rPr lang="en"/>
              <a:t>                       </a:t>
            </a:r>
            <a:r>
              <a:rPr lang="en"/>
              <a:t>, and all points in the </a:t>
            </a:r>
            <a:r>
              <a:rPr i="1" lang="en"/>
              <a:t>-1</a:t>
            </a:r>
            <a:r>
              <a:rPr lang="en"/>
              <a:t> class lie exactly on or on the negative side of                      can be written formally as the following conditions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begin{array}{cc}&#10;\dot{\mathbf{x}}^{T}\mathbf{w}^{\,}\geq1 &amp; \,\,\,\,\text{if} \,\,\, y_{p}=+1\\&#10;\,\,\,\, \dot{\mathbf{x}}^{T}\mathbf{w}^{\,}\leq-1 &amp; \,\,\,\,\text{if} \,\,\, y_{p}=-1&#10;\end{array}&#10;\end{equation}&#10;" id="100" name="Google Shape;100;p20" title="MathEquation,#000000"/>
          <p:cNvPicPr preferRelativeResize="0"/>
          <p:nvPr/>
        </p:nvPicPr>
        <p:blipFill>
          <a:blip r:embed="rId3">
            <a:alphaModFix/>
          </a:blip>
          <a:stretch>
            <a:fillRect/>
          </a:stretch>
        </p:blipFill>
        <p:spPr>
          <a:xfrm>
            <a:off x="2937300" y="3542225"/>
            <a:ext cx="3269400" cy="764225"/>
          </a:xfrm>
          <a:prstGeom prst="rect">
            <a:avLst/>
          </a:prstGeom>
          <a:noFill/>
          <a:ln>
            <a:noFill/>
          </a:ln>
        </p:spPr>
      </p:pic>
      <p:pic>
        <p:nvPicPr>
          <p:cNvPr descr="\beta&#10;&#10;" id="101" name="Google Shape;101;p20" title="MathEquation,#000000"/>
          <p:cNvPicPr preferRelativeResize="0"/>
          <p:nvPr/>
        </p:nvPicPr>
        <p:blipFill>
          <a:blip r:embed="rId4">
            <a:alphaModFix/>
          </a:blip>
          <a:stretch>
            <a:fillRect/>
          </a:stretch>
        </p:blipFill>
        <p:spPr>
          <a:xfrm>
            <a:off x="3372400" y="1225200"/>
            <a:ext cx="154346" cy="292100"/>
          </a:xfrm>
          <a:prstGeom prst="rect">
            <a:avLst/>
          </a:prstGeom>
          <a:noFill/>
          <a:ln>
            <a:noFill/>
          </a:ln>
        </p:spPr>
      </p:pic>
      <p:pic>
        <p:nvPicPr>
          <p:cNvPr descr="\mathbf{w}^{\,}\longleftarrow\frac{\mathbf{w}^{\,}}{\beta}&#10;" id="102" name="Google Shape;102;p20" title="MathEquation,#000000"/>
          <p:cNvPicPr preferRelativeResize="0"/>
          <p:nvPr/>
        </p:nvPicPr>
        <p:blipFill>
          <a:blip r:embed="rId5">
            <a:alphaModFix/>
          </a:blip>
          <a:stretch>
            <a:fillRect/>
          </a:stretch>
        </p:blipFill>
        <p:spPr>
          <a:xfrm>
            <a:off x="1249475" y="1517300"/>
            <a:ext cx="1298026" cy="439700"/>
          </a:xfrm>
          <a:prstGeom prst="rect">
            <a:avLst/>
          </a:prstGeom>
          <a:noFill/>
          <a:ln>
            <a:noFill/>
          </a:ln>
        </p:spPr>
      </p:pic>
      <p:pic>
        <p:nvPicPr>
          <p:cNvPr descr="\beta" id="103" name="Google Shape;103;p20" title="MathEquation,#000000"/>
          <p:cNvPicPr preferRelativeResize="0"/>
          <p:nvPr/>
        </p:nvPicPr>
        <p:blipFill>
          <a:blip r:embed="rId6">
            <a:alphaModFix/>
          </a:blip>
          <a:stretch>
            <a:fillRect/>
          </a:stretch>
        </p:blipFill>
        <p:spPr>
          <a:xfrm>
            <a:off x="7169350" y="1601738"/>
            <a:ext cx="154346" cy="292100"/>
          </a:xfrm>
          <a:prstGeom prst="rect">
            <a:avLst/>
          </a:prstGeom>
          <a:noFill/>
          <a:ln>
            <a:noFill/>
          </a:ln>
        </p:spPr>
      </p:pic>
      <p:pic>
        <p:nvPicPr>
          <p:cNvPr descr="\dot{\mathbf{x}}^{T}\mathbf{w}^{\,}=\pm1" id="104" name="Google Shape;104;p20" title="MathEquation,#000000"/>
          <p:cNvPicPr preferRelativeResize="0"/>
          <p:nvPr/>
        </p:nvPicPr>
        <p:blipFill>
          <a:blip r:embed="rId7">
            <a:alphaModFix/>
          </a:blip>
          <a:stretch>
            <a:fillRect/>
          </a:stretch>
        </p:blipFill>
        <p:spPr>
          <a:xfrm>
            <a:off x="3911875" y="1808925"/>
            <a:ext cx="1320226" cy="292100"/>
          </a:xfrm>
          <a:prstGeom prst="rect">
            <a:avLst/>
          </a:prstGeom>
          <a:noFill/>
          <a:ln>
            <a:noFill/>
          </a:ln>
        </p:spPr>
      </p:pic>
      <p:pic>
        <p:nvPicPr>
          <p:cNvPr descr="\dot{\mathbf{x}}^{T}\mathbf{w}^{\,}=+1" id="105" name="Google Shape;105;p20" title="MathEquation,#000000"/>
          <p:cNvPicPr preferRelativeResize="0"/>
          <p:nvPr/>
        </p:nvPicPr>
        <p:blipFill>
          <a:blip r:embed="rId8">
            <a:alphaModFix/>
          </a:blip>
          <a:stretch>
            <a:fillRect/>
          </a:stretch>
        </p:blipFill>
        <p:spPr>
          <a:xfrm>
            <a:off x="958350" y="2620275"/>
            <a:ext cx="1256344" cy="292100"/>
          </a:xfrm>
          <a:prstGeom prst="rect">
            <a:avLst/>
          </a:prstGeom>
          <a:noFill/>
          <a:ln>
            <a:noFill/>
          </a:ln>
        </p:spPr>
      </p:pic>
      <p:pic>
        <p:nvPicPr>
          <p:cNvPr descr="\dot{\mathbf{x}}^{T}\mathbf{w}^{\,}=-1" id="106" name="Google Shape;106;p20" title="MathEquation,#000000"/>
          <p:cNvPicPr preferRelativeResize="0"/>
          <p:nvPr/>
        </p:nvPicPr>
        <p:blipFill>
          <a:blip r:embed="rId9">
            <a:alphaModFix/>
          </a:blip>
          <a:stretch>
            <a:fillRect/>
          </a:stretch>
        </p:blipFill>
        <p:spPr>
          <a:xfrm>
            <a:off x="1613400" y="2912375"/>
            <a:ext cx="1256344" cy="29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combine these conditions into a single statement by multiplying each by their respective label values, giving the single inequality                    which can be equivalently written as a point-wise cost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Again, this value is always nonnegative. Summing up all </a:t>
            </a:r>
            <a:r>
              <a:rPr i="1" lang="en"/>
              <a:t>P</a:t>
            </a:r>
            <a:r>
              <a:rPr lang="en"/>
              <a:t> equations of the form above gives the </a:t>
            </a:r>
            <a:r>
              <a:rPr i="1" lang="en"/>
              <a:t>Margin-Perceptron</a:t>
            </a:r>
            <a:r>
              <a:rPr lang="en"/>
              <a:t> cost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g_p\left(\mathbf{w}\right) = \mbox{max}\left(0,\,1-y_{p}^{\,}\,\dot{\mathbf{x}}^{T}\mathbf{w}^{\,}\right)=0&#10;\end{equation}&#10;" id="112" name="Google Shape;112;p21" title="MathEquation,#000000"/>
          <p:cNvPicPr preferRelativeResize="0"/>
          <p:nvPr/>
        </p:nvPicPr>
        <p:blipFill>
          <a:blip r:embed="rId3">
            <a:alphaModFix/>
          </a:blip>
          <a:stretch>
            <a:fillRect/>
          </a:stretch>
        </p:blipFill>
        <p:spPr>
          <a:xfrm>
            <a:off x="2899800" y="2211134"/>
            <a:ext cx="3898550" cy="360616"/>
          </a:xfrm>
          <a:prstGeom prst="rect">
            <a:avLst/>
          </a:prstGeom>
          <a:noFill/>
          <a:ln>
            <a:noFill/>
          </a:ln>
        </p:spPr>
      </p:pic>
      <p:pic>
        <p:nvPicPr>
          <p:cNvPr descr="\begin{equation}&#10;g\left(\mathbf{w}\right)=\underset{p=1}{\overset{P}{\sum}}\mbox{max}\left(0,\,1-y_{p}^{\,}\,\dot{\mathbf{x}}^{T}\mathbf{w}^{\,}\right)&#10;\end{equation}&#10;&#10;" id="113" name="Google Shape;113;p21" title="MathEquation,#000000"/>
          <p:cNvPicPr preferRelativeResize="0"/>
          <p:nvPr/>
        </p:nvPicPr>
        <p:blipFill>
          <a:blip r:embed="rId4">
            <a:alphaModFix/>
          </a:blip>
          <a:stretch>
            <a:fillRect/>
          </a:stretch>
        </p:blipFill>
        <p:spPr>
          <a:xfrm>
            <a:off x="2899800" y="3663525"/>
            <a:ext cx="3898550" cy="399600"/>
          </a:xfrm>
          <a:prstGeom prst="rect">
            <a:avLst/>
          </a:prstGeom>
          <a:noFill/>
          <a:ln>
            <a:noFill/>
          </a:ln>
        </p:spPr>
      </p:pic>
      <p:pic>
        <p:nvPicPr>
          <p:cNvPr descr="y_{p}^{\,}\,\dot{\mathbf{x}}^{T}\mathbf{w}^{\,}\geq1" id="114" name="Google Shape;114;p21" title="MathEquation,#000000"/>
          <p:cNvPicPr preferRelativeResize="0"/>
          <p:nvPr/>
        </p:nvPicPr>
        <p:blipFill>
          <a:blip r:embed="rId5">
            <a:alphaModFix/>
          </a:blip>
          <a:stretch>
            <a:fillRect/>
          </a:stretch>
        </p:blipFill>
        <p:spPr>
          <a:xfrm>
            <a:off x="6871150" y="1528475"/>
            <a:ext cx="1156832" cy="29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