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 Id="rId3" Type="http://schemas.openxmlformats.org/officeDocument/2006/relationships/image" Target="../media/image2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 Id="rId3" Type="http://schemas.openxmlformats.org/officeDocument/2006/relationships/image" Target="../media/image4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 6.8 Classification Quality Metrics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14;p22"/>
          <p:cNvSpPr txBox="1"/>
          <p:nvPr>
            <p:ph type="body" idx="1"/>
          </p:nvPr>
        </p:nvSpPr>
        <p:spPr>
          <a:xfrm>
            <a:off x="311699" y="1152475"/>
            <a:ext cx="8520602" cy="3416400"/>
          </a:xfrm>
          <a:prstGeom prst="rect">
            <a:avLst/>
          </a:prstGeom>
        </p:spPr>
        <p:txBody>
          <a:bodyPr/>
          <a:lstStyle/>
          <a:p>
            <a:pPr/>
            <a:r>
              <a:t>Likewise we say that *near* the decision boundary we have *little confidence* in the classifier's predictions.  Why?  </a:t>
            </a:r>
          </a:p>
          <a:p>
            <a:pPr>
              <a:spcBef>
                <a:spcPts val="1000"/>
              </a:spcBef>
            </a:pPr>
            <a:r>
              <a:t>Imagine we apply a small perturbation to the decision boundary, changing its location ever so slightly.  </a:t>
            </a:r>
          </a:p>
          <a:p>
            <a:pPr>
              <a:spcBef>
                <a:spcPts val="1000"/>
              </a:spcBef>
            </a:pPr>
            <a:r>
              <a:t>Some points *very close to the original boundary* will end up on the *opposite* side of the new boundary, and will consequently have *different predicted labels*.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19;p23"/>
          <p:cNvSpPr txBox="1"/>
          <p:nvPr>
            <p:ph type="body" idx="1"/>
          </p:nvPr>
        </p:nvSpPr>
        <p:spPr>
          <a:xfrm>
            <a:off x="311699" y="1152475"/>
            <a:ext cx="8520602" cy="3416400"/>
          </a:xfrm>
          <a:prstGeom prst="rect">
            <a:avLst/>
          </a:prstGeom>
        </p:spPr>
        <p:txBody>
          <a:bodyPr/>
          <a:lstStyle/>
          <a:p>
            <a:pPr/>
            <a:r>
              <a:t>Conversely, this is why we have *high confidence* in the predicted labels of points *far* from the decision boundary.  </a:t>
            </a:r>
          </a:p>
          <a:p>
            <a:pPr>
              <a:spcBef>
                <a:spcPts val="1000"/>
              </a:spcBef>
            </a:pPr>
            <a:r>
              <a:t>These predicted labels will not change if we make a small change to the location of the decision boundary.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24;p24"/>
          <p:cNvSpPr txBox="1"/>
          <p:nvPr>
            <p:ph type="body" idx="1"/>
          </p:nvPr>
        </p:nvSpPr>
        <p:spPr>
          <a:xfrm>
            <a:off x="311699" y="1152475"/>
            <a:ext cx="8520602" cy="3416400"/>
          </a:xfrm>
          <a:prstGeom prst="rect">
            <a:avLst/>
          </a:prstGeom>
        </p:spPr>
        <p:txBody>
          <a:bodyPr/>
          <a:lstStyle/>
          <a:p>
            <a:pPr marL="0" indent="0">
              <a:buSzTx/>
              <a:buNone/>
            </a:pPr>
            <a:r>
              <a:t>The notion of 'confidence' can be made precise and normalized to be universally applicable by running the point's distance to the boundary through the *sigmoid function* (see  [Section 6.2])  </a:t>
            </a:r>
          </a:p>
          <a:p>
            <a:pPr marL="0" indent="0">
              <a:spcBef>
                <a:spcPts val="1200"/>
              </a:spcBef>
              <a:buSzTx/>
              <a:buNone/>
            </a:pPr>
            <a:r>
              <a:t>This gives the confidence that a point belongs to class +1.</a:t>
            </a:r>
          </a:p>
          <a:p>
            <a:pPr marL="0" indent="0">
              <a:spcBef>
                <a:spcPts val="1200"/>
              </a:spcBef>
              <a:buSzTx/>
              <a:buNone/>
            </a:pPr>
            <a:r>
              <a:t>The signed distance d from a point to the decision boundary provided by our trained model can be computed (see [Section 6.4]) as</a:t>
            </a:r>
          </a:p>
        </p:txBody>
      </p:sp>
      <p:pic>
        <p:nvPicPr>
          <p:cNvPr id="147" name="MathEquation,#000000Google Shape;125;p24" descr="MathEquation,#000000Google Shape;125;p24"/>
          <p:cNvPicPr>
            <a:picLocks noChangeAspect="1"/>
          </p:cNvPicPr>
          <p:nvPr/>
        </p:nvPicPr>
        <p:blipFill>
          <a:blip r:embed="rId2">
            <a:extLst/>
          </a:blip>
          <a:stretch>
            <a:fillRect/>
          </a:stretch>
        </p:blipFill>
        <p:spPr>
          <a:xfrm>
            <a:off x="3622313" y="3699924"/>
            <a:ext cx="1899374" cy="86895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30;p25"/>
          <p:cNvSpPr txBox="1"/>
          <p:nvPr>
            <p:ph type="body" idx="1"/>
          </p:nvPr>
        </p:nvSpPr>
        <p:spPr>
          <a:xfrm>
            <a:off x="311699" y="1152475"/>
            <a:ext cx="8520602" cy="3416400"/>
          </a:xfrm>
          <a:prstGeom prst="rect">
            <a:avLst/>
          </a:prstGeom>
        </p:spPr>
        <p:txBody>
          <a:bodyPr/>
          <a:lstStyle/>
          <a:p>
            <a:pPr marL="434340" indent="-325754" defTabSz="868680">
              <a:buSzPts val="1700"/>
              <a:defRPr sz="1710"/>
            </a:pPr>
            <a:r>
              <a:t>Here we denote</a:t>
            </a:r>
          </a:p>
          <a:p>
            <a:pPr marL="0" indent="434340" defTabSz="868680">
              <a:spcBef>
                <a:spcPts val="900"/>
              </a:spcBef>
              <a:buSzTx/>
              <a:buNone/>
              <a:defRPr sz="1710"/>
            </a:pPr>
          </a:p>
          <a:p>
            <a:pPr marL="0" indent="434340" defTabSz="868680">
              <a:spcBef>
                <a:spcPts val="900"/>
              </a:spcBef>
              <a:buSzTx/>
              <a:buNone/>
              <a:defRPr sz="1710"/>
            </a:pPr>
          </a:p>
          <a:p>
            <a:pPr marL="0" indent="434340" defTabSz="868680">
              <a:spcBef>
                <a:spcPts val="900"/>
              </a:spcBef>
              <a:buSzTx/>
              <a:buNone/>
              <a:defRPr sz="1710"/>
            </a:pPr>
          </a:p>
          <a:p>
            <a:pPr marL="434340" indent="-325754" defTabSz="868680">
              <a:spcBef>
                <a:spcPts val="900"/>
              </a:spcBef>
              <a:buSzPts val="1700"/>
              <a:defRPr sz="1710"/>
            </a:pPr>
            <a:r>
              <a:t>By evaluating d using the *sigmoid function* as...</a:t>
            </a:r>
          </a:p>
          <a:p>
            <a:pPr marL="0" indent="434340" defTabSz="868680">
              <a:spcBef>
                <a:spcPts val="900"/>
              </a:spcBef>
              <a:buSzTx/>
              <a:buNone/>
              <a:defRPr sz="1710"/>
            </a:pPr>
          </a:p>
          <a:p>
            <a:pPr marL="0" indent="434340" defTabSz="868680">
              <a:spcBef>
                <a:spcPts val="900"/>
              </a:spcBef>
              <a:buSzTx/>
              <a:buNone/>
              <a:defRPr sz="1710"/>
            </a:pPr>
          </a:p>
          <a:p>
            <a:pPr marL="434340" indent="-325754" defTabSz="868680">
              <a:spcBef>
                <a:spcPts val="900"/>
              </a:spcBef>
              <a:buSzPts val="1700"/>
              <a:defRPr sz="1710"/>
            </a:pPr>
            <a:r>
              <a:t>...we squash it smoothly onto the interval  </a:t>
            </a:r>
          </a:p>
        </p:txBody>
      </p:sp>
      <p:pic>
        <p:nvPicPr>
          <p:cNvPr id="150" name="MathEquation,#000000Google Shape;131;p25" descr="MathEquation,#000000Google Shape;131;p25"/>
          <p:cNvPicPr>
            <a:picLocks noChangeAspect="1"/>
          </p:cNvPicPr>
          <p:nvPr/>
        </p:nvPicPr>
        <p:blipFill>
          <a:blip r:embed="rId2">
            <a:extLst/>
          </a:blip>
          <a:stretch>
            <a:fillRect/>
          </a:stretch>
        </p:blipFill>
        <p:spPr>
          <a:xfrm>
            <a:off x="2045874" y="1606175"/>
            <a:ext cx="5052252" cy="1256752"/>
          </a:xfrm>
          <a:prstGeom prst="rect">
            <a:avLst/>
          </a:prstGeom>
          <a:ln w="12700">
            <a:miter lim="400000"/>
          </a:ln>
        </p:spPr>
      </p:pic>
      <p:pic>
        <p:nvPicPr>
          <p:cNvPr id="151" name="MathEquation,#000000Google Shape;132;p25" descr="MathEquation,#000000Google Shape;132;p25"/>
          <p:cNvPicPr>
            <a:picLocks noChangeAspect="1"/>
          </p:cNvPicPr>
          <p:nvPr/>
        </p:nvPicPr>
        <p:blipFill>
          <a:blip r:embed="rId3">
            <a:extLst/>
          </a:blip>
          <a:stretch>
            <a:fillRect/>
          </a:stretch>
        </p:blipFill>
        <p:spPr>
          <a:xfrm>
            <a:off x="1860599" y="3566500"/>
            <a:ext cx="5422802" cy="338926"/>
          </a:xfrm>
          <a:prstGeom prst="rect">
            <a:avLst/>
          </a:prstGeom>
          <a:ln w="12700">
            <a:miter lim="400000"/>
          </a:ln>
        </p:spPr>
      </p:pic>
      <p:pic>
        <p:nvPicPr>
          <p:cNvPr id="152" name="MathEquation,#000000Google Shape;133;p25" descr="MathEquation,#000000Google Shape;133;p25"/>
          <p:cNvPicPr>
            <a:picLocks noChangeAspect="1"/>
          </p:cNvPicPr>
          <p:nvPr/>
        </p:nvPicPr>
        <p:blipFill>
          <a:blip r:embed="rId4">
            <a:extLst/>
          </a:blip>
          <a:stretch>
            <a:fillRect/>
          </a:stretch>
        </p:blipFill>
        <p:spPr>
          <a:xfrm>
            <a:off x="5082849" y="4367124"/>
            <a:ext cx="422455" cy="254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38;p26"/>
          <p:cNvSpPr txBox="1"/>
          <p:nvPr>
            <p:ph type="body" idx="1"/>
          </p:nvPr>
        </p:nvSpPr>
        <p:spPr>
          <a:xfrm>
            <a:off x="311699" y="1152475"/>
            <a:ext cx="8520602" cy="3416400"/>
          </a:xfrm>
          <a:prstGeom prst="rect">
            <a:avLst/>
          </a:prstGeom>
        </p:spPr>
        <p:txBody>
          <a:bodyPr/>
          <a:lstStyle/>
          <a:p>
            <a:pPr/>
            <a:r>
              <a:t>When this value equals 0.5 the point lies on the boundary itself.</a:t>
            </a:r>
          </a:p>
          <a:p>
            <a:pPr>
              <a:spcBef>
                <a:spcPts val="1000"/>
              </a:spcBef>
            </a:pPr>
            <a:r>
              <a:t>If the value is greater than 0.5 the point lies on the positive side of the decision boundary and so we have larger confidence in its predicted label being +1. </a:t>
            </a:r>
          </a:p>
          <a:p>
            <a:pPr>
              <a:spcBef>
                <a:spcPts val="1000"/>
              </a:spcBef>
            </a:pPr>
            <a:r>
              <a:t>When the value is less than 0.5 the point lies on the *negative* side of the classifier, and so we have less confidence that it truly has label value +1.  </a:t>
            </a:r>
          </a:p>
          <a:p>
            <a:pPr>
              <a:spcBef>
                <a:spcPts val="1000"/>
              </a:spcBef>
            </a:pPr>
            <a:r>
              <a:t>Because normalization employing the sigmoid squashes                  down to the interval         this confidence value is often interpreted as a *probability*. </a:t>
            </a:r>
          </a:p>
        </p:txBody>
      </p:sp>
      <p:pic>
        <p:nvPicPr>
          <p:cNvPr id="155" name="MathEquation,#000000Google Shape;139;p26" descr="MathEquation,#000000Google Shape;139;p26"/>
          <p:cNvPicPr>
            <a:picLocks noChangeAspect="1"/>
          </p:cNvPicPr>
          <p:nvPr/>
        </p:nvPicPr>
        <p:blipFill>
          <a:blip r:embed="rId2">
            <a:extLst/>
          </a:blip>
          <a:stretch>
            <a:fillRect/>
          </a:stretch>
        </p:blipFill>
        <p:spPr>
          <a:xfrm>
            <a:off x="6611325" y="3517949"/>
            <a:ext cx="1005941" cy="254001"/>
          </a:xfrm>
          <a:prstGeom prst="rect">
            <a:avLst/>
          </a:prstGeom>
          <a:ln w="12700">
            <a:miter lim="400000"/>
          </a:ln>
        </p:spPr>
      </p:pic>
      <p:pic>
        <p:nvPicPr>
          <p:cNvPr id="156" name="MathEquation,#000000Google Shape;140;p26" descr="MathEquation,#000000Google Shape;140;p26"/>
          <p:cNvPicPr>
            <a:picLocks noChangeAspect="1"/>
          </p:cNvPicPr>
          <p:nvPr/>
        </p:nvPicPr>
        <p:blipFill>
          <a:blip r:embed="rId3">
            <a:extLst/>
          </a:blip>
          <a:stretch>
            <a:fillRect/>
          </a:stretch>
        </p:blipFill>
        <p:spPr>
          <a:xfrm>
            <a:off x="2074399" y="3869749"/>
            <a:ext cx="422455" cy="254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45;p27"/>
          <p:cNvSpPr txBox="1"/>
          <p:nvPr>
            <p:ph type="title"/>
          </p:nvPr>
        </p:nvSpPr>
        <p:spPr>
          <a:xfrm>
            <a:off x="311699" y="2150849"/>
            <a:ext cx="8520602" cy="841801"/>
          </a:xfrm>
          <a:prstGeom prst="rect">
            <a:avLst/>
          </a:prstGeom>
        </p:spPr>
        <p:txBody>
          <a:bodyPr/>
          <a:lstStyle>
            <a:lvl1pPr>
              <a:defRPr sz="2500"/>
            </a:lvl1pPr>
          </a:lstStyle>
          <a:p>
            <a:pPr/>
            <a:r>
              <a:t>Judging the quality of a trained model using *accuracy*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50;p28"/>
          <p:cNvSpPr txBox="1"/>
          <p:nvPr>
            <p:ph type="body" idx="1"/>
          </p:nvPr>
        </p:nvSpPr>
        <p:spPr>
          <a:xfrm>
            <a:off x="311699" y="1152475"/>
            <a:ext cx="8520602" cy="3416400"/>
          </a:xfrm>
          <a:prstGeom prst="rect">
            <a:avLst/>
          </a:prstGeom>
        </p:spPr>
        <p:txBody>
          <a:bodyPr/>
          <a:lstStyle/>
          <a:p>
            <a:pPr/>
            <a:r>
              <a:t>Once we have successfully minimized the a cost function for linear two-class classification it can be a delicate matter to determine our trained model's quality.  </a:t>
            </a:r>
          </a:p>
          <a:p>
            <a:pPr>
              <a:spcBef>
                <a:spcPts val="1000"/>
              </a:spcBef>
            </a:pPr>
            <a:r>
              <a:t>The simplest metric for judging the quality of a fully trained model is to simply </a:t>
            </a:r>
            <a:r>
              <a:rPr i="1"/>
              <a:t>count the number of misclassifications</a:t>
            </a:r>
            <a:r>
              <a:t> it forms over our training dataset.  </a:t>
            </a:r>
          </a:p>
          <a:p>
            <a:pPr>
              <a:spcBef>
                <a:spcPts val="1000"/>
              </a:spcBef>
            </a:pPr>
            <a:r>
              <a:t>This is a raw count of the number of training datapoints        whose true label  is predicted </a:t>
            </a:r>
            <a:r>
              <a:rPr i="1"/>
              <a:t>incorrectly</a:t>
            </a:r>
            <a:r>
              <a:t> by our trained model. </a:t>
            </a:r>
          </a:p>
        </p:txBody>
      </p:sp>
      <p:pic>
        <p:nvPicPr>
          <p:cNvPr id="161" name="MathEquation,#000000Google Shape;151;p28" descr="MathEquation,#000000Google Shape;151;p28"/>
          <p:cNvPicPr>
            <a:picLocks noChangeAspect="1"/>
          </p:cNvPicPr>
          <p:nvPr/>
        </p:nvPicPr>
        <p:blipFill>
          <a:blip r:embed="rId2">
            <a:extLst/>
          </a:blip>
          <a:stretch>
            <a:fillRect/>
          </a:stretch>
        </p:blipFill>
        <p:spPr>
          <a:xfrm>
            <a:off x="6514275" y="3093374"/>
            <a:ext cx="298385" cy="254000"/>
          </a:xfrm>
          <a:prstGeom prst="rect">
            <a:avLst/>
          </a:prstGeom>
          <a:ln w="12700">
            <a:miter lim="400000"/>
          </a:ln>
        </p:spPr>
      </p:pic>
      <p:pic>
        <p:nvPicPr>
          <p:cNvPr id="162" name="MathEquation,#000000Google Shape;152;p28" descr="MathEquation,#000000Google Shape;152;p28"/>
          <p:cNvPicPr>
            <a:picLocks noChangeAspect="1"/>
          </p:cNvPicPr>
          <p:nvPr/>
        </p:nvPicPr>
        <p:blipFill>
          <a:blip r:embed="rId3">
            <a:extLst/>
          </a:blip>
          <a:stretch>
            <a:fillRect/>
          </a:stretch>
        </p:blipFill>
        <p:spPr>
          <a:xfrm>
            <a:off x="8709975" y="3093374"/>
            <a:ext cx="265621" cy="254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57;p29"/>
          <p:cNvSpPr txBox="1"/>
          <p:nvPr>
            <p:ph type="body" idx="1"/>
          </p:nvPr>
        </p:nvSpPr>
        <p:spPr>
          <a:xfrm>
            <a:off x="311699" y="1152475"/>
            <a:ext cx="8520602" cy="3416400"/>
          </a:xfrm>
          <a:prstGeom prst="rect">
            <a:avLst/>
          </a:prstGeom>
        </p:spPr>
        <p:txBody>
          <a:bodyPr/>
          <a:lstStyle/>
          <a:p>
            <a:pPr/>
            <a:r>
              <a:t>To compare the point      's predicted label                                             and  true label       we can use an identity function          and compute</a:t>
            </a:r>
          </a:p>
          <a:p>
            <a:pPr marL="0" indent="457200">
              <a:spcBef>
                <a:spcPts val="1000"/>
              </a:spcBef>
              <a:buSzTx/>
              <a:buNone/>
            </a:pPr>
          </a:p>
          <a:p>
            <a:pPr marL="0" indent="457200">
              <a:spcBef>
                <a:spcPts val="1000"/>
              </a:spcBef>
              <a:buSzTx/>
              <a:buNone/>
            </a:pPr>
          </a:p>
          <a:p>
            <a:pPr>
              <a:spcBef>
                <a:spcPts val="1000"/>
              </a:spcBef>
            </a:pPr>
            <a:r>
              <a:t>Summing all </a:t>
            </a:r>
            <a:r>
              <a:rPr i="1"/>
              <a:t>P </a:t>
            </a:r>
            <a:r>
              <a:t>points gives the total number of misclassifications of our trained model</a:t>
            </a:r>
          </a:p>
        </p:txBody>
      </p:sp>
      <p:pic>
        <p:nvPicPr>
          <p:cNvPr id="165" name="MathEquation,#000000Google Shape;158;p29" descr="MathEquation,#000000Google Shape;158;p29"/>
          <p:cNvPicPr>
            <a:picLocks noChangeAspect="1"/>
          </p:cNvPicPr>
          <p:nvPr/>
        </p:nvPicPr>
        <p:blipFill>
          <a:blip r:embed="rId2">
            <a:extLst/>
          </a:blip>
          <a:stretch>
            <a:fillRect/>
          </a:stretch>
        </p:blipFill>
        <p:spPr>
          <a:xfrm>
            <a:off x="3030825" y="1936375"/>
            <a:ext cx="2985277" cy="735126"/>
          </a:xfrm>
          <a:prstGeom prst="rect">
            <a:avLst/>
          </a:prstGeom>
          <a:ln w="12700">
            <a:miter lim="400000"/>
          </a:ln>
        </p:spPr>
      </p:pic>
      <p:pic>
        <p:nvPicPr>
          <p:cNvPr id="166" name="MathEquation,#000000Google Shape;159;p29" descr="MathEquation,#000000Google Shape;159;p29"/>
          <p:cNvPicPr>
            <a:picLocks noChangeAspect="1"/>
          </p:cNvPicPr>
          <p:nvPr/>
        </p:nvPicPr>
        <p:blipFill>
          <a:blip r:embed="rId3">
            <a:extLst/>
          </a:blip>
          <a:stretch>
            <a:fillRect/>
          </a:stretch>
        </p:blipFill>
        <p:spPr>
          <a:xfrm>
            <a:off x="2219275" y="3622675"/>
            <a:ext cx="4705450" cy="388200"/>
          </a:xfrm>
          <a:prstGeom prst="rect">
            <a:avLst/>
          </a:prstGeom>
          <a:ln w="12700">
            <a:miter lim="400000"/>
          </a:ln>
        </p:spPr>
      </p:pic>
      <p:pic>
        <p:nvPicPr>
          <p:cNvPr id="167" name="MathEquation,#000000Google Shape;160;p29" descr="MathEquation,#000000Google Shape;160;p29"/>
          <p:cNvPicPr>
            <a:picLocks noChangeAspect="1"/>
          </p:cNvPicPr>
          <p:nvPr/>
        </p:nvPicPr>
        <p:blipFill>
          <a:blip r:embed="rId4">
            <a:extLst/>
          </a:blip>
          <a:stretch>
            <a:fillRect/>
          </a:stretch>
        </p:blipFill>
        <p:spPr>
          <a:xfrm>
            <a:off x="3030850" y="1273724"/>
            <a:ext cx="298385" cy="254000"/>
          </a:xfrm>
          <a:prstGeom prst="rect">
            <a:avLst/>
          </a:prstGeom>
          <a:ln w="12700">
            <a:miter lim="400000"/>
          </a:ln>
        </p:spPr>
      </p:pic>
      <p:pic>
        <p:nvPicPr>
          <p:cNvPr id="168" name="MathEquation,#000000Google Shape;161;p29" descr="MathEquation,#000000Google Shape;161;p29"/>
          <p:cNvPicPr>
            <a:picLocks noChangeAspect="1"/>
          </p:cNvPicPr>
          <p:nvPr/>
        </p:nvPicPr>
        <p:blipFill>
          <a:blip r:embed="rId5">
            <a:extLst/>
          </a:blip>
          <a:stretch>
            <a:fillRect/>
          </a:stretch>
        </p:blipFill>
        <p:spPr>
          <a:xfrm>
            <a:off x="5155624" y="1231261"/>
            <a:ext cx="2684551" cy="338926"/>
          </a:xfrm>
          <a:prstGeom prst="rect">
            <a:avLst/>
          </a:prstGeom>
          <a:ln w="12700">
            <a:miter lim="400000"/>
          </a:ln>
        </p:spPr>
      </p:pic>
      <p:pic>
        <p:nvPicPr>
          <p:cNvPr id="169" name="MathEquation,#000000Google Shape;162;p29" descr="MathEquation,#000000Google Shape;162;p29"/>
          <p:cNvPicPr>
            <a:picLocks noChangeAspect="1"/>
          </p:cNvPicPr>
          <p:nvPr/>
        </p:nvPicPr>
        <p:blipFill>
          <a:blip r:embed="rId6">
            <a:extLst/>
          </a:blip>
          <a:stretch>
            <a:fillRect/>
          </a:stretch>
        </p:blipFill>
        <p:spPr>
          <a:xfrm>
            <a:off x="1905124" y="1570174"/>
            <a:ext cx="265621" cy="254000"/>
          </a:xfrm>
          <a:prstGeom prst="rect">
            <a:avLst/>
          </a:prstGeom>
          <a:ln w="12700">
            <a:miter lim="400000"/>
          </a:ln>
        </p:spPr>
      </p:pic>
      <p:pic>
        <p:nvPicPr>
          <p:cNvPr id="170" name="MathEquation,#000000Google Shape;163;p29" descr="MathEquation,#000000Google Shape;163;p29"/>
          <p:cNvPicPr>
            <a:picLocks noChangeAspect="1"/>
          </p:cNvPicPr>
          <p:nvPr/>
        </p:nvPicPr>
        <p:blipFill>
          <a:blip r:embed="rId7">
            <a:extLst/>
          </a:blip>
          <a:stretch>
            <a:fillRect/>
          </a:stretch>
        </p:blipFill>
        <p:spPr>
          <a:xfrm>
            <a:off x="5495325" y="1626274"/>
            <a:ext cx="399215" cy="2540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68;p30"/>
          <p:cNvSpPr txBox="1"/>
          <p:nvPr>
            <p:ph type="body" idx="1"/>
          </p:nvPr>
        </p:nvSpPr>
        <p:spPr>
          <a:xfrm>
            <a:off x="311699" y="1152475"/>
            <a:ext cx="8520602" cy="3416400"/>
          </a:xfrm>
          <a:prstGeom prst="rect">
            <a:avLst/>
          </a:prstGeom>
        </p:spPr>
        <p:txBody>
          <a:bodyPr/>
          <a:lstStyle/>
          <a:p>
            <a:pPr marL="0" indent="0">
              <a:buSzTx/>
              <a:buNone/>
            </a:pPr>
            <a:r>
              <a:t>Using this we can also compute the *accuracy*  - denoted        - of a trained model.  </a:t>
            </a:r>
          </a:p>
          <a:p>
            <a:pPr marL="0" indent="0">
              <a:spcBef>
                <a:spcPts val="1200"/>
              </a:spcBef>
              <a:buSzTx/>
              <a:buNone/>
            </a:pPr>
            <a:r>
              <a:t>This is simply the percentage of training dataset whose labels are correctly predicted by the model.</a:t>
            </a:r>
          </a:p>
          <a:p>
            <a:pPr marL="0" indent="0">
              <a:spcBef>
                <a:spcPts val="1200"/>
              </a:spcBef>
              <a:buSzTx/>
              <a:buNone/>
            </a:pPr>
          </a:p>
          <a:p>
            <a:pPr marL="0" indent="0">
              <a:spcBef>
                <a:spcPts val="1200"/>
              </a:spcBef>
              <a:buSzTx/>
              <a:buNone/>
            </a:pPr>
            <a:r>
              <a:t>The accuracy ranges from 0 (no points are classified correctly) to 1 (all points are classified correctly).  </a:t>
            </a:r>
          </a:p>
        </p:txBody>
      </p:sp>
      <p:pic>
        <p:nvPicPr>
          <p:cNvPr id="173" name="MathEquation,#000000Google Shape;169;p30" descr="MathEquation,#000000Google Shape;169;p30"/>
          <p:cNvPicPr>
            <a:picLocks noChangeAspect="1"/>
          </p:cNvPicPr>
          <p:nvPr/>
        </p:nvPicPr>
        <p:blipFill>
          <a:blip r:embed="rId2">
            <a:extLst/>
          </a:blip>
          <a:stretch>
            <a:fillRect/>
          </a:stretch>
        </p:blipFill>
        <p:spPr>
          <a:xfrm>
            <a:off x="2739825" y="2609800"/>
            <a:ext cx="3786600" cy="501725"/>
          </a:xfrm>
          <a:prstGeom prst="rect">
            <a:avLst/>
          </a:prstGeom>
          <a:ln w="12700">
            <a:miter lim="400000"/>
          </a:ln>
        </p:spPr>
      </p:pic>
      <p:pic>
        <p:nvPicPr>
          <p:cNvPr id="174" name="MathEquation,#000000Google Shape;170;p30" descr="MathEquation,#000000Google Shape;170;p30"/>
          <p:cNvPicPr>
            <a:picLocks noChangeAspect="1"/>
          </p:cNvPicPr>
          <p:nvPr/>
        </p:nvPicPr>
        <p:blipFill>
          <a:blip r:embed="rId3">
            <a:extLst/>
          </a:blip>
          <a:stretch>
            <a:fillRect/>
          </a:stretch>
        </p:blipFill>
        <p:spPr>
          <a:xfrm>
            <a:off x="6392974" y="1249474"/>
            <a:ext cx="215483" cy="2540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75;p31"/>
          <p:cNvSpPr txBox="1"/>
          <p:nvPr>
            <p:ph type="title"/>
          </p:nvPr>
        </p:nvSpPr>
        <p:spPr>
          <a:xfrm>
            <a:off x="311699" y="2150849"/>
            <a:ext cx="8520602" cy="841801"/>
          </a:xfrm>
          <a:prstGeom prst="rect">
            <a:avLst/>
          </a:prstGeom>
        </p:spPr>
        <p:txBody>
          <a:bodyPr/>
          <a:lstStyle>
            <a:lvl1pPr>
              <a:defRPr sz="2200"/>
            </a:lvl1pPr>
          </a:lstStyle>
          <a:p>
            <a:pPr/>
            <a:r>
              <a:t>Example: Comparing the Softmax to the number of misclassifications during runs of gradient descent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this Section we describe simple metrics for judging the quality of a trained two-class classification model, as well as how to make predictions using one.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Google Shape;180;p32"/>
          <p:cNvSpPr txBox="1"/>
          <p:nvPr>
            <p:ph type="body" idx="1"/>
          </p:nvPr>
        </p:nvSpPr>
        <p:spPr>
          <a:xfrm>
            <a:off x="311699" y="1152475"/>
            <a:ext cx="8520602" cy="3416400"/>
          </a:xfrm>
          <a:prstGeom prst="rect">
            <a:avLst/>
          </a:prstGeom>
        </p:spPr>
        <p:txBody>
          <a:bodyPr/>
          <a:lstStyle/>
          <a:p>
            <a:pPr/>
            <a:r>
              <a:t>Our classification cost functions are - in the end - based on smooth approximations to a discrete step function.  </a:t>
            </a:r>
          </a:p>
          <a:p>
            <a:pPr>
              <a:spcBef>
                <a:spcPts val="1000"/>
              </a:spcBef>
            </a:pPr>
            <a:r>
              <a:t>This is the function we truly wish to use, i.e., the function through which we truly want to tune the parameters of our model. </a:t>
            </a:r>
          </a:p>
          <a:p>
            <a:pPr>
              <a:spcBef>
                <a:spcPts val="1000"/>
              </a:spcBef>
            </a:pPr>
            <a:r>
              <a:t>However since we cannot easily optimize this step function - as discussed in Sections [6.2] and [6.3] - we settle for a smooth approximation.  </a:t>
            </a:r>
          </a:p>
          <a:p>
            <a:pPr>
              <a:spcBef>
                <a:spcPts val="1000"/>
              </a:spcBef>
            </a:pPr>
            <a:r>
              <a:t>The consequences of this practical choice are seen when we compare the cost function history from a run of gradient descent to the corresponding misclassification count measured at each step of the run.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85;p33"/>
          <p:cNvSpPr txBox="1"/>
          <p:nvPr>
            <p:ph type="body" idx="1"/>
          </p:nvPr>
        </p:nvSpPr>
        <p:spPr>
          <a:xfrm>
            <a:off x="311699" y="1152475"/>
            <a:ext cx="8520602" cy="3416400"/>
          </a:xfrm>
          <a:prstGeom prst="rect">
            <a:avLst/>
          </a:prstGeom>
        </p:spPr>
        <p:txBody>
          <a:bodyPr/>
          <a:lstStyle/>
          <a:p>
            <a:pPr/>
            <a:r>
              <a:t>We show such a comparison using  the dataset from Example 1 of [Section 6.4].  </a:t>
            </a:r>
          </a:p>
          <a:p>
            <a:pPr>
              <a:spcBef>
                <a:spcPts val="1000"/>
              </a:spcBef>
            </a:pPr>
            <a:r>
              <a:t>In fact we show such results of three independent runs of gradient descent, with the history of misclassifications shown in the left panel and corresponding Softmax cost histories show in the right panel.  </a:t>
            </a:r>
          </a:p>
          <a:p>
            <a:pPr>
              <a:spcBef>
                <a:spcPts val="1000"/>
              </a:spcBef>
            </a:pPr>
            <a:r>
              <a:t>Each run is color-coded to distinguish it from the other runs.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Google Shape;190;p34" descr="Google Shape;190;p34"/>
          <p:cNvPicPr>
            <a:picLocks noChangeAspect="1"/>
          </p:cNvPicPr>
          <p:nvPr/>
        </p:nvPicPr>
        <p:blipFill>
          <a:blip r:embed="rId2">
            <a:extLst/>
          </a:blip>
          <a:stretch>
            <a:fillRect/>
          </a:stretch>
        </p:blipFill>
        <p:spPr>
          <a:xfrm>
            <a:off x="438150" y="557212"/>
            <a:ext cx="8267700" cy="402907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95;p35"/>
          <p:cNvSpPr txBox="1"/>
          <p:nvPr>
            <p:ph type="body" idx="1"/>
          </p:nvPr>
        </p:nvSpPr>
        <p:spPr>
          <a:xfrm>
            <a:off x="311699" y="1152475"/>
            <a:ext cx="8520602" cy="3416400"/>
          </a:xfrm>
          <a:prstGeom prst="rect">
            <a:avLst/>
          </a:prstGeom>
        </p:spPr>
        <p:txBody>
          <a:bodyPr/>
          <a:lstStyle/>
          <a:p>
            <a:pPr/>
            <a:r>
              <a:t>Comparing the left and right panels we can see that the number of misclassifications and Softmax evaluations at each step of a gradient descent run do not perfectly track one another.  </a:t>
            </a:r>
          </a:p>
          <a:p>
            <a:pPr>
              <a:spcBef>
                <a:spcPts val="1000"/>
              </a:spcBef>
            </a:pPr>
            <a:r>
              <a:t>That is, it is not the case that just because the cost function value is decreasing that so too is the number of misclassifications. </a:t>
            </a:r>
          </a:p>
          <a:p>
            <a:pPr>
              <a:spcBef>
                <a:spcPts val="1000"/>
              </a:spcBef>
            </a:pPr>
            <a:r>
              <a:t>Again, this occurs because our Softmax cost is only an approximation of the true quantity we would like to minimize.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200;p36"/>
          <p:cNvSpPr txBox="1"/>
          <p:nvPr>
            <p:ph type="body" idx="1"/>
          </p:nvPr>
        </p:nvSpPr>
        <p:spPr>
          <a:xfrm>
            <a:off x="311699" y="1152475"/>
            <a:ext cx="8520602" cy="3416400"/>
          </a:xfrm>
          <a:prstGeom prst="rect">
            <a:avLst/>
          </a:prstGeom>
        </p:spPr>
        <p:txBody>
          <a:bodyPr/>
          <a:lstStyle/>
          <a:p>
            <a:pPr/>
            <a:r>
              <a:t>This simple example has an extremely practical implication.</a:t>
            </a:r>
          </a:p>
          <a:p>
            <a:pPr>
              <a:spcBef>
                <a:spcPts val="1000"/>
              </a:spcBef>
            </a:pPr>
            <a:r>
              <a:t>After a running a local optimization to minimize a two-class classification cost function the best step, and corresponding weights, are associated with the lowest *number of misclassifications*.</a:t>
            </a:r>
          </a:p>
          <a:p>
            <a:pPr>
              <a:spcBef>
                <a:spcPts val="1000"/>
              </a:spcBef>
            </a:pPr>
            <a:r>
              <a:t>Or likewise the *highest accuracy* (or, as we see below, an advanced metric).</a:t>
            </a:r>
          </a:p>
          <a:p>
            <a:pPr>
              <a:spcBef>
                <a:spcPts val="1000"/>
              </a:spcBef>
            </a:pPr>
            <a:r>
              <a:t>We do **not** choose weights associated with the lowest cost function value.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205;p37"/>
          <p:cNvSpPr txBox="1"/>
          <p:nvPr>
            <p:ph type="title"/>
          </p:nvPr>
        </p:nvSpPr>
        <p:spPr>
          <a:xfrm>
            <a:off x="311699" y="2150849"/>
            <a:ext cx="8520602" cy="841801"/>
          </a:xfrm>
          <a:prstGeom prst="rect">
            <a:avLst/>
          </a:prstGeom>
        </p:spPr>
        <p:txBody>
          <a:bodyPr/>
          <a:lstStyle>
            <a:lvl1pPr defTabSz="832104">
              <a:defRPr sz="2275"/>
            </a:lvl1pPr>
          </a:lstStyle>
          <a:p>
            <a:pPr/>
            <a:r>
              <a:t>Judging the quality of a trained model using *balanced accuracy*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210;p38"/>
          <p:cNvSpPr txBox="1"/>
          <p:nvPr>
            <p:ph type="body" idx="1"/>
          </p:nvPr>
        </p:nvSpPr>
        <p:spPr>
          <a:xfrm>
            <a:off x="311699" y="1152475"/>
            <a:ext cx="8520602" cy="3416400"/>
          </a:xfrm>
          <a:prstGeom prst="rect">
            <a:avLst/>
          </a:prstGeom>
        </p:spPr>
        <p:txBody>
          <a:bodyPr/>
          <a:lstStyle/>
          <a:p>
            <a:pPr/>
            <a:r>
              <a:t>Classification accuracy is an excellent basic measurement of a trained classifier's performance.  </a:t>
            </a:r>
          </a:p>
          <a:p>
            <a:pPr>
              <a:spcBef>
                <a:spcPts val="1000"/>
              </a:spcBef>
            </a:pPr>
            <a:r>
              <a:t>However in certain scenarios using the accuracy metric can paint an incomplete picture of how well we have really solved a classification problem.  </a:t>
            </a:r>
          </a:p>
          <a:p>
            <a:pPr>
              <a:spcBef>
                <a:spcPts val="1000"/>
              </a:spcBef>
            </a:pPr>
            <a:r>
              <a:t>For example when a dataset consists of *highly imbalanced classes*.</a:t>
            </a:r>
          </a:p>
          <a:p>
            <a:pPr>
              <a:spcBef>
                <a:spcPts val="1000"/>
              </a:spcBef>
            </a:pPr>
            <a:r>
              <a:t>That is when a dataset has far more examples of one class than the other - the 'accuracy' of a trained model loses its value as a metric.</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215;p39"/>
          <p:cNvSpPr txBox="1"/>
          <p:nvPr>
            <p:ph type="body" idx="1"/>
          </p:nvPr>
        </p:nvSpPr>
        <p:spPr>
          <a:xfrm>
            <a:off x="311699" y="1152475"/>
            <a:ext cx="8520602" cy="3416400"/>
          </a:xfrm>
          <a:prstGeom prst="rect">
            <a:avLst/>
          </a:prstGeom>
        </p:spPr>
        <p:txBody>
          <a:bodyPr/>
          <a:lstStyle/>
          <a:p>
            <a:pPr/>
            <a:r>
              <a:t>This is because when one class greatly outnumbers the other in a dataset an accuracy value close to 1 can be misleading.</a:t>
            </a:r>
          </a:p>
          <a:p>
            <a:pPr>
              <a:spcBef>
                <a:spcPts val="1000"/>
              </a:spcBef>
            </a:pPr>
            <a:r>
              <a:t>If one class makes up 95% percent of all data points, a naive classifier that blindly assigns the label of the majority class to *every training point* achieves an accuracy of 95%.  </a:t>
            </a:r>
          </a:p>
          <a:p>
            <a:pPr>
              <a:spcBef>
                <a:spcPts val="1000"/>
              </a:spcBef>
            </a:pPr>
            <a:r>
              <a:t>But here misclassifying 5% amounts to *completely misclassifying an entire class of data*.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220;p40"/>
          <p:cNvSpPr txBox="1"/>
          <p:nvPr>
            <p:ph type="body" idx="1"/>
          </p:nvPr>
        </p:nvSpPr>
        <p:spPr>
          <a:xfrm>
            <a:off x="311699" y="1152475"/>
            <a:ext cx="8520602" cy="3416400"/>
          </a:xfrm>
          <a:prstGeom prst="rect">
            <a:avLst/>
          </a:prstGeom>
        </p:spPr>
        <p:txBody>
          <a:bodyPr/>
          <a:lstStyle/>
          <a:p>
            <a:pPr marL="443484" indent="-332613" defTabSz="886968">
              <a:buSzPts val="1700"/>
              <a:defRPr sz="1746"/>
            </a:pPr>
            <a:r>
              <a:t>This imaginary scenario points to the main problem with the use of *accuracy* as a proper metric for diagnosing classifier performance on datasets with highly imbalanced classes:</a:t>
            </a:r>
          </a:p>
          <a:p>
            <a:pPr marL="443484" indent="-332613" defTabSz="886968">
              <a:spcBef>
                <a:spcPts val="900"/>
              </a:spcBef>
              <a:buSzPts val="1700"/>
              <a:defRPr sz="1746"/>
            </a:pPr>
            <a:r>
              <a:t>Because it weights *misclassifications from both classes equally* it fails to convey how well a trained model performs on each class of the data individually.  </a:t>
            </a:r>
          </a:p>
          <a:p>
            <a:pPr marL="443484" indent="-332613" defTabSz="886968">
              <a:spcBef>
                <a:spcPts val="900"/>
              </a:spcBef>
              <a:buSzPts val="1700"/>
              <a:defRPr sz="1746"/>
            </a:pPr>
            <a:r>
              <a:t>This results in the potential for strong performance on a very large class of data masking poor performance on a very smaller one. </a:t>
            </a:r>
          </a:p>
          <a:p>
            <a:pPr marL="443484" indent="-332613" defTabSz="886968">
              <a:spcBef>
                <a:spcPts val="900"/>
              </a:spcBef>
              <a:buSzPts val="1700"/>
              <a:defRPr sz="1746"/>
            </a:pPr>
            <a:r>
              <a:t>The simplest way to improve the accuracy metric to compute accuracy on *each class individually* and combine the resulting metrics.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225;p41"/>
          <p:cNvSpPr txBox="1"/>
          <p:nvPr>
            <p:ph type="body" idx="1"/>
          </p:nvPr>
        </p:nvSpPr>
        <p:spPr>
          <a:xfrm>
            <a:off x="311699" y="1152475"/>
            <a:ext cx="8520602" cy="3416400"/>
          </a:xfrm>
          <a:prstGeom prst="rect">
            <a:avLst/>
          </a:prstGeom>
        </p:spPr>
        <p:txBody>
          <a:bodyPr/>
          <a:lstStyle/>
          <a:p>
            <a:pPr marL="0" indent="0">
              <a:buSzTx/>
              <a:buNone/>
            </a:pPr>
            <a:r>
              <a:t>Denote the </a:t>
            </a:r>
            <a:r>
              <a:rPr i="1"/>
              <a:t>indices</a:t>
            </a:r>
            <a:r>
              <a:t> of those points with labels                 and                as          and</a:t>
            </a:r>
            <a:br/>
            <a:r>
              <a:t>        respectively.</a:t>
            </a:r>
          </a:p>
          <a:p>
            <a:pPr marL="0" indent="0">
              <a:spcBef>
                <a:spcPts val="1200"/>
              </a:spcBef>
              <a:buSzTx/>
              <a:buNone/>
            </a:pPr>
            <a:r>
              <a:t>Then we compute the number of misclassifications on each class individually as </a:t>
            </a:r>
          </a:p>
        </p:txBody>
      </p:sp>
      <p:pic>
        <p:nvPicPr>
          <p:cNvPr id="197" name="MathEquation,#000000Google Shape;226;p41" descr="MathEquation,#000000Google Shape;226;p41"/>
          <p:cNvPicPr>
            <a:picLocks noChangeAspect="1"/>
          </p:cNvPicPr>
          <p:nvPr/>
        </p:nvPicPr>
        <p:blipFill>
          <a:blip r:embed="rId2">
            <a:extLst/>
          </a:blip>
          <a:stretch>
            <a:fillRect/>
          </a:stretch>
        </p:blipFill>
        <p:spPr>
          <a:xfrm>
            <a:off x="1305074" y="2875000"/>
            <a:ext cx="6533852" cy="824901"/>
          </a:xfrm>
          <a:prstGeom prst="rect">
            <a:avLst/>
          </a:prstGeom>
          <a:ln w="12700">
            <a:miter lim="400000"/>
          </a:ln>
        </p:spPr>
      </p:pic>
      <p:pic>
        <p:nvPicPr>
          <p:cNvPr id="198" name="MathEquation,#000000Google Shape;227;p41" descr="MathEquation,#000000Google Shape;227;p41"/>
          <p:cNvPicPr>
            <a:picLocks noChangeAspect="1"/>
          </p:cNvPicPr>
          <p:nvPr/>
        </p:nvPicPr>
        <p:blipFill>
          <a:blip r:embed="rId3">
            <a:extLst/>
          </a:blip>
          <a:stretch>
            <a:fillRect/>
          </a:stretch>
        </p:blipFill>
        <p:spPr>
          <a:xfrm>
            <a:off x="5131349" y="1249474"/>
            <a:ext cx="790663" cy="254001"/>
          </a:xfrm>
          <a:prstGeom prst="rect">
            <a:avLst/>
          </a:prstGeom>
          <a:ln w="12700">
            <a:miter lim="400000"/>
          </a:ln>
        </p:spPr>
      </p:pic>
      <p:pic>
        <p:nvPicPr>
          <p:cNvPr id="199" name="MathEquation,#000000Google Shape;228;p41" descr="MathEquation,#000000Google Shape;228;p41"/>
          <p:cNvPicPr>
            <a:picLocks noChangeAspect="1"/>
          </p:cNvPicPr>
          <p:nvPr/>
        </p:nvPicPr>
        <p:blipFill>
          <a:blip r:embed="rId4">
            <a:extLst/>
          </a:blip>
          <a:stretch>
            <a:fillRect/>
          </a:stretch>
        </p:blipFill>
        <p:spPr>
          <a:xfrm>
            <a:off x="6526424" y="1249474"/>
            <a:ext cx="790663" cy="254001"/>
          </a:xfrm>
          <a:prstGeom prst="rect">
            <a:avLst/>
          </a:prstGeom>
          <a:ln w="12700">
            <a:miter lim="400000"/>
          </a:ln>
        </p:spPr>
      </p:pic>
      <p:pic>
        <p:nvPicPr>
          <p:cNvPr id="200" name="MathEquation,#000000Google Shape;229;p41" descr="MathEquation,#000000Google Shape;229;p41"/>
          <p:cNvPicPr>
            <a:picLocks noChangeAspect="1"/>
          </p:cNvPicPr>
          <p:nvPr/>
        </p:nvPicPr>
        <p:blipFill>
          <a:blip r:embed="rId5">
            <a:extLst/>
          </a:blip>
          <a:stretch>
            <a:fillRect/>
          </a:stretch>
        </p:blipFill>
        <p:spPr>
          <a:xfrm>
            <a:off x="7838924" y="1249474"/>
            <a:ext cx="403977" cy="254001"/>
          </a:xfrm>
          <a:prstGeom prst="rect">
            <a:avLst/>
          </a:prstGeom>
          <a:ln w="12700">
            <a:miter lim="400000"/>
          </a:ln>
        </p:spPr>
      </p:pic>
      <p:pic>
        <p:nvPicPr>
          <p:cNvPr id="201" name="MathEquation,#000000Google Shape;230;p41" descr="MathEquation,#000000Google Shape;230;p41"/>
          <p:cNvPicPr>
            <a:picLocks noChangeAspect="1"/>
          </p:cNvPicPr>
          <p:nvPr/>
        </p:nvPicPr>
        <p:blipFill>
          <a:blip r:embed="rId6">
            <a:extLst/>
          </a:blip>
          <a:stretch>
            <a:fillRect/>
          </a:stretch>
        </p:blipFill>
        <p:spPr>
          <a:xfrm>
            <a:off x="436724" y="1589174"/>
            <a:ext cx="403977" cy="254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Making predictions using a trained model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235;p42"/>
          <p:cNvSpPr txBox="1"/>
          <p:nvPr>
            <p:ph type="body" idx="1"/>
          </p:nvPr>
        </p:nvSpPr>
        <p:spPr>
          <a:xfrm>
            <a:off x="311699" y="1152475"/>
            <a:ext cx="8520602" cy="3416400"/>
          </a:xfrm>
          <a:prstGeom prst="rect">
            <a:avLst/>
          </a:prstGeom>
        </p:spPr>
        <p:txBody>
          <a:bodyPr/>
          <a:lstStyle/>
          <a:p>
            <a:pPr/>
            <a:r>
              <a:t>The accuracy on each class individually can then be likewise computed as (denoting the accuracy on class +1 and -1 individually as         and respectively)</a:t>
            </a:r>
          </a:p>
          <a:p>
            <a:pPr marL="0" indent="457200">
              <a:spcBef>
                <a:spcPts val="1000"/>
              </a:spcBef>
              <a:buSzTx/>
              <a:buNone/>
            </a:pPr>
          </a:p>
          <a:p>
            <a:pPr marL="0" indent="457200">
              <a:spcBef>
                <a:spcPts val="1000"/>
              </a:spcBef>
              <a:buSzTx/>
              <a:buNone/>
            </a:pPr>
          </a:p>
          <a:p>
            <a:pPr>
              <a:spcBef>
                <a:spcPts val="1000"/>
              </a:spcBef>
            </a:pPr>
            <a:r>
              <a:t>Note here the           and         denote the number of points belonging to the +1 and -1 class respectively.</a:t>
            </a:r>
          </a:p>
        </p:txBody>
      </p:sp>
      <p:pic>
        <p:nvPicPr>
          <p:cNvPr id="204" name="MathEquation,#000000Google Shape;236;p42" descr="MathEquation,#000000Google Shape;236;p42"/>
          <p:cNvPicPr>
            <a:picLocks noChangeAspect="1"/>
          </p:cNvPicPr>
          <p:nvPr/>
        </p:nvPicPr>
        <p:blipFill>
          <a:blip r:embed="rId2">
            <a:extLst/>
          </a:blip>
          <a:stretch>
            <a:fillRect/>
          </a:stretch>
        </p:blipFill>
        <p:spPr>
          <a:xfrm>
            <a:off x="2931374" y="2038000"/>
            <a:ext cx="3864578" cy="927500"/>
          </a:xfrm>
          <a:prstGeom prst="rect">
            <a:avLst/>
          </a:prstGeom>
          <a:ln w="12700">
            <a:miter lim="400000"/>
          </a:ln>
        </p:spPr>
      </p:pic>
      <p:pic>
        <p:nvPicPr>
          <p:cNvPr id="205" name="MathEquation,#000000Google Shape;237;p42" descr="MathEquation,#000000Google Shape;237;p42"/>
          <p:cNvPicPr>
            <a:picLocks noChangeAspect="1"/>
          </p:cNvPicPr>
          <p:nvPr/>
        </p:nvPicPr>
        <p:blipFill>
          <a:blip r:embed="rId3">
            <a:extLst/>
          </a:blip>
          <a:stretch>
            <a:fillRect/>
          </a:stretch>
        </p:blipFill>
        <p:spPr>
          <a:xfrm>
            <a:off x="6696250" y="1576999"/>
            <a:ext cx="400001" cy="254001"/>
          </a:xfrm>
          <a:prstGeom prst="rect">
            <a:avLst/>
          </a:prstGeom>
          <a:ln w="12700">
            <a:miter lim="400000"/>
          </a:ln>
        </p:spPr>
      </p:pic>
      <p:pic>
        <p:nvPicPr>
          <p:cNvPr id="206" name="MathEquation,#000000Google Shape;238;p42" descr="MathEquation,#000000Google Shape;238;p42"/>
          <p:cNvPicPr>
            <a:picLocks noChangeAspect="1"/>
          </p:cNvPicPr>
          <p:nvPr/>
        </p:nvPicPr>
        <p:blipFill>
          <a:blip r:embed="rId4">
            <a:extLst/>
          </a:blip>
          <a:stretch>
            <a:fillRect/>
          </a:stretch>
        </p:blipFill>
        <p:spPr>
          <a:xfrm>
            <a:off x="7691000" y="1576999"/>
            <a:ext cx="400001" cy="254001"/>
          </a:xfrm>
          <a:prstGeom prst="rect">
            <a:avLst/>
          </a:prstGeom>
          <a:ln w="12700">
            <a:miter lim="400000"/>
          </a:ln>
        </p:spPr>
      </p:pic>
      <p:pic>
        <p:nvPicPr>
          <p:cNvPr id="207" name="MathEquation,#000000Google Shape;239;p42" descr="MathEquation,#000000Google Shape;239;p42"/>
          <p:cNvPicPr>
            <a:picLocks noChangeAspect="1"/>
          </p:cNvPicPr>
          <p:nvPr/>
        </p:nvPicPr>
        <p:blipFill>
          <a:blip r:embed="rId5">
            <a:extLst/>
          </a:blip>
          <a:stretch>
            <a:fillRect/>
          </a:stretch>
        </p:blipFill>
        <p:spPr>
          <a:xfrm>
            <a:off x="2353399" y="3214700"/>
            <a:ext cx="481517" cy="254001"/>
          </a:xfrm>
          <a:prstGeom prst="rect">
            <a:avLst/>
          </a:prstGeom>
          <a:ln w="12700">
            <a:miter lim="400000"/>
          </a:ln>
        </p:spPr>
      </p:pic>
      <p:pic>
        <p:nvPicPr>
          <p:cNvPr id="208" name="MathEquation,#000000Google Shape;240;p42" descr="MathEquation,#000000Google Shape;240;p42"/>
          <p:cNvPicPr>
            <a:picLocks noChangeAspect="1"/>
          </p:cNvPicPr>
          <p:nvPr/>
        </p:nvPicPr>
        <p:blipFill>
          <a:blip r:embed="rId6">
            <a:extLst/>
          </a:blip>
          <a:stretch>
            <a:fillRect/>
          </a:stretch>
        </p:blipFill>
        <p:spPr>
          <a:xfrm>
            <a:off x="3396650" y="3214700"/>
            <a:ext cx="481517" cy="2540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245;p43"/>
          <p:cNvSpPr txBox="1"/>
          <p:nvPr>
            <p:ph type="body" idx="1"/>
          </p:nvPr>
        </p:nvSpPr>
        <p:spPr>
          <a:xfrm>
            <a:off x="311699" y="1152475"/>
            <a:ext cx="8520602" cy="3416400"/>
          </a:xfrm>
          <a:prstGeom prst="rect">
            <a:avLst/>
          </a:prstGeom>
        </p:spPr>
        <p:txBody>
          <a:bodyPr/>
          <a:lstStyle/>
          <a:p>
            <a:pPr/>
            <a:r>
              <a:t>We can then combine these two metrics into a single value by </a:t>
            </a:r>
            <a:r>
              <a:rPr i="1"/>
              <a:t>taking their average</a:t>
            </a:r>
            <a:r>
              <a:t>.  This combined metric is called </a:t>
            </a:r>
            <a:r>
              <a:rPr i="1"/>
              <a:t>balanced accuracy</a:t>
            </a:r>
            <a:r>
              <a:t> (which we denote as                 )</a:t>
            </a:r>
          </a:p>
        </p:txBody>
      </p:sp>
      <p:pic>
        <p:nvPicPr>
          <p:cNvPr id="211" name="MathEquation,#000000Google Shape;246;p43" descr="MathEquation,#000000Google Shape;246;p43"/>
          <p:cNvPicPr>
            <a:picLocks noChangeAspect="1"/>
          </p:cNvPicPr>
          <p:nvPr/>
        </p:nvPicPr>
        <p:blipFill>
          <a:blip r:embed="rId2">
            <a:extLst/>
          </a:blip>
          <a:stretch>
            <a:fillRect/>
          </a:stretch>
        </p:blipFill>
        <p:spPr>
          <a:xfrm>
            <a:off x="3267938" y="2599863"/>
            <a:ext cx="2608127" cy="521626"/>
          </a:xfrm>
          <a:prstGeom prst="rect">
            <a:avLst/>
          </a:prstGeom>
          <a:ln w="12700">
            <a:miter lim="400000"/>
          </a:ln>
        </p:spPr>
      </p:pic>
      <p:pic>
        <p:nvPicPr>
          <p:cNvPr id="212" name="MathEquation,#000000Google Shape;247;p43" descr="MathEquation,#000000Google Shape;247;p43"/>
          <p:cNvPicPr>
            <a:picLocks noChangeAspect="1"/>
          </p:cNvPicPr>
          <p:nvPr/>
        </p:nvPicPr>
        <p:blipFill>
          <a:blip r:embed="rId3">
            <a:extLst/>
          </a:blip>
          <a:stretch>
            <a:fillRect/>
          </a:stretch>
        </p:blipFill>
        <p:spPr>
          <a:xfrm>
            <a:off x="1977350" y="1854724"/>
            <a:ext cx="897675" cy="35235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52;p44"/>
          <p:cNvSpPr txBox="1"/>
          <p:nvPr>
            <p:ph type="body" idx="1"/>
          </p:nvPr>
        </p:nvSpPr>
        <p:spPr>
          <a:xfrm>
            <a:off x="311699" y="1152475"/>
            <a:ext cx="8520602" cy="3416400"/>
          </a:xfrm>
          <a:prstGeom prst="rect">
            <a:avLst/>
          </a:prstGeom>
        </p:spPr>
        <p:txBody>
          <a:bodyPr/>
          <a:lstStyle/>
          <a:p>
            <a:pPr/>
            <a:r>
              <a:t>Lets return to our motivating scenario - where we imagined a highly imbalanced dataset with 95% membership in one class and 5% in the other.</a:t>
            </a:r>
          </a:p>
          <a:p>
            <a:pPr>
              <a:spcBef>
                <a:spcPts val="1000"/>
              </a:spcBef>
            </a:pPr>
            <a:r>
              <a:t>Simply classifying the entire space as the majority class achieves a 95\% accuracy metric.</a:t>
            </a:r>
          </a:p>
          <a:p>
            <a:pPr>
              <a:spcBef>
                <a:spcPts val="1000"/>
              </a:spcBef>
            </a:pPr>
            <a:r>
              <a:t>We can capture the fact that one class has been completely misclassified with the individual class accuracy measurements above.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257;p45"/>
          <p:cNvSpPr txBox="1"/>
          <p:nvPr>
            <p:ph type="body" idx="1"/>
          </p:nvPr>
        </p:nvSpPr>
        <p:spPr>
          <a:xfrm>
            <a:off x="311699" y="1152475"/>
            <a:ext cx="8520602" cy="3416400"/>
          </a:xfrm>
          <a:prstGeom prst="rect">
            <a:avLst/>
          </a:prstGeom>
        </p:spPr>
        <p:txBody>
          <a:bodyPr/>
          <a:lstStyle/>
          <a:p>
            <a:pPr/>
            <a:r>
              <a:t>Suppose that the +1 class is the majority then while the </a:t>
            </a:r>
            <a:r>
              <a:rPr i="1"/>
              <a:t>overall accuracy</a:t>
            </a:r>
            <a:r>
              <a:t> is </a:t>
            </a:r>
            <a:br/>
            <a:r>
              <a:t>                  , the accuracy on each class individually is                 and respectively.  </a:t>
            </a:r>
          </a:p>
          <a:p>
            <a:pPr>
              <a:spcBef>
                <a:spcPts val="1000"/>
              </a:spcBef>
            </a:pPr>
            <a:r>
              <a:t>These metrics accurately reflect the fact that the naive classifier correctly classifies the entire +1 class, but incorrectly classifies the entire -1 class.  </a:t>
            </a:r>
          </a:p>
          <a:p>
            <a:pPr>
              <a:spcBef>
                <a:spcPts val="1000"/>
              </a:spcBef>
            </a:pPr>
            <a:r>
              <a:t>Their average - the balanced accuracy metric - also captures this fact since it then takes on the value                    .</a:t>
            </a:r>
          </a:p>
        </p:txBody>
      </p:sp>
      <p:pic>
        <p:nvPicPr>
          <p:cNvPr id="217" name="MathEquation,#000000Google Shape;258;p45" descr="MathEquation,#000000Google Shape;258;p45"/>
          <p:cNvPicPr>
            <a:picLocks noChangeAspect="1"/>
          </p:cNvPicPr>
          <p:nvPr/>
        </p:nvPicPr>
        <p:blipFill>
          <a:blip r:embed="rId2">
            <a:extLst/>
          </a:blip>
          <a:stretch>
            <a:fillRect/>
          </a:stretch>
        </p:blipFill>
        <p:spPr>
          <a:xfrm>
            <a:off x="897674" y="1564900"/>
            <a:ext cx="1047423" cy="254001"/>
          </a:xfrm>
          <a:prstGeom prst="rect">
            <a:avLst/>
          </a:prstGeom>
          <a:ln w="12700">
            <a:miter lim="400000"/>
          </a:ln>
        </p:spPr>
      </p:pic>
      <p:pic>
        <p:nvPicPr>
          <p:cNvPr id="218" name="MathEquation,#000000Google Shape;259;p45" descr="MathEquation,#000000Google Shape;259;p45"/>
          <p:cNvPicPr>
            <a:picLocks noChangeAspect="1"/>
          </p:cNvPicPr>
          <p:nvPr/>
        </p:nvPicPr>
        <p:blipFill>
          <a:blip r:embed="rId3">
            <a:extLst/>
          </a:blip>
          <a:stretch>
            <a:fillRect/>
          </a:stretch>
        </p:blipFill>
        <p:spPr>
          <a:xfrm>
            <a:off x="6417250" y="1564900"/>
            <a:ext cx="806351" cy="254001"/>
          </a:xfrm>
          <a:prstGeom prst="rect">
            <a:avLst/>
          </a:prstGeom>
          <a:ln w="12700">
            <a:miter lim="400000"/>
          </a:ln>
        </p:spPr>
      </p:pic>
      <p:pic>
        <p:nvPicPr>
          <p:cNvPr id="219" name="MathEquation,#000000Google Shape;260;p45" descr="MathEquation,#000000Google Shape;260;p45"/>
          <p:cNvPicPr>
            <a:picLocks noChangeAspect="1"/>
          </p:cNvPicPr>
          <p:nvPr/>
        </p:nvPicPr>
        <p:blipFill>
          <a:blip r:embed="rId4">
            <a:extLst/>
          </a:blip>
          <a:stretch>
            <a:fillRect/>
          </a:stretch>
        </p:blipFill>
        <p:spPr>
          <a:xfrm>
            <a:off x="7897200" y="1564900"/>
            <a:ext cx="806351" cy="254001"/>
          </a:xfrm>
          <a:prstGeom prst="rect">
            <a:avLst/>
          </a:prstGeom>
          <a:ln w="12700">
            <a:miter lim="400000"/>
          </a:ln>
        </p:spPr>
      </p:pic>
      <p:pic>
        <p:nvPicPr>
          <p:cNvPr id="220" name="MathEquation,#000000Google Shape;261;p45" descr="MathEquation,#000000Google Shape;261;p45"/>
          <p:cNvPicPr>
            <a:picLocks noChangeAspect="1"/>
          </p:cNvPicPr>
          <p:nvPr/>
        </p:nvPicPr>
        <p:blipFill>
          <a:blip r:embed="rId5">
            <a:extLst/>
          </a:blip>
          <a:stretch>
            <a:fillRect/>
          </a:stretch>
        </p:blipFill>
        <p:spPr>
          <a:xfrm>
            <a:off x="3287474" y="3392025"/>
            <a:ext cx="1552751" cy="34355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266;p46"/>
          <p:cNvSpPr txBox="1"/>
          <p:nvPr>
            <p:ph type="body" idx="1"/>
          </p:nvPr>
        </p:nvSpPr>
        <p:spPr>
          <a:xfrm>
            <a:off x="311699" y="1152475"/>
            <a:ext cx="8520602" cy="3416400"/>
          </a:xfrm>
          <a:prstGeom prst="rect">
            <a:avLst/>
          </a:prstGeom>
        </p:spPr>
        <p:txBody>
          <a:bodyPr/>
          <a:lstStyle/>
          <a:p>
            <a:pPr/>
            <a:r>
              <a:t>The balanced accuracy metric ranges from </a:t>
            </a:r>
            <a:r>
              <a:rPr i="1"/>
              <a:t>0</a:t>
            </a:r>
            <a:r>
              <a:t> to </a:t>
            </a:r>
            <a:r>
              <a:rPr i="1"/>
              <a:t>1</a:t>
            </a:r>
            <a:r>
              <a:t>.  </a:t>
            </a:r>
          </a:p>
          <a:p>
            <a:pPr>
              <a:spcBef>
                <a:spcPts val="1000"/>
              </a:spcBef>
            </a:pPr>
            <a:r>
              <a:t>When equal to 0 no point is classified correctly, and when both classes are classified perfectly                           .  </a:t>
            </a:r>
          </a:p>
          <a:p>
            <a:pPr>
              <a:spcBef>
                <a:spcPts val="1000"/>
              </a:spcBef>
            </a:pPr>
            <a:r>
              <a:t>Note: if both classes are classified equally well the balanced accuracy reduces to the overall accuracy value          . </a:t>
            </a:r>
          </a:p>
        </p:txBody>
      </p:sp>
      <p:pic>
        <p:nvPicPr>
          <p:cNvPr id="223" name="MathEquation,#000000Google Shape;267;p46" descr="MathEquation,#000000Google Shape;267;p46"/>
          <p:cNvPicPr>
            <a:picLocks noChangeAspect="1"/>
          </p:cNvPicPr>
          <p:nvPr/>
        </p:nvPicPr>
        <p:blipFill>
          <a:blip r:embed="rId2">
            <a:extLst/>
          </a:blip>
          <a:stretch>
            <a:fillRect/>
          </a:stretch>
        </p:blipFill>
        <p:spPr>
          <a:xfrm>
            <a:off x="2814374" y="1970750"/>
            <a:ext cx="1552751" cy="394026"/>
          </a:xfrm>
          <a:prstGeom prst="rect">
            <a:avLst/>
          </a:prstGeom>
          <a:ln w="12700">
            <a:miter lim="400000"/>
          </a:ln>
        </p:spPr>
      </p:pic>
      <p:pic>
        <p:nvPicPr>
          <p:cNvPr id="224" name="MathEquation,#000000Google Shape;268;p46" descr="MathEquation,#000000Google Shape;268;p46"/>
          <p:cNvPicPr>
            <a:picLocks noChangeAspect="1"/>
          </p:cNvPicPr>
          <p:nvPr/>
        </p:nvPicPr>
        <p:blipFill>
          <a:blip r:embed="rId3">
            <a:extLst/>
          </a:blip>
          <a:stretch>
            <a:fillRect/>
          </a:stretch>
        </p:blipFill>
        <p:spPr>
          <a:xfrm>
            <a:off x="4731049" y="2698600"/>
            <a:ext cx="334263" cy="394026"/>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273;p47"/>
          <p:cNvSpPr txBox="1"/>
          <p:nvPr>
            <p:ph type="body" idx="1"/>
          </p:nvPr>
        </p:nvSpPr>
        <p:spPr>
          <a:xfrm>
            <a:off x="311699" y="1152475"/>
            <a:ext cx="8520602" cy="3416400"/>
          </a:xfrm>
          <a:prstGeom prst="rect">
            <a:avLst/>
          </a:prstGeom>
        </p:spPr>
        <p:txBody>
          <a:bodyPr/>
          <a:lstStyle/>
          <a:p>
            <a:pPr/>
            <a:r>
              <a:t>Values of the metric in between </a:t>
            </a:r>
            <a:r>
              <a:rPr i="1"/>
              <a:t>0</a:t>
            </a:r>
            <a:r>
              <a:t> and </a:t>
            </a:r>
            <a:r>
              <a:rPr i="1"/>
              <a:t>1</a:t>
            </a:r>
            <a:r>
              <a:t> measure how well - on average - each class is classified individually</a:t>
            </a:r>
          </a:p>
          <a:p>
            <a:pPr>
              <a:spcBef>
                <a:spcPts val="1000"/>
              </a:spcBef>
            </a:pPr>
            <a:r>
              <a:t>e.g., as we have seen                          can occur one class is completely misclassified while the other is classified perfectly.  </a:t>
            </a:r>
          </a:p>
          <a:p>
            <a:pPr>
              <a:spcBef>
                <a:spcPts val="1000"/>
              </a:spcBef>
            </a:pPr>
            <a:r>
              <a:t>Balanced accuracy is a simple metric for helping us understand whether our learned model has 'behaved poorly' on highly imbalanced datasets.</a:t>
            </a:r>
          </a:p>
        </p:txBody>
      </p:sp>
      <p:pic>
        <p:nvPicPr>
          <p:cNvPr id="227" name="MathEquation,#000000Google Shape;274;p47" descr="MathEquation,#000000Google Shape;274;p47"/>
          <p:cNvPicPr>
            <a:picLocks noChangeAspect="1"/>
          </p:cNvPicPr>
          <p:nvPr/>
        </p:nvPicPr>
        <p:blipFill>
          <a:blip r:embed="rId2">
            <a:extLst/>
          </a:blip>
          <a:stretch>
            <a:fillRect/>
          </a:stretch>
        </p:blipFill>
        <p:spPr>
          <a:xfrm>
            <a:off x="3178299" y="2001599"/>
            <a:ext cx="1476951" cy="326776"/>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79;p48"/>
          <p:cNvSpPr txBox="1"/>
          <p:nvPr>
            <p:ph type="body" idx="1"/>
          </p:nvPr>
        </p:nvSpPr>
        <p:spPr>
          <a:xfrm>
            <a:off x="311699" y="1152475"/>
            <a:ext cx="8520602" cy="3416400"/>
          </a:xfrm>
          <a:prstGeom prst="rect">
            <a:avLst/>
          </a:prstGeom>
        </p:spPr>
        <p:txBody>
          <a:bodyPr/>
          <a:lstStyle/>
          <a:p>
            <a:pPr/>
            <a:r>
              <a:t>In order to </a:t>
            </a:r>
            <a:r>
              <a:rPr i="1"/>
              <a:t>improve the behavior</a:t>
            </a:r>
            <a:r>
              <a:t> of our learned model in such instances we have to adjust the way we perform two class classification.  </a:t>
            </a:r>
          </a:p>
          <a:p>
            <a:pPr>
              <a:spcBef>
                <a:spcPts val="1000"/>
              </a:spcBef>
            </a:pPr>
            <a:r>
              <a:t>One popular way of doing this - called weighted classification - is discussed in the next Section.</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284;p49"/>
          <p:cNvSpPr txBox="1"/>
          <p:nvPr>
            <p:ph type="title"/>
          </p:nvPr>
        </p:nvSpPr>
        <p:spPr>
          <a:xfrm>
            <a:off x="311699" y="2150849"/>
            <a:ext cx="8520602" cy="841801"/>
          </a:xfrm>
          <a:prstGeom prst="rect">
            <a:avLst/>
          </a:prstGeom>
        </p:spPr>
        <p:txBody>
          <a:bodyPr/>
          <a:lstStyle>
            <a:lvl1pPr>
              <a:defRPr sz="2500"/>
            </a:lvl1pPr>
          </a:lstStyle>
          <a:p>
            <a:pPr/>
            <a:r>
              <a:t>The confusion matrix and additional quality metrics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289;p50"/>
          <p:cNvSpPr txBox="1"/>
          <p:nvPr>
            <p:ph type="body" idx="1"/>
          </p:nvPr>
        </p:nvSpPr>
        <p:spPr>
          <a:xfrm>
            <a:off x="311699" y="1152475"/>
            <a:ext cx="8520602" cy="3416400"/>
          </a:xfrm>
          <a:prstGeom prst="rect">
            <a:avLst/>
          </a:prstGeom>
        </p:spPr>
        <p:txBody>
          <a:bodyPr/>
          <a:lstStyle/>
          <a:p>
            <a:pPr/>
            <a:r>
              <a:t>Additional metrics for judging the quality of a trained model for two class classification can be formed using the </a:t>
            </a:r>
            <a:r>
              <a:rPr i="1"/>
              <a:t>confusion matrix</a:t>
            </a:r>
            <a:r>
              <a:t>.</a:t>
            </a:r>
          </a:p>
          <a:p>
            <a:pPr>
              <a:spcBef>
                <a:spcPts val="1000"/>
              </a:spcBef>
            </a:pPr>
            <a:r>
              <a:t>A confusion matrix is a simple lookup table where classification results are broken down by actual (across rows) and predicted (across columns) class membership.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Google Shape;294;p51" descr="Google Shape;294;p51"/>
          <p:cNvPicPr>
            <a:picLocks noChangeAspect="1"/>
          </p:cNvPicPr>
          <p:nvPr/>
        </p:nvPicPr>
        <p:blipFill>
          <a:blip r:embed="rId2">
            <a:extLst/>
          </a:blip>
          <a:stretch>
            <a:fillRect/>
          </a:stretch>
        </p:blipFill>
        <p:spPr>
          <a:xfrm>
            <a:off x="1918037" y="872238"/>
            <a:ext cx="5307926" cy="339902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a:r>
              <a:t>Suppose we have an optimal set of weights found by minimizing a classification cost function (employing by default label values                       ).</a:t>
            </a:r>
          </a:p>
          <a:p>
            <a:pPr>
              <a:spcBef>
                <a:spcPts val="1000"/>
              </a:spcBef>
            </a:pPr>
            <a:r>
              <a:t>Denote this set of optimal weights         then we can write our fully tuned linear model as </a:t>
            </a:r>
          </a:p>
          <a:p>
            <a:pPr marL="0" indent="457200">
              <a:spcBef>
                <a:spcPts val="1000"/>
              </a:spcBef>
              <a:buSzTx/>
              <a:buNone/>
            </a:pPr>
          </a:p>
          <a:p>
            <a:pPr>
              <a:spcBef>
                <a:spcPts val="1000"/>
              </a:spcBef>
            </a:pPr>
            <a:r>
              <a:t>This fully trained model defines an optimal decision boundary for the training dataset which takes the form</a:t>
            </a:r>
          </a:p>
        </p:txBody>
      </p:sp>
      <p:pic>
        <p:nvPicPr>
          <p:cNvPr id="116" name="MathEquation,#000000Google Shape;70;p16" descr="MathEquation,#000000Google Shape;70;p16"/>
          <p:cNvPicPr>
            <a:picLocks noChangeAspect="1"/>
          </p:cNvPicPr>
          <p:nvPr/>
        </p:nvPicPr>
        <p:blipFill>
          <a:blip r:embed="rId2">
            <a:extLst/>
          </a:blip>
          <a:stretch>
            <a:fillRect/>
          </a:stretch>
        </p:blipFill>
        <p:spPr>
          <a:xfrm>
            <a:off x="1310875" y="2680824"/>
            <a:ext cx="6692101" cy="359701"/>
          </a:xfrm>
          <a:prstGeom prst="rect">
            <a:avLst/>
          </a:prstGeom>
          <a:ln w="12700">
            <a:miter lim="400000"/>
          </a:ln>
        </p:spPr>
      </p:pic>
      <p:pic>
        <p:nvPicPr>
          <p:cNvPr id="117" name="MathEquation,#000000Google Shape;71;p16" descr="MathEquation,#000000Google Shape;71;p16"/>
          <p:cNvPicPr>
            <a:picLocks noChangeAspect="1"/>
          </p:cNvPicPr>
          <p:nvPr/>
        </p:nvPicPr>
        <p:blipFill>
          <a:blip r:embed="rId3">
            <a:extLst/>
          </a:blip>
          <a:stretch>
            <a:fillRect/>
          </a:stretch>
        </p:blipFill>
        <p:spPr>
          <a:xfrm>
            <a:off x="4027475" y="3809100"/>
            <a:ext cx="2131543" cy="359701"/>
          </a:xfrm>
          <a:prstGeom prst="rect">
            <a:avLst/>
          </a:prstGeom>
          <a:ln w="12700">
            <a:miter lim="400000"/>
          </a:ln>
        </p:spPr>
      </p:pic>
      <p:pic>
        <p:nvPicPr>
          <p:cNvPr id="118" name="MathEquation,#000000Google Shape;72;p16" descr="MathEquation,#000000Google Shape;72;p16"/>
          <p:cNvPicPr>
            <a:picLocks noChangeAspect="1"/>
          </p:cNvPicPr>
          <p:nvPr/>
        </p:nvPicPr>
        <p:blipFill>
          <a:blip r:embed="rId4">
            <a:extLst/>
          </a:blip>
          <a:stretch>
            <a:fillRect/>
          </a:stretch>
        </p:blipFill>
        <p:spPr>
          <a:xfrm>
            <a:off x="7060175" y="1564900"/>
            <a:ext cx="1302565" cy="254001"/>
          </a:xfrm>
          <a:prstGeom prst="rect">
            <a:avLst/>
          </a:prstGeom>
          <a:ln w="12700">
            <a:miter lim="400000"/>
          </a:ln>
        </p:spPr>
      </p:pic>
      <p:pic>
        <p:nvPicPr>
          <p:cNvPr id="119" name="MathEquation,#000000Google Shape;73;p16" descr="MathEquation,#000000Google Shape;73;p16"/>
          <p:cNvPicPr>
            <a:picLocks noChangeAspect="1"/>
          </p:cNvPicPr>
          <p:nvPr/>
        </p:nvPicPr>
        <p:blipFill>
          <a:blip r:embed="rId5">
            <a:extLst/>
          </a:blip>
          <a:stretch>
            <a:fillRect/>
          </a:stretch>
        </p:blipFill>
        <p:spPr>
          <a:xfrm>
            <a:off x="4391538" y="2001624"/>
            <a:ext cx="360925" cy="2540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299;p52"/>
          <p:cNvSpPr txBox="1"/>
          <p:nvPr>
            <p:ph type="body" idx="1"/>
          </p:nvPr>
        </p:nvSpPr>
        <p:spPr>
          <a:xfrm>
            <a:off x="311699" y="1152475"/>
            <a:ext cx="8520602" cy="3416400"/>
          </a:xfrm>
          <a:prstGeom prst="rect">
            <a:avLst/>
          </a:prstGeom>
        </p:spPr>
        <p:txBody>
          <a:bodyPr/>
          <a:lstStyle/>
          <a:p>
            <a:pPr/>
            <a:r>
              <a:t>Here we denote </a:t>
            </a:r>
            <a:r>
              <a:rPr i="1"/>
              <a:t>A</a:t>
            </a:r>
            <a:r>
              <a:t> is the number of data points whose actual label, +1, is identical to the label assigned to them by the trained classifier. </a:t>
            </a:r>
          </a:p>
          <a:p>
            <a:pPr>
              <a:spcBef>
                <a:spcPts val="1000"/>
              </a:spcBef>
            </a:pPr>
            <a:r>
              <a:t>The other diagonal entry </a:t>
            </a:r>
            <a:r>
              <a:rPr i="1"/>
              <a:t>D</a:t>
            </a:r>
            <a:r>
              <a:t> is similarly defined as the number of data points whose predicted class, -1, is equal to their actual class.</a:t>
            </a:r>
          </a:p>
          <a:p>
            <a:pPr>
              <a:spcBef>
                <a:spcPts val="1000"/>
              </a:spcBef>
            </a:pPr>
            <a:r>
              <a:t>The off-diagonal entries denoted by </a:t>
            </a:r>
            <a:r>
              <a:rPr i="1"/>
              <a:t>B</a:t>
            </a:r>
            <a:r>
              <a:t> and </a:t>
            </a:r>
            <a:r>
              <a:rPr i="1"/>
              <a:t>C</a:t>
            </a:r>
            <a:r>
              <a:t> represent the two types of classification errors wherein the actual and predicted labels do not match one another.  </a:t>
            </a:r>
          </a:p>
          <a:p>
            <a:pPr>
              <a:spcBef>
                <a:spcPts val="1000"/>
              </a:spcBef>
            </a:pPr>
            <a:r>
              <a:t>In practice we want these two values to be as small as possible.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304;p53"/>
          <p:cNvSpPr txBox="1"/>
          <p:nvPr>
            <p:ph type="body" idx="1"/>
          </p:nvPr>
        </p:nvSpPr>
        <p:spPr>
          <a:xfrm>
            <a:off x="311699" y="1152475"/>
            <a:ext cx="8520602" cy="3416400"/>
          </a:xfrm>
          <a:prstGeom prst="rect">
            <a:avLst/>
          </a:prstGeom>
        </p:spPr>
        <p:txBody>
          <a:bodyPr/>
          <a:lstStyle/>
          <a:p>
            <a:pPr/>
            <a:r>
              <a:t>Our </a:t>
            </a:r>
            <a:r>
              <a:rPr i="1"/>
              <a:t>accuracy</a:t>
            </a:r>
            <a:r>
              <a:t> metric can be expressed in terms of the confusion matrix quantities as</a:t>
            </a:r>
          </a:p>
          <a:p>
            <a:pPr marL="0" indent="457200">
              <a:spcBef>
                <a:spcPts val="1000"/>
              </a:spcBef>
              <a:buSzTx/>
              <a:buNone/>
            </a:pPr>
          </a:p>
          <a:p>
            <a:pPr>
              <a:spcBef>
                <a:spcPts val="1000"/>
              </a:spcBef>
            </a:pPr>
            <a:r>
              <a:t>As can our accuracy on each individual class </a:t>
            </a:r>
          </a:p>
        </p:txBody>
      </p:sp>
      <p:pic>
        <p:nvPicPr>
          <p:cNvPr id="240" name="MathEquation,#000000Google Shape;305;p53" descr="MathEquation,#000000Google Shape;305;p53"/>
          <p:cNvPicPr>
            <a:picLocks noChangeAspect="1"/>
          </p:cNvPicPr>
          <p:nvPr/>
        </p:nvPicPr>
        <p:blipFill>
          <a:blip r:embed="rId2">
            <a:extLst/>
          </a:blip>
          <a:stretch>
            <a:fillRect/>
          </a:stretch>
        </p:blipFill>
        <p:spPr>
          <a:xfrm>
            <a:off x="3602199" y="1746824"/>
            <a:ext cx="1939601" cy="492180"/>
          </a:xfrm>
          <a:prstGeom prst="rect">
            <a:avLst/>
          </a:prstGeom>
          <a:ln w="12700">
            <a:miter lim="400000"/>
          </a:ln>
        </p:spPr>
      </p:pic>
      <p:pic>
        <p:nvPicPr>
          <p:cNvPr id="241" name="MathEquation,#000000Google Shape;306;p53" descr="MathEquation,#000000Google Shape;306;p53"/>
          <p:cNvPicPr>
            <a:picLocks noChangeAspect="1"/>
          </p:cNvPicPr>
          <p:nvPr/>
        </p:nvPicPr>
        <p:blipFill>
          <a:blip r:embed="rId3">
            <a:extLst/>
          </a:blip>
          <a:stretch>
            <a:fillRect/>
          </a:stretch>
        </p:blipFill>
        <p:spPr>
          <a:xfrm>
            <a:off x="3602199" y="3251075"/>
            <a:ext cx="1939601" cy="1132224"/>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311;p54"/>
          <p:cNvSpPr txBox="1"/>
          <p:nvPr>
            <p:ph type="body" idx="1"/>
          </p:nvPr>
        </p:nvSpPr>
        <p:spPr>
          <a:xfrm>
            <a:off x="311699" y="1152475"/>
            <a:ext cx="8520602" cy="3416400"/>
          </a:xfrm>
          <a:prstGeom prst="rect">
            <a:avLst/>
          </a:prstGeom>
        </p:spPr>
        <p:txBody>
          <a:bodyPr/>
          <a:lstStyle/>
          <a:p>
            <a:pPr/>
            <a:r>
              <a:t> The </a:t>
            </a:r>
            <a:r>
              <a:rPr i="1"/>
              <a:t>balanced accuracy</a:t>
            </a:r>
            <a:r>
              <a:t> metric can likewise be expressed as </a:t>
            </a:r>
          </a:p>
        </p:txBody>
      </p:sp>
      <p:pic>
        <p:nvPicPr>
          <p:cNvPr id="244" name="MathEquation,#000000Google Shape;312;p54" descr="MathEquation,#000000Google Shape;312;p54"/>
          <p:cNvPicPr>
            <a:picLocks noChangeAspect="1"/>
          </p:cNvPicPr>
          <p:nvPr/>
        </p:nvPicPr>
        <p:blipFill>
          <a:blip r:embed="rId2">
            <a:extLst/>
          </a:blip>
          <a:stretch>
            <a:fillRect/>
          </a:stretch>
        </p:blipFill>
        <p:spPr>
          <a:xfrm>
            <a:off x="2841737" y="2329513"/>
            <a:ext cx="3460525" cy="48447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8;p17"/>
          <p:cNvSpPr txBox="1"/>
          <p:nvPr>
            <p:ph type="body" idx="1"/>
          </p:nvPr>
        </p:nvSpPr>
        <p:spPr>
          <a:xfrm>
            <a:off x="311699" y="1152475"/>
            <a:ext cx="8520602" cy="3416400"/>
          </a:xfrm>
          <a:prstGeom prst="rect">
            <a:avLst/>
          </a:prstGeom>
        </p:spPr>
        <p:txBody>
          <a:bodyPr/>
          <a:lstStyle/>
          <a:p>
            <a:pPr/>
            <a:r>
              <a:t>To predict the label       of an input       we then process this model through an appropriate step function. </a:t>
            </a:r>
          </a:p>
          <a:p>
            <a:pPr>
              <a:spcBef>
                <a:spcPts val="1000"/>
              </a:spcBef>
            </a:pPr>
            <a:r>
              <a:t>This step function is conveniently defined by the              function (as detailed in [Section 6.3], and the predicted label for     is given as</a:t>
            </a:r>
          </a:p>
        </p:txBody>
      </p:sp>
      <p:pic>
        <p:nvPicPr>
          <p:cNvPr id="122" name="MathEquation,#000000Google Shape;79;p17" descr="MathEquation,#000000Google Shape;79;p17"/>
          <p:cNvPicPr>
            <a:picLocks noChangeAspect="1"/>
          </p:cNvPicPr>
          <p:nvPr/>
        </p:nvPicPr>
        <p:blipFill>
          <a:blip r:embed="rId2">
            <a:extLst/>
          </a:blip>
          <a:stretch>
            <a:fillRect/>
          </a:stretch>
        </p:blipFill>
        <p:spPr>
          <a:xfrm>
            <a:off x="3092306" y="2862900"/>
            <a:ext cx="2959400" cy="373626"/>
          </a:xfrm>
          <a:prstGeom prst="rect">
            <a:avLst/>
          </a:prstGeom>
          <a:ln w="12700">
            <a:miter lim="400000"/>
          </a:ln>
        </p:spPr>
      </p:pic>
      <p:pic>
        <p:nvPicPr>
          <p:cNvPr id="123" name="MathEquation,#000000Google Shape;80;p17" descr="MathEquation,#000000Google Shape;80;p17"/>
          <p:cNvPicPr>
            <a:picLocks noChangeAspect="1"/>
          </p:cNvPicPr>
          <p:nvPr/>
        </p:nvPicPr>
        <p:blipFill>
          <a:blip r:embed="rId3">
            <a:extLst/>
          </a:blip>
          <a:stretch>
            <a:fillRect/>
          </a:stretch>
        </p:blipFill>
        <p:spPr>
          <a:xfrm>
            <a:off x="4482946" y="1285875"/>
            <a:ext cx="178101" cy="194799"/>
          </a:xfrm>
          <a:prstGeom prst="rect">
            <a:avLst/>
          </a:prstGeom>
          <a:ln w="12700">
            <a:miter lim="400000"/>
          </a:ln>
        </p:spPr>
      </p:pic>
      <p:pic>
        <p:nvPicPr>
          <p:cNvPr id="124" name="MathEquation,#000000Google Shape;81;p17" descr="MathEquation,#000000Google Shape;81;p17"/>
          <p:cNvPicPr>
            <a:picLocks noChangeAspect="1"/>
          </p:cNvPicPr>
          <p:nvPr/>
        </p:nvPicPr>
        <p:blipFill>
          <a:blip r:embed="rId4">
            <a:extLst/>
          </a:blip>
          <a:stretch>
            <a:fillRect/>
          </a:stretch>
        </p:blipFill>
        <p:spPr>
          <a:xfrm>
            <a:off x="2942900" y="1256274"/>
            <a:ext cx="149413" cy="254001"/>
          </a:xfrm>
          <a:prstGeom prst="rect">
            <a:avLst/>
          </a:prstGeom>
          <a:ln w="12700">
            <a:miter lim="400000"/>
          </a:ln>
        </p:spPr>
      </p:pic>
      <p:pic>
        <p:nvPicPr>
          <p:cNvPr id="125" name="MathEquation,#000000Google Shape;82;p17" descr="MathEquation,#000000Google Shape;82;p17"/>
          <p:cNvPicPr>
            <a:picLocks noChangeAspect="1"/>
          </p:cNvPicPr>
          <p:nvPr/>
        </p:nvPicPr>
        <p:blipFill>
          <a:blip r:embed="rId5">
            <a:extLst/>
          </a:blip>
          <a:stretch>
            <a:fillRect/>
          </a:stretch>
        </p:blipFill>
        <p:spPr>
          <a:xfrm>
            <a:off x="5798575" y="1935700"/>
            <a:ext cx="667201" cy="307751"/>
          </a:xfrm>
          <a:prstGeom prst="rect">
            <a:avLst/>
          </a:prstGeom>
          <a:ln w="12700">
            <a:miter lim="400000"/>
          </a:ln>
        </p:spPr>
      </p:pic>
      <p:pic>
        <p:nvPicPr>
          <p:cNvPr id="126" name="MathEquation,#000000Google Shape;83;p17" descr="MathEquation,#000000Google Shape;83;p17"/>
          <p:cNvPicPr>
            <a:picLocks noChangeAspect="1"/>
          </p:cNvPicPr>
          <p:nvPr/>
        </p:nvPicPr>
        <p:blipFill>
          <a:blip r:embed="rId3">
            <a:extLst/>
          </a:blip>
          <a:stretch>
            <a:fillRect/>
          </a:stretch>
        </p:blipFill>
        <p:spPr>
          <a:xfrm>
            <a:off x="5216299" y="2376950"/>
            <a:ext cx="178101" cy="1948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88;p18"/>
          <p:cNvSpPr txBox="1"/>
          <p:nvPr>
            <p:ph type="body" idx="1"/>
          </p:nvPr>
        </p:nvSpPr>
        <p:spPr>
          <a:xfrm>
            <a:off x="311699" y="1152475"/>
            <a:ext cx="8520602" cy="3416400"/>
          </a:xfrm>
          <a:prstGeom prst="rect">
            <a:avLst/>
          </a:prstGeom>
        </p:spPr>
        <p:txBody>
          <a:bodyPr/>
          <a:lstStyle/>
          <a:p>
            <a:pPr/>
            <a:r>
              <a:t>This evaluation will always take on values          if       does not lie *exactly* on the decision boundary.</a:t>
            </a:r>
          </a:p>
          <a:p>
            <a:pPr>
              <a:spcBef>
                <a:spcPts val="1000"/>
              </a:spcBef>
            </a:pPr>
            <a:r>
              <a:t>If it does lie directly on the boundary we assign a random value from        to the point.</a:t>
            </a:r>
          </a:p>
          <a:p>
            <a:pPr>
              <a:spcBef>
                <a:spcPts val="1000"/>
              </a:spcBef>
            </a:pPr>
            <a:r>
              <a:t>It simply computes which side of the decision boundary the input      lies on.  </a:t>
            </a:r>
          </a:p>
          <a:p>
            <a:pPr>
              <a:spcBef>
                <a:spcPts val="1000"/>
              </a:spcBef>
            </a:pPr>
            <a:r>
              <a:t>If it lies 'above' the decision boundary then           , and if 'below' then         .  This is illustrated in the figure below.</a:t>
            </a:r>
          </a:p>
        </p:txBody>
      </p:sp>
      <p:pic>
        <p:nvPicPr>
          <p:cNvPr id="129" name="MathEquation,#000000Google Shape;89;p18" descr="MathEquation,#000000Google Shape;89;p18"/>
          <p:cNvPicPr>
            <a:picLocks noChangeAspect="1"/>
          </p:cNvPicPr>
          <p:nvPr/>
        </p:nvPicPr>
        <p:blipFill>
          <a:blip r:embed="rId2">
            <a:extLst/>
          </a:blip>
          <a:stretch>
            <a:fillRect/>
          </a:stretch>
        </p:blipFill>
        <p:spPr>
          <a:xfrm>
            <a:off x="6004800" y="1310124"/>
            <a:ext cx="157727" cy="172501"/>
          </a:xfrm>
          <a:prstGeom prst="rect">
            <a:avLst/>
          </a:prstGeom>
          <a:ln w="12700">
            <a:miter lim="400000"/>
          </a:ln>
        </p:spPr>
      </p:pic>
      <p:pic>
        <p:nvPicPr>
          <p:cNvPr id="130" name="MathEquation,#000000Google Shape;90;p18" descr="MathEquation,#000000Google Shape;90;p18"/>
          <p:cNvPicPr>
            <a:picLocks noChangeAspect="1"/>
          </p:cNvPicPr>
          <p:nvPr/>
        </p:nvPicPr>
        <p:blipFill>
          <a:blip r:embed="rId3">
            <a:extLst/>
          </a:blip>
          <a:stretch>
            <a:fillRect/>
          </a:stretch>
        </p:blipFill>
        <p:spPr>
          <a:xfrm>
            <a:off x="5143500" y="1269375"/>
            <a:ext cx="359010" cy="254001"/>
          </a:xfrm>
          <a:prstGeom prst="rect">
            <a:avLst/>
          </a:prstGeom>
          <a:ln w="12700">
            <a:miter lim="400000"/>
          </a:ln>
        </p:spPr>
      </p:pic>
      <p:pic>
        <p:nvPicPr>
          <p:cNvPr id="131" name="MathEquation,#000000Google Shape;91;p18" descr="MathEquation,#000000Google Shape;91;p18"/>
          <p:cNvPicPr>
            <a:picLocks noChangeAspect="1"/>
          </p:cNvPicPr>
          <p:nvPr/>
        </p:nvPicPr>
        <p:blipFill>
          <a:blip r:embed="rId3">
            <a:extLst/>
          </a:blip>
          <a:stretch>
            <a:fillRect/>
          </a:stretch>
        </p:blipFill>
        <p:spPr>
          <a:xfrm>
            <a:off x="7843374" y="1991924"/>
            <a:ext cx="359011" cy="254001"/>
          </a:xfrm>
          <a:prstGeom prst="rect">
            <a:avLst/>
          </a:prstGeom>
          <a:ln w="12700">
            <a:miter lim="400000"/>
          </a:ln>
        </p:spPr>
      </p:pic>
      <p:pic>
        <p:nvPicPr>
          <p:cNvPr id="132" name="MathEquation,#000000Google Shape;92;p18" descr="MathEquation,#000000Google Shape;92;p18"/>
          <p:cNvPicPr>
            <a:picLocks noChangeAspect="1"/>
          </p:cNvPicPr>
          <p:nvPr/>
        </p:nvPicPr>
        <p:blipFill>
          <a:blip r:embed="rId2">
            <a:extLst/>
          </a:blip>
          <a:stretch>
            <a:fillRect/>
          </a:stretch>
        </p:blipFill>
        <p:spPr>
          <a:xfrm>
            <a:off x="7515849" y="2833299"/>
            <a:ext cx="157727" cy="172501"/>
          </a:xfrm>
          <a:prstGeom prst="rect">
            <a:avLst/>
          </a:prstGeom>
          <a:ln w="12700">
            <a:miter lim="400000"/>
          </a:ln>
        </p:spPr>
      </p:pic>
      <p:pic>
        <p:nvPicPr>
          <p:cNvPr id="133" name="MathEquation,#000000Google Shape;93;p18" descr="MathEquation,#000000Google Shape;93;p18"/>
          <p:cNvPicPr>
            <a:picLocks noChangeAspect="1"/>
          </p:cNvPicPr>
          <p:nvPr/>
        </p:nvPicPr>
        <p:blipFill>
          <a:blip r:embed="rId4">
            <a:extLst/>
          </a:blip>
          <a:stretch>
            <a:fillRect/>
          </a:stretch>
        </p:blipFill>
        <p:spPr>
          <a:xfrm>
            <a:off x="5204150" y="3226824"/>
            <a:ext cx="728317" cy="254001"/>
          </a:xfrm>
          <a:prstGeom prst="rect">
            <a:avLst/>
          </a:prstGeom>
          <a:ln w="12700">
            <a:miter lim="400000"/>
          </a:ln>
        </p:spPr>
      </p:pic>
      <p:pic>
        <p:nvPicPr>
          <p:cNvPr id="134" name="MathEquation,#000000Google Shape;94;p18" descr="MathEquation,#000000Google Shape;94;p18"/>
          <p:cNvPicPr>
            <a:picLocks noChangeAspect="1"/>
          </p:cNvPicPr>
          <p:nvPr/>
        </p:nvPicPr>
        <p:blipFill>
          <a:blip r:embed="rId5">
            <a:extLst/>
          </a:blip>
          <a:stretch>
            <a:fillRect/>
          </a:stretch>
        </p:blipFill>
        <p:spPr>
          <a:xfrm>
            <a:off x="7843374" y="3226824"/>
            <a:ext cx="728317" cy="254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Google Shape;99;p19" descr="Google Shape;99;p19"/>
          <p:cNvPicPr>
            <a:picLocks noChangeAspect="1"/>
          </p:cNvPicPr>
          <p:nvPr/>
        </p:nvPicPr>
        <p:blipFill>
          <a:blip r:embed="rId2">
            <a:extLst/>
          </a:blip>
          <a:stretch>
            <a:fillRect/>
          </a:stretch>
        </p:blipFill>
        <p:spPr>
          <a:xfrm>
            <a:off x="152400" y="1229863"/>
            <a:ext cx="8839197" cy="268378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04;p20"/>
          <p:cNvSpPr txBox="1"/>
          <p:nvPr>
            <p:ph type="title"/>
          </p:nvPr>
        </p:nvSpPr>
        <p:spPr>
          <a:xfrm>
            <a:off x="311699" y="2150849"/>
            <a:ext cx="8520602" cy="841801"/>
          </a:xfrm>
          <a:prstGeom prst="rect">
            <a:avLst/>
          </a:prstGeom>
        </p:spPr>
        <p:txBody>
          <a:bodyPr/>
          <a:lstStyle>
            <a:lvl1pPr>
              <a:defRPr sz="2500"/>
            </a:lvl1pPr>
          </a:lstStyle>
          <a:p>
            <a:pPr/>
            <a:r>
              <a:t>Confidence scoring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09;p21"/>
          <p:cNvSpPr txBox="1"/>
          <p:nvPr>
            <p:ph type="body" idx="1"/>
          </p:nvPr>
        </p:nvSpPr>
        <p:spPr>
          <a:xfrm>
            <a:off x="311699" y="1152475"/>
            <a:ext cx="8520602" cy="3416400"/>
          </a:xfrm>
          <a:prstGeom prst="rect">
            <a:avLst/>
          </a:prstGeom>
        </p:spPr>
        <p:txBody>
          <a:bodyPr/>
          <a:lstStyle/>
          <a:p>
            <a:pPr/>
            <a:r>
              <a:t>Once a proper decision boundary is learned, we can judge its *confidence* in any point based on *the point's distance to the decision boundary*.  </a:t>
            </a:r>
          </a:p>
          <a:p>
            <a:pPr>
              <a:spcBef>
                <a:spcPts val="1000"/>
              </a:spcBef>
            </a:pPr>
            <a:r>
              <a:t>We say that our classifier has *zero* confidence in points lying along the decision boundary itself, why?</a:t>
            </a:r>
          </a:p>
          <a:p>
            <a:pPr>
              <a:spcBef>
                <a:spcPts val="1000"/>
              </a:spcBef>
            </a:pPr>
            <a:r>
              <a:t>Because the boundary cannot tell us accurately which class such points belong too (which is why they are randomly assigned a label value if we ever need to make a prediction there).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