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media1.mp4" ContentType="vide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1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6.9 Weighted Two-Class Classification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Google Shape;106;p22"/>
          <p:cNvSpPr txBox="1"/>
          <p:nvPr>
            <p:ph type="body" idx="1"/>
          </p:nvPr>
        </p:nvSpPr>
        <p:spPr>
          <a:xfrm>
            <a:off x="311699" y="1152475"/>
            <a:ext cx="8520602" cy="3416400"/>
          </a:xfrm>
          <a:prstGeom prst="rect">
            <a:avLst/>
          </a:prstGeom>
        </p:spPr>
        <p:txBody>
          <a:bodyPr/>
          <a:lstStyle/>
          <a:p>
            <a:pPr/>
            <a:r>
              <a:t>Just as with regression, we can also think of </a:t>
            </a:r>
            <a:r>
              <a:rPr i="1"/>
              <a:t>assigning</a:t>
            </a:r>
            <a:r>
              <a:t> these fixed weight values to points ourselves based on our 'confidence' of the legitimacy of a datapoint.  </a:t>
            </a:r>
          </a:p>
          <a:p>
            <a:pPr>
              <a:spcBef>
                <a:spcPts val="1000"/>
              </a:spcBef>
            </a:pPr>
            <a:r>
              <a:t>If we believe that a point is very trustworthy we can set its corresponding weight        closer to 1</a:t>
            </a:r>
          </a:p>
          <a:p>
            <a:pPr>
              <a:spcBef>
                <a:spcPts val="1000"/>
              </a:spcBef>
            </a:pPr>
            <a:r>
              <a:t>The more untrustworthy we find a point the smaller we set        in the range</a:t>
            </a:r>
            <a:br/>
            <a:r>
              <a:t>                 where               implies we do not trust the point at all.  </a:t>
            </a:r>
          </a:p>
          <a:p>
            <a:pPr>
              <a:spcBef>
                <a:spcPts val="1000"/>
              </a:spcBef>
            </a:pPr>
            <a:r>
              <a:t>In making these weight selections we of course determine </a:t>
            </a:r>
            <a:r>
              <a:rPr i="1"/>
              <a:t>how important each datapoint is</a:t>
            </a:r>
            <a:r>
              <a:t> in the training of the model.</a:t>
            </a:r>
          </a:p>
        </p:txBody>
      </p:sp>
      <p:pic>
        <p:nvPicPr>
          <p:cNvPr id="135" name="MathEquation,#000000Google Shape;107;p22" descr="MathEquation,#000000Google Shape;107;p22"/>
          <p:cNvPicPr>
            <a:picLocks noChangeAspect="1"/>
          </p:cNvPicPr>
          <p:nvPr/>
        </p:nvPicPr>
        <p:blipFill>
          <a:blip r:embed="rId2">
            <a:extLst/>
          </a:blip>
          <a:stretch>
            <a:fillRect/>
          </a:stretch>
        </p:blipFill>
        <p:spPr>
          <a:xfrm>
            <a:off x="1661949" y="2644550"/>
            <a:ext cx="226787" cy="254001"/>
          </a:xfrm>
          <a:prstGeom prst="rect">
            <a:avLst/>
          </a:prstGeom>
          <a:ln w="12700">
            <a:miter lim="400000"/>
          </a:ln>
        </p:spPr>
      </p:pic>
      <p:pic>
        <p:nvPicPr>
          <p:cNvPr id="136" name="MathEquation,#000000Google Shape;108;p22" descr="MathEquation,#000000Google Shape;108;p22"/>
          <p:cNvPicPr>
            <a:picLocks noChangeAspect="1"/>
          </p:cNvPicPr>
          <p:nvPr/>
        </p:nvPicPr>
        <p:blipFill>
          <a:blip r:embed="rId2">
            <a:extLst/>
          </a:blip>
          <a:stretch>
            <a:fillRect/>
          </a:stretch>
        </p:blipFill>
        <p:spPr>
          <a:xfrm>
            <a:off x="6860799" y="3080499"/>
            <a:ext cx="226787" cy="254001"/>
          </a:xfrm>
          <a:prstGeom prst="rect">
            <a:avLst/>
          </a:prstGeom>
          <a:ln w="12700">
            <a:miter lim="400000"/>
          </a:ln>
        </p:spPr>
      </p:pic>
      <p:pic>
        <p:nvPicPr>
          <p:cNvPr id="137" name="MathEquation,#000000Google Shape;109;p22" descr="MathEquation,#000000Google Shape;109;p22"/>
          <p:cNvPicPr>
            <a:picLocks noChangeAspect="1"/>
          </p:cNvPicPr>
          <p:nvPr/>
        </p:nvPicPr>
        <p:blipFill>
          <a:blip r:embed="rId3">
            <a:extLst/>
          </a:blip>
          <a:stretch>
            <a:fillRect/>
          </a:stretch>
        </p:blipFill>
        <p:spPr>
          <a:xfrm>
            <a:off x="846674" y="3408774"/>
            <a:ext cx="1042053" cy="254001"/>
          </a:xfrm>
          <a:prstGeom prst="rect">
            <a:avLst/>
          </a:prstGeom>
          <a:ln w="12700">
            <a:miter lim="400000"/>
          </a:ln>
        </p:spPr>
      </p:pic>
      <p:pic>
        <p:nvPicPr>
          <p:cNvPr id="138" name="MathEquation,#000000Google Shape;110;p22" descr="MathEquation,#000000Google Shape;110;p22"/>
          <p:cNvPicPr>
            <a:picLocks noChangeAspect="1"/>
          </p:cNvPicPr>
          <p:nvPr/>
        </p:nvPicPr>
        <p:blipFill>
          <a:blip r:embed="rId4">
            <a:extLst/>
          </a:blip>
          <a:stretch>
            <a:fillRect/>
          </a:stretch>
        </p:blipFill>
        <p:spPr>
          <a:xfrm>
            <a:off x="2717325" y="3408774"/>
            <a:ext cx="633023" cy="2540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115;p23"/>
          <p:cNvSpPr txBox="1"/>
          <p:nvPr>
            <p:ph type="title"/>
          </p:nvPr>
        </p:nvSpPr>
        <p:spPr>
          <a:xfrm>
            <a:off x="311699" y="2150849"/>
            <a:ext cx="8520602" cy="841801"/>
          </a:xfrm>
          <a:prstGeom prst="rect">
            <a:avLst/>
          </a:prstGeom>
        </p:spPr>
        <p:txBody>
          <a:bodyPr/>
          <a:lstStyle>
            <a:lvl1pPr>
              <a:defRPr sz="2200"/>
            </a:lvl1pPr>
          </a:lstStyle>
          <a:p>
            <a:pPr/>
            <a:r>
              <a:t>Dealing with imbalanced datasets via weighted classification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20;p24"/>
          <p:cNvSpPr txBox="1"/>
          <p:nvPr>
            <p:ph type="body" idx="1"/>
          </p:nvPr>
        </p:nvSpPr>
        <p:spPr>
          <a:xfrm>
            <a:off x="311699" y="1152475"/>
            <a:ext cx="8520602" cy="3416400"/>
          </a:xfrm>
          <a:prstGeom prst="rect">
            <a:avLst/>
          </a:prstGeom>
        </p:spPr>
        <p:txBody>
          <a:bodyPr/>
          <a:lstStyle/>
          <a:p>
            <a:pPr/>
            <a:r>
              <a:t>Weighted classification - in the manner detailed above - is often used to deal with imbalanced datasets.  </a:t>
            </a:r>
          </a:p>
          <a:p>
            <a:pPr>
              <a:spcBef>
                <a:spcPts val="1000"/>
              </a:spcBef>
            </a:pPr>
            <a:r>
              <a:t>These are datasets which contain far more examples of one class of data than the other.  </a:t>
            </a:r>
          </a:p>
          <a:p>
            <a:pPr>
              <a:spcBef>
                <a:spcPts val="1000"/>
              </a:spcBef>
            </a:pPr>
            <a:r>
              <a:t>With such datasets it is often easy to achieve a high accuracy by misclassifying points from the smaller class.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125;p25"/>
          <p:cNvSpPr txBox="1"/>
          <p:nvPr>
            <p:ph type="body" idx="1"/>
          </p:nvPr>
        </p:nvSpPr>
        <p:spPr>
          <a:xfrm>
            <a:off x="311699" y="1152475"/>
            <a:ext cx="8520602" cy="3416400"/>
          </a:xfrm>
          <a:prstGeom prst="rect">
            <a:avLst/>
          </a:prstGeom>
        </p:spPr>
        <p:txBody>
          <a:bodyPr/>
          <a:lstStyle/>
          <a:p>
            <a:pPr/>
            <a:r>
              <a:t>For example, if a two-class dataset consisted of 90% points with label value -1 and 10% points with label +1, then simply classifying all datapoints to the -1 class would provide 90% accuracy.  </a:t>
            </a:r>
          </a:p>
          <a:p>
            <a:pPr>
              <a:spcBef>
                <a:spcPts val="1000"/>
              </a:spcBef>
            </a:pPr>
            <a:r>
              <a:t>This idea of 'sacrificing' members of the smaller class by misclassifying them (instead of members from the majority class) is - depending on the application - not very desirable.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130;p26"/>
          <p:cNvSpPr txBox="1"/>
          <p:nvPr>
            <p:ph type="body" idx="1"/>
          </p:nvPr>
        </p:nvSpPr>
        <p:spPr>
          <a:xfrm>
            <a:off x="311699" y="1152475"/>
            <a:ext cx="8520602" cy="3416400"/>
          </a:xfrm>
          <a:prstGeom prst="rect">
            <a:avLst/>
          </a:prstGeom>
        </p:spPr>
        <p:txBody>
          <a:bodyPr/>
          <a:lstStyle/>
          <a:p>
            <a:pPr/>
            <a:r>
              <a:t>- e.g., if the classification determines whether or not someone has a particularly rare but deadly disease that requires further examination one would likely rather misclassify a healthy individual (and give them further testing) then miss someone with the disease</a:t>
            </a:r>
          </a:p>
          <a:p>
            <a:pPr>
              <a:spcBef>
                <a:spcPts val="1000"/>
              </a:spcBef>
            </a:pPr>
            <a:r>
              <a:t>- e.g., if the classification determines whether or not a particular financial transaction was fraudulent, one would likely rather misclassify a standard transaction (to review further or alert a customer) than miss an actually fraudulent transaction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135;p27"/>
          <p:cNvSpPr txBox="1"/>
          <p:nvPr>
            <p:ph type="body" idx="1"/>
          </p:nvPr>
        </p:nvSpPr>
        <p:spPr>
          <a:xfrm>
            <a:off x="311699" y="1152475"/>
            <a:ext cx="8520602" cy="3416400"/>
          </a:xfrm>
          <a:prstGeom prst="rect">
            <a:avLst/>
          </a:prstGeom>
        </p:spPr>
        <p:txBody>
          <a:bodyPr/>
          <a:lstStyle/>
          <a:p>
            <a:pPr/>
            <a:r>
              <a:t>One way of ameliorating this issue is to use a weighted classification cost to alter the behavior of the learned classifier...</a:t>
            </a:r>
          </a:p>
          <a:p>
            <a:pPr>
              <a:spcBef>
                <a:spcPts val="1000"/>
              </a:spcBef>
            </a:pPr>
            <a:r>
              <a:t>....so that it weights points in the smaller class more, and points in the larger class *less*.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Google Shape;140;p28"/>
          <p:cNvSpPr txBox="1"/>
          <p:nvPr>
            <p:ph type="body" idx="1"/>
          </p:nvPr>
        </p:nvSpPr>
        <p:spPr>
          <a:xfrm>
            <a:off x="311699" y="1152475"/>
            <a:ext cx="8520602" cy="3416400"/>
          </a:xfrm>
          <a:prstGeom prst="rect">
            <a:avLst/>
          </a:prstGeom>
        </p:spPr>
        <p:txBody>
          <a:bodyPr/>
          <a:lstStyle/>
          <a:p>
            <a:pPr/>
            <a:r>
              <a:t>In order to produce this outcome it is common to assign such weights inversely proportional to the number of members of each class.  </a:t>
            </a:r>
          </a:p>
          <a:p>
            <a:pPr>
              <a:spcBef>
                <a:spcPts val="1000"/>
              </a:spcBef>
            </a:pPr>
            <a:r>
              <a:t>That is if we denote        and        index sets for the points in classes +1 and -1 respectively, then first note that </a:t>
            </a:r>
          </a:p>
          <a:p>
            <a:pPr>
              <a:spcBef>
                <a:spcPts val="1000"/>
              </a:spcBef>
            </a:pPr>
            <a:r>
              <a:t>Then denoting         and         the weight for each member of class +1 and -1 respectively we can set these class-wise weights inversely proportional to the number of points in each class as</a:t>
            </a:r>
          </a:p>
        </p:txBody>
      </p:sp>
      <p:pic>
        <p:nvPicPr>
          <p:cNvPr id="151" name="MathEquation,#000000Google Shape;141;p28" descr="MathEquation,#000000Google Shape;141;p28"/>
          <p:cNvPicPr>
            <a:picLocks noChangeAspect="1"/>
          </p:cNvPicPr>
          <p:nvPr/>
        </p:nvPicPr>
        <p:blipFill>
          <a:blip r:embed="rId2">
            <a:extLst/>
          </a:blip>
          <a:stretch>
            <a:fillRect/>
          </a:stretch>
        </p:blipFill>
        <p:spPr>
          <a:xfrm>
            <a:off x="4415651" y="3530074"/>
            <a:ext cx="1576894" cy="1038801"/>
          </a:xfrm>
          <a:prstGeom prst="rect">
            <a:avLst/>
          </a:prstGeom>
          <a:ln w="12700">
            <a:miter lim="400000"/>
          </a:ln>
        </p:spPr>
      </p:pic>
      <p:pic>
        <p:nvPicPr>
          <p:cNvPr id="152" name="MathEquation,#000000Google Shape;142;p28" descr="MathEquation,#000000Google Shape;142;p28"/>
          <p:cNvPicPr>
            <a:picLocks noChangeAspect="1"/>
          </p:cNvPicPr>
          <p:nvPr/>
        </p:nvPicPr>
        <p:blipFill>
          <a:blip r:embed="rId3">
            <a:extLst/>
          </a:blip>
          <a:stretch>
            <a:fillRect/>
          </a:stretch>
        </p:blipFill>
        <p:spPr>
          <a:xfrm>
            <a:off x="2899299" y="2013724"/>
            <a:ext cx="403977" cy="254001"/>
          </a:xfrm>
          <a:prstGeom prst="rect">
            <a:avLst/>
          </a:prstGeom>
          <a:ln w="12700">
            <a:miter lim="400000"/>
          </a:ln>
        </p:spPr>
      </p:pic>
      <p:pic>
        <p:nvPicPr>
          <p:cNvPr id="153" name="MathEquation,#000000Google Shape;143;p28" descr="MathEquation,#000000Google Shape;143;p28"/>
          <p:cNvPicPr>
            <a:picLocks noChangeAspect="1"/>
          </p:cNvPicPr>
          <p:nvPr/>
        </p:nvPicPr>
        <p:blipFill>
          <a:blip r:embed="rId4">
            <a:extLst/>
          </a:blip>
          <a:stretch>
            <a:fillRect/>
          </a:stretch>
        </p:blipFill>
        <p:spPr>
          <a:xfrm>
            <a:off x="3760599" y="2013724"/>
            <a:ext cx="403977" cy="254001"/>
          </a:xfrm>
          <a:prstGeom prst="rect">
            <a:avLst/>
          </a:prstGeom>
          <a:ln w="12700">
            <a:miter lim="400000"/>
          </a:ln>
        </p:spPr>
      </p:pic>
      <p:pic>
        <p:nvPicPr>
          <p:cNvPr id="154" name="MathEquation,#000000Google Shape;144;p28" descr="MathEquation,#000000Google Shape;144;p28"/>
          <p:cNvPicPr>
            <a:picLocks noChangeAspect="1"/>
          </p:cNvPicPr>
          <p:nvPr/>
        </p:nvPicPr>
        <p:blipFill>
          <a:blip r:embed="rId5">
            <a:extLst/>
          </a:blip>
          <a:stretch>
            <a:fillRect/>
          </a:stretch>
        </p:blipFill>
        <p:spPr>
          <a:xfrm>
            <a:off x="4415649" y="2317750"/>
            <a:ext cx="2063277" cy="314651"/>
          </a:xfrm>
          <a:prstGeom prst="rect">
            <a:avLst/>
          </a:prstGeom>
          <a:ln w="12700">
            <a:miter lim="400000"/>
          </a:ln>
        </p:spPr>
      </p:pic>
      <p:pic>
        <p:nvPicPr>
          <p:cNvPr id="155" name="MathEquation,#000000Google Shape;145;p28" descr="MathEquation,#000000Google Shape;145;p28"/>
          <p:cNvPicPr>
            <a:picLocks noChangeAspect="1"/>
          </p:cNvPicPr>
          <p:nvPr/>
        </p:nvPicPr>
        <p:blipFill>
          <a:blip r:embed="rId6">
            <a:extLst/>
          </a:blip>
          <a:stretch>
            <a:fillRect/>
          </a:stretch>
        </p:blipFill>
        <p:spPr>
          <a:xfrm>
            <a:off x="2474699" y="2782199"/>
            <a:ext cx="367451" cy="254001"/>
          </a:xfrm>
          <a:prstGeom prst="rect">
            <a:avLst/>
          </a:prstGeom>
          <a:ln w="12700">
            <a:miter lim="400000"/>
          </a:ln>
        </p:spPr>
      </p:pic>
      <p:pic>
        <p:nvPicPr>
          <p:cNvPr id="156" name="MathEquation,#000000Google Shape;146;p28" descr="MathEquation,#000000Google Shape;146;p28"/>
          <p:cNvPicPr>
            <a:picLocks noChangeAspect="1"/>
          </p:cNvPicPr>
          <p:nvPr/>
        </p:nvPicPr>
        <p:blipFill>
          <a:blip r:embed="rId7">
            <a:extLst/>
          </a:blip>
          <a:stretch>
            <a:fillRect/>
          </a:stretch>
        </p:blipFill>
        <p:spPr>
          <a:xfrm>
            <a:off x="3393149" y="2782199"/>
            <a:ext cx="367451" cy="2540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51;p29"/>
          <p:cNvSpPr txBox="1"/>
          <p:nvPr>
            <p:ph type="body" idx="1"/>
          </p:nvPr>
        </p:nvSpPr>
        <p:spPr>
          <a:xfrm>
            <a:off x="311699" y="1152475"/>
            <a:ext cx="8520602" cy="3416400"/>
          </a:xfrm>
          <a:prstGeom prst="rect">
            <a:avLst/>
          </a:prstGeom>
        </p:spPr>
        <p:txBody>
          <a:bodyPr/>
          <a:lstStyle/>
          <a:p>
            <a:pPr/>
            <a:r>
              <a:t>Below weight of minority class is increased as you move animation slider from left to right, with new classification shown as result (and point size of minority red class increased for visualization). </a:t>
            </a:r>
          </a:p>
          <a:p>
            <a:pPr>
              <a:spcBef>
                <a:spcPts val="1000"/>
              </a:spcBef>
            </a:pPr>
            <a:r>
              <a:t>As you increase the weighting on minority class members you incentivise learned classifier to classify these points correctly.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animation_2.mp4" descr="animation_2.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2286000" y="285750"/>
            <a:ext cx="4572000" cy="45720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2500" fill="hold"/>
                                        <p:tgtEl>
                                          <p:spTgt spid="160"/>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60"/>
                </p:tgtEl>
              </p:cMediaNode>
            </p:video>
            <p:seq concurrent="1" prevAc="none" nextAc="seek">
              <p:cTn id="8" evtFilter="cancelBubble" nodeType="interactiveSeq" restart="whenNotActive" fill="hold">
                <p:stCondLst>
                  <p:cond delay="0" evt="onClick">
                    <p:tgtEl>
                      <p:spTgt spid="160"/>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60"/>
                                        </p:tgtEl>
                                      </p:cBhvr>
                                    </p:cmd>
                                  </p:childTnLst>
                                </p:cTn>
                              </p:par>
                            </p:childTnLst>
                          </p:cTn>
                        </p:par>
                      </p:childTnLst>
                    </p:cTn>
                  </p:par>
                </p:childTnLst>
              </p:cTn>
              <p:nextCondLst>
                <p:cond delay="0" evt="onClick">
                  <p:tgtEl>
                    <p:spTgt spid="160"/>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body" idx="1"/>
          </p:nvPr>
        </p:nvSpPr>
        <p:spPr>
          <a:xfrm>
            <a:off x="311699" y="1152475"/>
            <a:ext cx="8520602" cy="3416400"/>
          </a:xfrm>
          <a:prstGeom prst="rect">
            <a:avLst/>
          </a:prstGeom>
        </p:spPr>
        <p:txBody>
          <a:bodyPr/>
          <a:lstStyle/>
          <a:p>
            <a:pPr/>
            <a:r>
              <a:t>We can - as we did with regression in [Section 5.5] - weight individual points in order to emphasize or de-emphasize their importance to a classification model.  </a:t>
            </a:r>
          </a:p>
          <a:p>
            <a:pPr>
              <a:spcBef>
                <a:spcPts val="1000"/>
              </a:spcBef>
            </a:pPr>
            <a:r>
              <a:t>This is called </a:t>
            </a:r>
            <a:r>
              <a:rPr i="1"/>
              <a:t>weighted classification</a:t>
            </a:r>
            <a:r>
              <a:t>.  This idea is often implemented when dealing with </a:t>
            </a:r>
            <a:r>
              <a:rPr i="1"/>
              <a:t>highly imbalanced</a:t>
            </a:r>
            <a:r>
              <a:t> two class datasets, as we discuss here.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title"/>
          </p:nvPr>
        </p:nvSpPr>
        <p:spPr>
          <a:xfrm>
            <a:off x="311699" y="2150849"/>
            <a:ext cx="8520602" cy="841801"/>
          </a:xfrm>
          <a:prstGeom prst="rect">
            <a:avLst/>
          </a:prstGeom>
        </p:spPr>
        <p:txBody>
          <a:bodyPr/>
          <a:lstStyle>
            <a:lvl1pPr>
              <a:defRPr sz="2500"/>
            </a:lvl1pPr>
          </a:lstStyle>
          <a:p>
            <a:pPr/>
            <a:r>
              <a:t>Weighted two-class classification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body" idx="1"/>
          </p:nvPr>
        </p:nvSpPr>
        <p:spPr>
          <a:xfrm>
            <a:off x="311699" y="1152475"/>
            <a:ext cx="8520602" cy="3416400"/>
          </a:xfrm>
          <a:prstGeom prst="rect">
            <a:avLst/>
          </a:prstGeom>
        </p:spPr>
        <p:txBody>
          <a:bodyPr/>
          <a:lstStyle/>
          <a:p>
            <a:pPr/>
            <a:r>
              <a:t>When collecting metadata (e.g., census data) it is not so uncommon collect duplicate entries - multiple people having similar/the same stats based on a given survey.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Google Shape;74;p17"/>
          <p:cNvSpPr txBox="1"/>
          <p:nvPr>
            <p:ph type="body" idx="1"/>
          </p:nvPr>
        </p:nvSpPr>
        <p:spPr>
          <a:xfrm>
            <a:off x="311699" y="1152475"/>
            <a:ext cx="8520602" cy="3416400"/>
          </a:xfrm>
          <a:prstGeom prst="rect">
            <a:avLst/>
          </a:prstGeom>
        </p:spPr>
        <p:txBody>
          <a:bodyPr/>
          <a:lstStyle/>
          <a:p>
            <a:pPr/>
            <a:r>
              <a:t>Below we take a standard census dataset and plot a subset of it along a single input feature.  </a:t>
            </a:r>
          </a:p>
          <a:p>
            <a:pPr>
              <a:spcBef>
                <a:spcPts val="1000"/>
              </a:spcBef>
            </a:pPr>
            <a:r>
              <a:t>With only one feature taken into account we end up with multiple entries of the same datapoint, which we show visually via the radius of each point (the more times a given datapoint appears in the dataset the larger we make the radius).  </a:t>
            </a:r>
          </a:p>
          <a:p>
            <a:pPr>
              <a:spcBef>
                <a:spcPts val="1000"/>
              </a:spcBef>
            </a:pPr>
            <a:r>
              <a:t>These datapoints should not be thrown away - they did not arise due to some error in data collecting / storage -  they represent the true dataset.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Google Shape;79;p18" descr="Google Shape;79;p18"/>
          <p:cNvPicPr>
            <a:picLocks noChangeAspect="1"/>
          </p:cNvPicPr>
          <p:nvPr/>
        </p:nvPicPr>
        <p:blipFill>
          <a:blip r:embed="rId2">
            <a:extLst/>
          </a:blip>
          <a:stretch>
            <a:fillRect/>
          </a:stretch>
        </p:blipFill>
        <p:spPr>
          <a:xfrm>
            <a:off x="152400" y="152400"/>
            <a:ext cx="8677600" cy="469995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84;p19"/>
          <p:cNvSpPr txBox="1"/>
          <p:nvPr>
            <p:ph type="body" idx="1"/>
          </p:nvPr>
        </p:nvSpPr>
        <p:spPr>
          <a:xfrm>
            <a:off x="311699" y="1152475"/>
            <a:ext cx="8520602" cy="3416400"/>
          </a:xfrm>
          <a:prstGeom prst="rect">
            <a:avLst/>
          </a:prstGeom>
        </p:spPr>
        <p:txBody>
          <a:bodyPr/>
          <a:lstStyle/>
          <a:p>
            <a:pPr/>
            <a:r>
              <a:t>Just as with a regression cost, if we examine any two-class classification cost it will 'collapse', with summands containing identical points combining naturally.  </a:t>
            </a:r>
          </a:p>
          <a:p>
            <a:pPr>
              <a:spcBef>
                <a:spcPts val="1000"/>
              </a:spcBef>
            </a:pPr>
            <a:r>
              <a:t>One can see this by performing the same kind of simple exercise used in [Section 5.5] to illustrate this fact for regression.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89;p20"/>
          <p:cNvSpPr txBox="1"/>
          <p:nvPr>
            <p:ph type="body" idx="1"/>
          </p:nvPr>
        </p:nvSpPr>
        <p:spPr>
          <a:xfrm>
            <a:off x="311699" y="1152475"/>
            <a:ext cx="8520602" cy="3416400"/>
          </a:xfrm>
          <a:prstGeom prst="rect">
            <a:avLst/>
          </a:prstGeom>
        </p:spPr>
        <p:txBody>
          <a:bodyPr/>
          <a:lstStyle/>
          <a:p>
            <a:pPr/>
            <a:r>
              <a:t>This leads to the notion of </a:t>
            </a:r>
            <a:r>
              <a:rPr i="1"/>
              <a:t>weighting</a:t>
            </a:r>
            <a:r>
              <a:t> two-class cost functions, like e.g., the weighted softmax below (written using our general `model` notation used)</a:t>
            </a:r>
          </a:p>
          <a:p>
            <a:pPr marL="0" indent="457200">
              <a:spcBef>
                <a:spcPts val="1000"/>
              </a:spcBef>
              <a:buSzTx/>
              <a:buNone/>
            </a:pPr>
          </a:p>
          <a:p>
            <a:pPr marL="0" indent="457200">
              <a:spcBef>
                <a:spcPts val="1000"/>
              </a:spcBef>
              <a:buSzTx/>
              <a:buNone/>
            </a:pPr>
          </a:p>
          <a:p>
            <a:pPr>
              <a:spcBef>
                <a:spcPts val="1000"/>
              </a:spcBef>
            </a:pPr>
            <a:r>
              <a:t>Here the values                           are fixed </a:t>
            </a:r>
            <a:r>
              <a:rPr i="1"/>
              <a:t>point-wise</a:t>
            </a:r>
            <a:r>
              <a:t> weights.</a:t>
            </a:r>
          </a:p>
        </p:txBody>
      </p:sp>
      <p:pic>
        <p:nvPicPr>
          <p:cNvPr id="124" name="MathEquation,#000000Google Shape;90;p20" descr="MathEquation,#000000Google Shape;90;p20"/>
          <p:cNvPicPr>
            <a:picLocks noChangeAspect="1"/>
          </p:cNvPicPr>
          <p:nvPr/>
        </p:nvPicPr>
        <p:blipFill>
          <a:blip r:embed="rId2">
            <a:extLst/>
          </a:blip>
          <a:stretch>
            <a:fillRect/>
          </a:stretch>
        </p:blipFill>
        <p:spPr>
          <a:xfrm>
            <a:off x="2685000" y="2211688"/>
            <a:ext cx="3774000" cy="424576"/>
          </a:xfrm>
          <a:prstGeom prst="rect">
            <a:avLst/>
          </a:prstGeom>
          <a:ln w="12700">
            <a:miter lim="400000"/>
          </a:ln>
        </p:spPr>
      </p:pic>
      <p:pic>
        <p:nvPicPr>
          <p:cNvPr id="125" name="MathEquation,#000000Google Shape;91;p20" descr="MathEquation,#000000Google Shape;91;p20"/>
          <p:cNvPicPr>
            <a:picLocks noChangeAspect="1"/>
          </p:cNvPicPr>
          <p:nvPr/>
        </p:nvPicPr>
        <p:blipFill>
          <a:blip r:embed="rId3">
            <a:extLst/>
          </a:blip>
          <a:stretch>
            <a:fillRect/>
          </a:stretch>
        </p:blipFill>
        <p:spPr>
          <a:xfrm>
            <a:off x="2559624" y="2923550"/>
            <a:ext cx="1505187" cy="2540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96;p21"/>
          <p:cNvSpPr txBox="1"/>
          <p:nvPr>
            <p:ph type="body" idx="1"/>
          </p:nvPr>
        </p:nvSpPr>
        <p:spPr>
          <a:xfrm>
            <a:off x="311699" y="1152475"/>
            <a:ext cx="8520602" cy="3416400"/>
          </a:xfrm>
          <a:prstGeom prst="rect">
            <a:avLst/>
          </a:prstGeom>
        </p:spPr>
        <p:txBody>
          <a:bodyPr/>
          <a:lstStyle/>
          <a:p>
            <a:pPr/>
            <a:r>
              <a:t>That is, a unique point            in the dataset has weight              whereas if this point is repeated </a:t>
            </a:r>
            <a:r>
              <a:rPr i="1"/>
              <a:t>R </a:t>
            </a:r>
            <a:r>
              <a:t>times in the dataset then one instance of it will have weight               while the others have weight </a:t>
            </a:r>
          </a:p>
          <a:p>
            <a:pPr>
              <a:spcBef>
                <a:spcPts val="1000"/>
              </a:spcBef>
            </a:pPr>
            <a:r>
              <a:t>Since these weights are fixed (i.e., they are *not* parameters that need to be tuned, like      ) we can minimize a weighted classification cost precisely as we would any other, e.g., via a local optimization scheme like gradient descent or Newton's method.</a:t>
            </a:r>
          </a:p>
        </p:txBody>
      </p:sp>
      <p:pic>
        <p:nvPicPr>
          <p:cNvPr id="128" name="MathEquation,#000000Google Shape;97;p21" descr="MathEquation,#000000Google Shape;97;p21"/>
          <p:cNvPicPr>
            <a:picLocks noChangeAspect="1"/>
          </p:cNvPicPr>
          <p:nvPr/>
        </p:nvPicPr>
        <p:blipFill>
          <a:blip r:embed="rId2">
            <a:extLst/>
          </a:blip>
          <a:stretch>
            <a:fillRect/>
          </a:stretch>
        </p:blipFill>
        <p:spPr>
          <a:xfrm>
            <a:off x="3141900" y="1261600"/>
            <a:ext cx="708015" cy="254001"/>
          </a:xfrm>
          <a:prstGeom prst="rect">
            <a:avLst/>
          </a:prstGeom>
          <a:ln w="12700">
            <a:miter lim="400000"/>
          </a:ln>
        </p:spPr>
      </p:pic>
      <p:pic>
        <p:nvPicPr>
          <p:cNvPr id="129" name="MathEquation,#000000Google Shape;98;p21" descr="MathEquation,#000000Google Shape;98;p21"/>
          <p:cNvPicPr>
            <a:picLocks noChangeAspect="1"/>
          </p:cNvPicPr>
          <p:nvPr/>
        </p:nvPicPr>
        <p:blipFill>
          <a:blip r:embed="rId3">
            <a:extLst/>
          </a:blip>
          <a:stretch>
            <a:fillRect/>
          </a:stretch>
        </p:blipFill>
        <p:spPr>
          <a:xfrm>
            <a:off x="6526424" y="1261600"/>
            <a:ext cx="633023" cy="254001"/>
          </a:xfrm>
          <a:prstGeom prst="rect">
            <a:avLst/>
          </a:prstGeom>
          <a:ln w="12700">
            <a:miter lim="400000"/>
          </a:ln>
        </p:spPr>
      </p:pic>
      <p:pic>
        <p:nvPicPr>
          <p:cNvPr id="130" name="MathEquation,#000000Google Shape;99;p21" descr="MathEquation,#000000Google Shape;99;p21"/>
          <p:cNvPicPr>
            <a:picLocks noChangeAspect="1"/>
          </p:cNvPicPr>
          <p:nvPr/>
        </p:nvPicPr>
        <p:blipFill>
          <a:blip r:embed="rId4">
            <a:extLst/>
          </a:blip>
          <a:stretch>
            <a:fillRect/>
          </a:stretch>
        </p:blipFill>
        <p:spPr>
          <a:xfrm>
            <a:off x="1613399" y="1928799"/>
            <a:ext cx="691157" cy="254001"/>
          </a:xfrm>
          <a:prstGeom prst="rect">
            <a:avLst/>
          </a:prstGeom>
          <a:ln w="12700">
            <a:miter lim="400000"/>
          </a:ln>
        </p:spPr>
      </p:pic>
      <p:pic>
        <p:nvPicPr>
          <p:cNvPr id="131" name="MathEquation,#000000Google Shape;100;p21" descr="MathEquation,#000000Google Shape;100;p21"/>
          <p:cNvPicPr>
            <a:picLocks noChangeAspect="1"/>
          </p:cNvPicPr>
          <p:nvPr/>
        </p:nvPicPr>
        <p:blipFill>
          <a:blip r:embed="rId5">
            <a:extLst/>
          </a:blip>
          <a:stretch>
            <a:fillRect/>
          </a:stretch>
        </p:blipFill>
        <p:spPr>
          <a:xfrm>
            <a:off x="5483149" y="1928799"/>
            <a:ext cx="633023" cy="254001"/>
          </a:xfrm>
          <a:prstGeom prst="rect">
            <a:avLst/>
          </a:prstGeom>
          <a:ln w="12700">
            <a:miter lim="400000"/>
          </a:ln>
        </p:spPr>
      </p:pic>
      <p:pic>
        <p:nvPicPr>
          <p:cNvPr id="132" name="MathEquation,#000000Google Shape;101;p21" descr="MathEquation,#000000Google Shape;101;p21"/>
          <p:cNvPicPr>
            <a:picLocks noChangeAspect="1"/>
          </p:cNvPicPr>
          <p:nvPr/>
        </p:nvPicPr>
        <p:blipFill>
          <a:blip r:embed="rId6">
            <a:extLst/>
          </a:blip>
          <a:stretch>
            <a:fillRect/>
          </a:stretch>
        </p:blipFill>
        <p:spPr>
          <a:xfrm>
            <a:off x="2001574" y="2705199"/>
            <a:ext cx="206227" cy="16497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