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736ea07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736ea07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736ea072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736ea072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736ea07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736ea07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36ea072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736ea072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736ea072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736ea072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736ea072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736ea072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736ea07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736ea07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36ea07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736ea07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736ea072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736ea072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736ea07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736ea07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736ea07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736ea07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736ea072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736ea072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736ea07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736ea07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736ea072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736ea072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736ea072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736ea072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736ea072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736ea072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736ea072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736ea072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736ea072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736ea072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736ea072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736ea072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736ea07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736ea07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736ea072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736ea072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736ea07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736ea07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736ea072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736ea072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736ea072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736ea072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736ea072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736ea072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736ea072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736ea072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736ea072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736ea072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736ea072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736ea072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736ea072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736ea072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736ea072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736ea072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736ea072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736ea072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736ea072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736ea072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736ea072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736ea072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736ea07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736ea07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736ea07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736ea07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736ea072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736ea072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736ea07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736ea07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736ea072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736ea072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7.2  One-versus-All Multi-Class Classification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three places a point in the space can end up (w.r.t our classifiers):</a:t>
            </a:r>
            <a:endParaRPr/>
          </a:p>
          <a:p>
            <a:pPr indent="0" lvl="0" marL="0" rtl="0" algn="l">
              <a:spcBef>
                <a:spcPts val="1200"/>
              </a:spcBef>
              <a:spcAft>
                <a:spcPts val="0"/>
              </a:spcAft>
              <a:buNone/>
            </a:pPr>
            <a:r>
              <a:rPr b="1" lang="en"/>
              <a:t>1. </a:t>
            </a:r>
            <a:r>
              <a:rPr b="1" lang="en"/>
              <a:t> On the positive side of a single classifier</a:t>
            </a:r>
            <a:endParaRPr b="1"/>
          </a:p>
          <a:p>
            <a:pPr indent="0" lvl="0" marL="0" rtl="0" algn="l">
              <a:spcBef>
                <a:spcPts val="1200"/>
              </a:spcBef>
              <a:spcAft>
                <a:spcPts val="0"/>
              </a:spcAft>
              <a:buNone/>
            </a:pPr>
            <a:r>
              <a:rPr b="1" lang="en"/>
              <a:t>2. On the positive side of more than one classifier</a:t>
            </a:r>
            <a:endParaRPr b="1"/>
          </a:p>
          <a:p>
            <a:pPr indent="0" lvl="0" marL="0" rtl="0" algn="l">
              <a:spcBef>
                <a:spcPts val="1200"/>
              </a:spcBef>
              <a:spcAft>
                <a:spcPts val="1200"/>
              </a:spcAft>
              <a:buNone/>
            </a:pPr>
            <a:r>
              <a:rPr b="1" lang="en"/>
              <a:t>3. On the negative side of all classifiers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Points on the positive side of a single classifier</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Denoting the weights from the      classifier as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then the corresponding decision boundary can be written as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mathbf{w}_c=\begin{bmatrix}&#10;w_{0,c}\\&#10;w_{1,c}\\&#10;w_{2,c}\\&#10;\vdots\\&#10;w_{N,c}&#10;\end{bmatrix}&#10;\end{equation}&#10;" id="116" name="Google Shape;116;p24" title="MathEquation,#000000"/>
          <p:cNvPicPr preferRelativeResize="0"/>
          <p:nvPr/>
        </p:nvPicPr>
        <p:blipFill>
          <a:blip r:embed="rId3">
            <a:alphaModFix/>
          </a:blip>
          <a:stretch>
            <a:fillRect/>
          </a:stretch>
        </p:blipFill>
        <p:spPr>
          <a:xfrm>
            <a:off x="4173050" y="1625550"/>
            <a:ext cx="1206950" cy="1492099"/>
          </a:xfrm>
          <a:prstGeom prst="rect">
            <a:avLst/>
          </a:prstGeom>
          <a:noFill/>
          <a:ln>
            <a:noFill/>
          </a:ln>
        </p:spPr>
      </p:pic>
      <p:pic>
        <p:nvPicPr>
          <p:cNvPr descr="\begin{equation}&#10;\dot{\mathbf{x}}_{\,}^T \mathbf{w}_c = 0.&#10;\end{equation}&#10;&#10;" id="117" name="Google Shape;117;p24" title="MathEquation,#000000"/>
          <p:cNvPicPr preferRelativeResize="0"/>
          <p:nvPr/>
        </p:nvPicPr>
        <p:blipFill>
          <a:blip r:embed="rId4">
            <a:alphaModFix/>
          </a:blip>
          <a:stretch>
            <a:fillRect/>
          </a:stretch>
        </p:blipFill>
        <p:spPr>
          <a:xfrm>
            <a:off x="3615000" y="3566450"/>
            <a:ext cx="1431450" cy="416925"/>
          </a:xfrm>
          <a:prstGeom prst="rect">
            <a:avLst/>
          </a:prstGeom>
          <a:noFill/>
          <a:ln>
            <a:noFill/>
          </a:ln>
        </p:spPr>
      </p:pic>
      <p:pic>
        <p:nvPicPr>
          <p:cNvPr descr="c^{th}&#10;&#10;&#10;" id="118" name="Google Shape;118;p24" title="MathEquation,#000000"/>
          <p:cNvPicPr preferRelativeResize="0"/>
          <p:nvPr/>
        </p:nvPicPr>
        <p:blipFill>
          <a:blip r:embed="rId5">
            <a:alphaModFix/>
          </a:blip>
          <a:stretch>
            <a:fillRect/>
          </a:stretch>
        </p:blipFill>
        <p:spPr>
          <a:xfrm>
            <a:off x="3505175" y="1220375"/>
            <a:ext cx="280276" cy="254000"/>
          </a:xfrm>
          <a:prstGeom prst="rect">
            <a:avLst/>
          </a:prstGeom>
          <a:noFill/>
          <a:ln>
            <a:noFill/>
          </a:ln>
        </p:spPr>
      </p:pic>
      <p:pic>
        <p:nvPicPr>
          <p:cNvPr descr="\mathbf{w}_c&#10;&#10;" id="119" name="Google Shape;119;p24" title="MathEquation,#000000"/>
          <p:cNvPicPr preferRelativeResize="0"/>
          <p:nvPr/>
        </p:nvPicPr>
        <p:blipFill>
          <a:blip r:embed="rId6">
            <a:alphaModFix/>
          </a:blip>
          <a:stretch>
            <a:fillRect/>
          </a:stretch>
        </p:blipFill>
        <p:spPr>
          <a:xfrm>
            <a:off x="5099725" y="1296750"/>
            <a:ext cx="280276" cy="1776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points that lie solely on the positive side of the     classifier only should clearly belong to the      class.</a:t>
            </a:r>
            <a:endParaRPr/>
          </a:p>
          <a:p>
            <a:pPr indent="0" lvl="0" marL="0" rtl="0" algn="l">
              <a:spcBef>
                <a:spcPts val="1200"/>
              </a:spcBef>
              <a:spcAft>
                <a:spcPts val="0"/>
              </a:spcAft>
              <a:buClr>
                <a:schemeClr val="dk1"/>
              </a:buClr>
              <a:buSzPts val="1100"/>
              <a:buFont typeface="Arial"/>
              <a:buNone/>
            </a:pPr>
            <a:r>
              <a:rPr lang="en"/>
              <a:t>They clearly satisfy the condition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Therefore to get the associated label y for these points, we can write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dot{\mathbf{x}}_{\,}^T \mathbf{w}_j = \underset{c \,=\, 0,...,C-1}{\text{max}} \,\,\,\dot{\mathbf{x}}_{\,}^T \mathbf{w}_c&#10;\end{equation}&#10;&#10;&#10;&#10;&#10;" id="125" name="Google Shape;125;p25" title="MathEquation,#000000"/>
          <p:cNvPicPr preferRelativeResize="0"/>
          <p:nvPr/>
        </p:nvPicPr>
        <p:blipFill>
          <a:blip r:embed="rId3">
            <a:alphaModFix/>
          </a:blip>
          <a:stretch>
            <a:fillRect/>
          </a:stretch>
        </p:blipFill>
        <p:spPr>
          <a:xfrm>
            <a:off x="3270275" y="2411000"/>
            <a:ext cx="2603450" cy="527200"/>
          </a:xfrm>
          <a:prstGeom prst="rect">
            <a:avLst/>
          </a:prstGeom>
          <a:noFill/>
          <a:ln>
            <a:noFill/>
          </a:ln>
        </p:spPr>
      </p:pic>
      <p:pic>
        <p:nvPicPr>
          <p:cNvPr descr="\begin{equation}&#10;y =  \underset{c \,=\, 0,...,C-1}{\text{argmax}} \,\,\,\dot{\mathbf{x}}_{\,}^T \mathbf{w}_c&#10;\end{equation}&#10;&#10;&#10;&#10;&#10;" id="126" name="Google Shape;126;p25" title="MathEquation,#000000"/>
          <p:cNvPicPr preferRelativeResize="0"/>
          <p:nvPr/>
        </p:nvPicPr>
        <p:blipFill>
          <a:blip r:embed="rId4">
            <a:alphaModFix/>
          </a:blip>
          <a:stretch>
            <a:fillRect/>
          </a:stretch>
        </p:blipFill>
        <p:spPr>
          <a:xfrm>
            <a:off x="3506963" y="3461150"/>
            <a:ext cx="2130074" cy="527200"/>
          </a:xfrm>
          <a:prstGeom prst="rect">
            <a:avLst/>
          </a:prstGeom>
          <a:noFill/>
          <a:ln>
            <a:noFill/>
          </a:ln>
        </p:spPr>
      </p:pic>
      <p:pic>
        <p:nvPicPr>
          <p:cNvPr descr="j^{th}&#10;&#10;&#10;&#10;&#10;" id="127" name="Google Shape;127;p25" title="MathEquation,#000000"/>
          <p:cNvPicPr preferRelativeResize="0"/>
          <p:nvPr/>
        </p:nvPicPr>
        <p:blipFill>
          <a:blip r:embed="rId5">
            <a:alphaModFix/>
          </a:blip>
          <a:stretch>
            <a:fillRect/>
          </a:stretch>
        </p:blipFill>
        <p:spPr>
          <a:xfrm>
            <a:off x="5550725" y="1243000"/>
            <a:ext cx="238218" cy="254000"/>
          </a:xfrm>
          <a:prstGeom prst="rect">
            <a:avLst/>
          </a:prstGeom>
          <a:noFill/>
          <a:ln>
            <a:noFill/>
          </a:ln>
        </p:spPr>
      </p:pic>
      <p:pic>
        <p:nvPicPr>
          <p:cNvPr descr="j^{th}&#10;&#10;&#10;&#10;&#10;" id="128" name="Google Shape;128;p25" title="MathEquation,#000000"/>
          <p:cNvPicPr preferRelativeResize="0"/>
          <p:nvPr/>
        </p:nvPicPr>
        <p:blipFill>
          <a:blip r:embed="rId5">
            <a:alphaModFix/>
          </a:blip>
          <a:stretch>
            <a:fillRect/>
          </a:stretch>
        </p:blipFill>
        <p:spPr>
          <a:xfrm>
            <a:off x="1802625" y="1577550"/>
            <a:ext cx="238218" cy="25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2728913" y="719138"/>
            <a:ext cx="3686175" cy="3705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Points on the positive side of more than one classifier</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295350" y="4124500"/>
            <a:ext cx="8553300" cy="711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Which class should we assign each point to?</a:t>
            </a:r>
            <a:endParaRPr/>
          </a:p>
        </p:txBody>
      </p:sp>
      <p:pic>
        <p:nvPicPr>
          <p:cNvPr id="144" name="Google Shape;144;p28"/>
          <p:cNvPicPr preferRelativeResize="0"/>
          <p:nvPr/>
        </p:nvPicPr>
        <p:blipFill>
          <a:blip r:embed="rId3">
            <a:alphaModFix/>
          </a:blip>
          <a:stretch>
            <a:fillRect/>
          </a:stretch>
        </p:blipFill>
        <p:spPr>
          <a:xfrm>
            <a:off x="602775" y="164200"/>
            <a:ext cx="7905750" cy="377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311700" y="436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If we repeat this logic for every point on the positive side of more than two classifiers ...</a:t>
            </a:r>
            <a:endParaRPr/>
          </a:p>
        </p:txBody>
      </p:sp>
      <p:pic>
        <p:nvPicPr>
          <p:cNvPr id="150" name="Google Shape;150;p29"/>
          <p:cNvPicPr preferRelativeResize="0"/>
          <p:nvPr/>
        </p:nvPicPr>
        <p:blipFill>
          <a:blip r:embed="rId3">
            <a:alphaModFix/>
          </a:blip>
          <a:stretch>
            <a:fillRect/>
          </a:stretch>
        </p:blipFill>
        <p:spPr>
          <a:xfrm>
            <a:off x="2890075" y="1134025"/>
            <a:ext cx="3363840" cy="341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Classification rule:</a:t>
            </a:r>
            <a:r>
              <a:rPr lang="en"/>
              <a:t> in these regions we have assigned each point to the class whose boundary is at the largest nonnegative distance from it. </a:t>
            </a:r>
            <a:endParaRPr/>
          </a:p>
          <a:p>
            <a:pPr indent="0" lvl="0" marL="0" rtl="0" algn="l">
              <a:spcBef>
                <a:spcPts val="1200"/>
              </a:spcBef>
              <a:spcAft>
                <a:spcPts val="1200"/>
              </a:spcAft>
              <a:buNone/>
            </a:pPr>
            <a:r>
              <a:rPr lang="en"/>
              <a:t>How do we compute the distance of an arbitrary point to each of our decision boundaries?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discussed in [Section 6.3], the </a:t>
            </a:r>
            <a:r>
              <a:rPr i="1" lang="en"/>
              <a:t>signed distance</a:t>
            </a:r>
            <a:r>
              <a:rPr lang="en"/>
              <a:t> of an arbitrary point     to the  linear decision boundary is equal to the evaluation at this boundary </a:t>
            </a:r>
            <a:r>
              <a:rPr i="1" lang="en"/>
              <a:t>provided we normalize its parameters by the magnitude of its feature-touching weights</a:t>
            </a:r>
            <a:r>
              <a:rPr lang="en"/>
              <a:t>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mathbf{x}&#10;&#10;&#10;&#10;&#10;&#10;" id="161" name="Google Shape;161;p31" title="MathEquation,#000000"/>
          <p:cNvPicPr preferRelativeResize="0"/>
          <p:nvPr/>
        </p:nvPicPr>
        <p:blipFill>
          <a:blip r:embed="rId3">
            <a:alphaModFix/>
          </a:blip>
          <a:stretch>
            <a:fillRect/>
          </a:stretch>
        </p:blipFill>
        <p:spPr>
          <a:xfrm>
            <a:off x="7533300" y="1298000"/>
            <a:ext cx="181976" cy="199025"/>
          </a:xfrm>
          <a:prstGeom prst="rect">
            <a:avLst/>
          </a:prstGeom>
          <a:noFill/>
          <a:ln>
            <a:noFill/>
          </a:ln>
        </p:spPr>
      </p:pic>
      <p:pic>
        <p:nvPicPr>
          <p:cNvPr descr="j^{th}&#10;&#10;&#10;&#10;&#10;&#10;" id="162" name="Google Shape;162;p31" title="MathEquation,#000000"/>
          <p:cNvPicPr preferRelativeResize="0"/>
          <p:nvPr/>
        </p:nvPicPr>
        <p:blipFill>
          <a:blip r:embed="rId4">
            <a:alphaModFix/>
          </a:blip>
          <a:stretch>
            <a:fillRect/>
          </a:stretch>
        </p:blipFill>
        <p:spPr>
          <a:xfrm>
            <a:off x="8418825" y="1243025"/>
            <a:ext cx="238218" cy="254000"/>
          </a:xfrm>
          <a:prstGeom prst="rect">
            <a:avLst/>
          </a:prstGeom>
          <a:noFill/>
          <a:ln>
            <a:noFill/>
          </a:ln>
        </p:spPr>
      </p:pic>
      <p:pic>
        <p:nvPicPr>
          <p:cNvPr descr="\begin{equation}&#10;\text{signed distance of $\mathbf{x}$ to $j^{th}$ boundary} =  \frac{\dot{\mathbf{x}}_{\,}^T \mathbf{w}_j }{\left\Vert \boldsymbol{\omega}_{j}^{\,} \right\Vert_2}&#10;\end{equation}&#10;&#10;&#10;&#10;" id="163" name="Google Shape;163;p31" title="MathEquation,#000000"/>
          <p:cNvPicPr preferRelativeResize="0"/>
          <p:nvPr/>
        </p:nvPicPr>
        <p:blipFill>
          <a:blip r:embed="rId5">
            <a:alphaModFix/>
          </a:blip>
          <a:stretch>
            <a:fillRect/>
          </a:stretch>
        </p:blipFill>
        <p:spPr>
          <a:xfrm>
            <a:off x="2358088" y="2632400"/>
            <a:ext cx="4427824" cy="6365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Many classification problems have more than two classes: </a:t>
            </a:r>
            <a:endParaRPr/>
          </a:p>
          <a:p>
            <a:pPr indent="0" lvl="0" marL="457200" rtl="0" algn="l">
              <a:spcBef>
                <a:spcPts val="1200"/>
              </a:spcBef>
              <a:spcAft>
                <a:spcPts val="0"/>
              </a:spcAft>
              <a:buNone/>
            </a:pPr>
            <a:r>
              <a:t/>
            </a:r>
            <a:endParaRPr/>
          </a:p>
          <a:p>
            <a:pPr indent="-342900" lvl="0" marL="457200" rtl="0" algn="l">
              <a:spcBef>
                <a:spcPts val="1000"/>
              </a:spcBef>
              <a:spcAft>
                <a:spcPts val="0"/>
              </a:spcAft>
              <a:buSzPts val="1800"/>
              <a:buChar char="●"/>
            </a:pPr>
            <a:r>
              <a:rPr lang="en"/>
              <a:t>face recognition</a:t>
            </a:r>
            <a:endParaRPr/>
          </a:p>
          <a:p>
            <a:pPr indent="-342900" lvl="0" marL="457200" rtl="0" algn="l">
              <a:spcBef>
                <a:spcPts val="1000"/>
              </a:spcBef>
              <a:spcAft>
                <a:spcPts val="0"/>
              </a:spcAft>
              <a:buSzPts val="1800"/>
              <a:buChar char="●"/>
            </a:pPr>
            <a:r>
              <a:rPr lang="en"/>
              <a:t>hand gesture recognition</a:t>
            </a:r>
            <a:endParaRPr/>
          </a:p>
          <a:p>
            <a:pPr indent="-342900" lvl="0" marL="457200" rtl="0" algn="l">
              <a:spcBef>
                <a:spcPts val="1000"/>
              </a:spcBef>
              <a:spcAft>
                <a:spcPts val="0"/>
              </a:spcAft>
              <a:buSzPts val="1800"/>
              <a:buChar char="●"/>
            </a:pPr>
            <a:r>
              <a:rPr lang="en"/>
              <a:t>general object detection</a:t>
            </a:r>
            <a:endParaRPr/>
          </a:p>
          <a:p>
            <a:pPr indent="-342900" lvl="0" marL="457200" rtl="0" algn="l">
              <a:spcBef>
                <a:spcPts val="1000"/>
              </a:spcBef>
              <a:spcAft>
                <a:spcPts val="0"/>
              </a:spcAft>
              <a:buSzPts val="1800"/>
              <a:buChar char="●"/>
            </a:pPr>
            <a:r>
              <a:rPr lang="en"/>
              <a:t>speech recognition</a:t>
            </a:r>
            <a:endParaRPr/>
          </a:p>
          <a:p>
            <a:pPr indent="-342900" lvl="0" marL="457200" rtl="0" algn="l">
              <a:spcBef>
                <a:spcPts val="1000"/>
              </a:spcBef>
              <a:spcAft>
                <a:spcPts val="0"/>
              </a:spcAft>
              <a:buSzPts val="1800"/>
              <a:buChar char="●"/>
            </a:pPr>
            <a:r>
              <a:rPr lang="en"/>
              <a:t> …</a:t>
            </a:r>
            <a:endParaRPr/>
          </a:p>
          <a:p>
            <a:pPr indent="0" lvl="0" marL="0" rtl="0" algn="l">
              <a:spcBef>
                <a:spcPts val="1000"/>
              </a:spcBef>
              <a:spcAft>
                <a:spcPts val="0"/>
              </a:spcAft>
              <a:buNone/>
            </a:pPr>
            <a:r>
              <a:rPr lang="en"/>
              <a:t>Having just two sides, a single linear separator is fundamentally insufficient as a mechanism for differentiating between more than two classes of data.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we </a:t>
            </a:r>
            <a:r>
              <a:rPr i="1" lang="en"/>
              <a:t>normalize</a:t>
            </a:r>
            <a:r>
              <a:rPr lang="en"/>
              <a:t> the weights of each linear classifier by the length of its normal vector 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then this distance is simply written as the raw evaluation of the point via the decision boundary as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10;\begin{equation}&#10;\mathbf{w}_{j}^{\,} \longleftarrow \frac{\mathbf{w}_{j}^{\,}}{\left\Vert \boldsymbol{\omega}_{j}^{\,} \right\Vert_2}&#10;\end{equation}&#10;&#10;&#10;&#10;&#10;" id="169" name="Google Shape;169;p32" title="MathEquation,#000000"/>
          <p:cNvPicPr preferRelativeResize="0"/>
          <p:nvPr/>
        </p:nvPicPr>
        <p:blipFill>
          <a:blip r:embed="rId3">
            <a:alphaModFix/>
          </a:blip>
          <a:stretch>
            <a:fillRect/>
          </a:stretch>
        </p:blipFill>
        <p:spPr>
          <a:xfrm>
            <a:off x="3638600" y="1710475"/>
            <a:ext cx="1866800" cy="728047"/>
          </a:xfrm>
          <a:prstGeom prst="rect">
            <a:avLst/>
          </a:prstGeom>
          <a:noFill/>
          <a:ln>
            <a:noFill/>
          </a:ln>
        </p:spPr>
      </p:pic>
      <p:pic>
        <p:nvPicPr>
          <p:cNvPr descr="\begin{equation}&#10;\text{signed distance of $\mathbf{x}$ to $j^{th}$ boundary} =  \dot{\mathbf{x}}_{\,}^T \mathbf{w}_j&#10;\end{equation}&#10;&#10;&#10;&#10;&#10;&#10;" id="170" name="Google Shape;170;p32" title="MathEquation,#000000"/>
          <p:cNvPicPr preferRelativeResize="0"/>
          <p:nvPr/>
        </p:nvPicPr>
        <p:blipFill>
          <a:blip r:embed="rId4">
            <a:alphaModFix/>
          </a:blip>
          <a:stretch>
            <a:fillRect/>
          </a:stretch>
        </p:blipFill>
        <p:spPr>
          <a:xfrm>
            <a:off x="1775575" y="3530075"/>
            <a:ext cx="5442300" cy="401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Therefore again - after weight-normalization - we have precisely the same prediction rule we found originally for regions of the space where only a single classifier is positive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y =  \underset{c \,=\, 0,...,C-1}{\text{argmax}} \,\,\,\dot{\mathbf{x}}_{\,}^T \mathbf{w}_c.&#10;\end{equation}&#10;&#10;&#10;&#10;" id="176" name="Google Shape;176;p33" title="MathEquation,#000000"/>
          <p:cNvPicPr preferRelativeResize="0"/>
          <p:nvPr/>
        </p:nvPicPr>
        <p:blipFill>
          <a:blip r:embed="rId3">
            <a:alphaModFix/>
          </a:blip>
          <a:stretch>
            <a:fillRect/>
          </a:stretch>
        </p:blipFill>
        <p:spPr>
          <a:xfrm>
            <a:off x="3317150" y="2721550"/>
            <a:ext cx="2509700" cy="60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Points on the negative side of all classifiers</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idx="1" type="body"/>
          </p:nvPr>
        </p:nvSpPr>
        <p:spPr>
          <a:xfrm>
            <a:off x="315400" y="3869750"/>
            <a:ext cx="8517000" cy="699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In this case we cannot argue that one classifier is more 'confident' in the class identity of such points. However, we can ask which classifier is the least 'unsure' about the class identity of such points? </a:t>
            </a:r>
            <a:endParaRPr/>
          </a:p>
        </p:txBody>
      </p:sp>
      <p:pic>
        <p:nvPicPr>
          <p:cNvPr id="187" name="Google Shape;187;p35"/>
          <p:cNvPicPr preferRelativeResize="0"/>
          <p:nvPr/>
        </p:nvPicPr>
        <p:blipFill>
          <a:blip r:embed="rId3">
            <a:alphaModFix/>
          </a:blip>
          <a:stretch>
            <a:fillRect/>
          </a:stretch>
        </p:blipFill>
        <p:spPr>
          <a:xfrm>
            <a:off x="799250" y="128125"/>
            <a:ext cx="7545504" cy="356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idx="1" type="body"/>
          </p:nvPr>
        </p:nvSpPr>
        <p:spPr>
          <a:xfrm>
            <a:off x="311700" y="169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If we repeat this logic for every point in the region ...</a:t>
            </a:r>
            <a:endParaRPr/>
          </a:p>
        </p:txBody>
      </p:sp>
      <p:pic>
        <p:nvPicPr>
          <p:cNvPr id="193" name="Google Shape;193;p36"/>
          <p:cNvPicPr preferRelativeResize="0"/>
          <p:nvPr/>
        </p:nvPicPr>
        <p:blipFill>
          <a:blip r:embed="rId3">
            <a:alphaModFix/>
          </a:blip>
          <a:stretch>
            <a:fillRect/>
          </a:stretch>
        </p:blipFill>
        <p:spPr>
          <a:xfrm>
            <a:off x="2747963" y="719138"/>
            <a:ext cx="3648075" cy="3705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Classification rule:</a:t>
            </a:r>
            <a:r>
              <a:rPr lang="en"/>
              <a:t> we assign a point to the class whose boundary is at the largest signed distance from it. </a:t>
            </a:r>
            <a:endParaRPr/>
          </a:p>
          <a:p>
            <a:pPr indent="0" lvl="0" marL="0" rtl="0" algn="l">
              <a:spcBef>
                <a:spcPts val="1200"/>
              </a:spcBef>
              <a:spcAft>
                <a:spcPts val="0"/>
              </a:spcAft>
              <a:buClr>
                <a:schemeClr val="dk1"/>
              </a:buClr>
              <a:buSzPts val="1100"/>
              <a:buFont typeface="Arial"/>
              <a:buNone/>
            </a:pPr>
            <a:r>
              <a:rPr lang="en"/>
              <a:t>Expressed algebraically, once again we have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y =  \underset{c \,=\, 0,...,C-1}{\text{argmax}} \,\,\,\dot{\mathbf{x}}_{\,}^T \mathbf{w}_c.&#10;\end{equation}&#10;&#10;&#10;" id="199" name="Google Shape;199;p37" title="MathEquation,#000000"/>
          <p:cNvPicPr preferRelativeResize="0"/>
          <p:nvPr/>
        </p:nvPicPr>
        <p:blipFill>
          <a:blip r:embed="rId3">
            <a:alphaModFix/>
          </a:blip>
          <a:stretch>
            <a:fillRect/>
          </a:stretch>
        </p:blipFill>
        <p:spPr>
          <a:xfrm>
            <a:off x="3232575" y="2777975"/>
            <a:ext cx="2678850" cy="642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Putting it all together</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now deduced that the single rule for assigning a label ‘y’ to a point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
              <a:t>which assigns the label based on the maximum signed distance of this point to each classifier, applies to the entire space of our problem. </a:t>
            </a:r>
            <a:endParaRPr/>
          </a:p>
          <a:p>
            <a:pPr indent="-342900" lvl="0" marL="457200" rtl="0" algn="l">
              <a:spcBef>
                <a:spcPts val="1000"/>
              </a:spcBef>
              <a:spcAft>
                <a:spcPts val="0"/>
              </a:spcAft>
              <a:buSzPts val="1800"/>
              <a:buChar char="●"/>
            </a:pPr>
            <a:r>
              <a:rPr lang="en"/>
              <a:t>We call this the </a:t>
            </a:r>
            <a:r>
              <a:rPr b="1" lang="en"/>
              <a:t>fusion rule</a:t>
            </a:r>
            <a:r>
              <a:rPr lang="en"/>
              <a:t> since it tells us precisely how to fuse our C individual classifiers together to make a unified and consistent classification across the entire space of any dataset.</a:t>
            </a:r>
            <a:endParaRPr/>
          </a:p>
          <a:p>
            <a:pPr indent="0" lvl="0" marL="0" rtl="0" algn="l">
              <a:spcBef>
                <a:spcPts val="1000"/>
              </a:spcBef>
              <a:spcAft>
                <a:spcPts val="1200"/>
              </a:spcAft>
              <a:buNone/>
            </a:pPr>
            <a:r>
              <a:t/>
            </a:r>
            <a:endParaRPr/>
          </a:p>
        </p:txBody>
      </p:sp>
      <p:pic>
        <p:nvPicPr>
          <p:cNvPr descr="\mathbf{x}&#10;&#10;" id="210" name="Google Shape;210;p39" title="MathEquation,#000000"/>
          <p:cNvPicPr preferRelativeResize="0"/>
          <p:nvPr/>
        </p:nvPicPr>
        <p:blipFill>
          <a:blip r:embed="rId3">
            <a:alphaModFix/>
          </a:blip>
          <a:stretch>
            <a:fillRect/>
          </a:stretch>
        </p:blipFill>
        <p:spPr>
          <a:xfrm>
            <a:off x="8564400" y="1310150"/>
            <a:ext cx="155300" cy="169851"/>
          </a:xfrm>
          <a:prstGeom prst="rect">
            <a:avLst/>
          </a:prstGeom>
          <a:noFill/>
          <a:ln>
            <a:noFill/>
          </a:ln>
        </p:spPr>
      </p:pic>
      <p:pic>
        <p:nvPicPr>
          <p:cNvPr descr="\begin{equation}&#10;y =  \underset{c \,=\, 0,...,C-1}{\text{argmax}} \,\,\,\dot{\mathbf{x}}_{\,}^T \mathbf{w}_c.&#10;\end{equation}&#10;&#10;&#10;" id="211" name="Google Shape;211;p39" title="MathEquation,#000000"/>
          <p:cNvPicPr preferRelativeResize="0"/>
          <p:nvPr/>
        </p:nvPicPr>
        <p:blipFill>
          <a:blip r:embed="rId4">
            <a:alphaModFix/>
          </a:blip>
          <a:stretch>
            <a:fillRect/>
          </a:stretch>
        </p:blipFill>
        <p:spPr>
          <a:xfrm>
            <a:off x="3738003" y="1613400"/>
            <a:ext cx="2072400" cy="497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0"/>
          <p:cNvPicPr preferRelativeResize="0"/>
          <p:nvPr/>
        </p:nvPicPr>
        <p:blipFill>
          <a:blip r:embed="rId3">
            <a:alphaModFix/>
          </a:blip>
          <a:stretch>
            <a:fillRect/>
          </a:stretch>
        </p:blipFill>
        <p:spPr>
          <a:xfrm>
            <a:off x="152400" y="419838"/>
            <a:ext cx="8839198" cy="430383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 Multiclass decision boundary</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we will see how to overcome this shortcoming when dealing with C&gt;2 classes by learning C linear classifiers (one per class), each distinguishing one class from the rest of the data.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This basic scheme is called </a:t>
            </a:r>
            <a:r>
              <a:rPr b="1" lang="en"/>
              <a:t>One-versus-All</a:t>
            </a:r>
            <a:r>
              <a:rPr lang="en"/>
              <a:t> multi-class classification.</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614363" y="728663"/>
            <a:ext cx="7915275" cy="3686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multi-class boundary (in black) arises at points where the fusion rule does not provide a unique solution</a:t>
            </a:r>
            <a:endParaRPr/>
          </a:p>
          <a:p>
            <a:pPr indent="-342900" lvl="0" marL="457200" rtl="0" algn="l">
              <a:spcBef>
                <a:spcPts val="1000"/>
              </a:spcBef>
              <a:spcAft>
                <a:spcPts val="0"/>
              </a:spcAft>
              <a:buSzPts val="1800"/>
              <a:buChar char="●"/>
            </a:pPr>
            <a:r>
              <a:rPr lang="en"/>
              <a:t>The boundary resulting from the fusion rule is always piecewise-linear.</a:t>
            </a:r>
            <a:endParaRPr/>
          </a:p>
          <a:p>
            <a:pPr indent="-342900" lvl="0" marL="457200" rtl="0" algn="l">
              <a:spcBef>
                <a:spcPts val="1000"/>
              </a:spcBef>
              <a:spcAft>
                <a:spcPts val="0"/>
              </a:spcAft>
              <a:buSzPts val="1800"/>
              <a:buChar char="●"/>
            </a:pPr>
            <a:r>
              <a:rPr lang="en"/>
              <a:t>While the fusion rule explicitly defines this boundary it does not provide us with a closed form formula for it as with e.g., logistic regression.</a:t>
            </a:r>
            <a:endParaRPr/>
          </a:p>
          <a:p>
            <a:pPr indent="0" lvl="0" marL="0" rtl="0" algn="l">
              <a:spcBef>
                <a:spcPts val="10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Implementing a One-versus-All classifier in `Python`</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take advantage of the `numpy` libraries fast array operations we use the notation first introduced in [Section 5.6], we stack the trained weights from our C classifiers together into a single                      array of the form</a:t>
            </a:r>
            <a:endParaRPr/>
          </a:p>
          <a:p>
            <a:pPr indent="0" lvl="0" marL="0" rtl="0" algn="l">
              <a:spcBef>
                <a:spcPts val="1200"/>
              </a:spcBef>
              <a:spcAft>
                <a:spcPts val="1200"/>
              </a:spcAft>
              <a:buNone/>
            </a:pPr>
            <a:r>
              <a:t/>
            </a:r>
            <a:endParaRPr/>
          </a:p>
        </p:txBody>
      </p:sp>
      <p:pic>
        <p:nvPicPr>
          <p:cNvPr descr="\begin{equation}&#10;\mathbf{W}=\begin{bmatrix} &#10;w_{0,0}  &amp;  w_{0,1}  &amp;  w_{0,2}  &amp; \cdots   &amp;  w_{0,C-1}  \\&#10;w_{1,0}  &amp;  w_{1,1}  &amp;  w_{1,2}  &amp; \cdots  &amp;   w_{1,C-1}  \\&#10;w_{2,0}  &amp;  w_{2,1}  &amp;  w_{2,2}  &amp; \cdots  &amp;  w_{2,C-1}  \\&#10;\,\,\, {\vdots}_{\,\,\,}  &amp; {\vdots}_{\,\,\,}  &amp;  {\vdots}_{\,\,\,}  &amp;  \cdots   &amp;    {\vdots}_{\,\,\,}    \\&#10;w_{N,0}  &amp;  w_{N,1} &amp; w_{N,2}  &amp;  \cdots  &amp;  w_{N,C-1}  \\&#10;\end{bmatrix}&#10;\end{equation}&#10;&#10;" id="242" name="Google Shape;242;p45" title="MathEquation,#000000"/>
          <p:cNvPicPr preferRelativeResize="0"/>
          <p:nvPr/>
        </p:nvPicPr>
        <p:blipFill>
          <a:blip r:embed="rId3">
            <a:alphaModFix/>
          </a:blip>
          <a:stretch>
            <a:fillRect/>
          </a:stretch>
        </p:blipFill>
        <p:spPr>
          <a:xfrm>
            <a:off x="1956975" y="2462575"/>
            <a:ext cx="5230050" cy="2183550"/>
          </a:xfrm>
          <a:prstGeom prst="rect">
            <a:avLst/>
          </a:prstGeom>
          <a:noFill/>
          <a:ln>
            <a:noFill/>
          </a:ln>
        </p:spPr>
      </p:pic>
      <p:pic>
        <p:nvPicPr>
          <p:cNvPr descr="\left(N + 1\right) \times C &#10;&#10;&#10;" id="243" name="Google Shape;243;p45" title="MathEquation,#000000"/>
          <p:cNvPicPr preferRelativeResize="0"/>
          <p:nvPr/>
        </p:nvPicPr>
        <p:blipFill>
          <a:blip r:embed="rId4">
            <a:alphaModFix/>
          </a:blip>
          <a:stretch>
            <a:fillRect/>
          </a:stretch>
        </p:blipFill>
        <p:spPr>
          <a:xfrm>
            <a:off x="3724200" y="1916675"/>
            <a:ext cx="1135196" cy="254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also extend our `model` notation to denote the evaluation of our C individual linear models as</a:t>
            </a:r>
            <a:endParaRPr/>
          </a:p>
          <a:p>
            <a:pPr indent="0" lvl="0" marL="0" rtl="0" algn="l">
              <a:spcBef>
                <a:spcPts val="1200"/>
              </a:spcBef>
              <a:spcAft>
                <a:spcPts val="1200"/>
              </a:spcAft>
              <a:buNone/>
            </a:pPr>
            <a:r>
              <a:t/>
            </a:r>
            <a:endParaRPr/>
          </a:p>
        </p:txBody>
      </p:sp>
      <p:pic>
        <p:nvPicPr>
          <p:cNvPr descr="\begin{equation}&#10;\begin{matrix} &#10;\text{model}\left(\mathbf{x},\mathbf{W}\right) = \dot{\mathbf{x}}_{\,}^T\mathbf{W} \end{matrix}  = \begin{bmatrix}&#10;\dot{\mathbf{x}}_{\,}^T  \overset{\,}{\mathbf{w}}_{0}^{\,}   &amp;&#10;\dot{\mathbf{x}}_{\,}^T  \overset{\,}{\mathbf{w}}_{1}^{\,}   &amp;&#10;\cdots \, &amp;&#10;\dot{\mathbf{x}}_{\,}^T  \overset{\,}{\mathbf{w}}_{C-1}^{\,}&#10;\end{bmatrix}&#10;\end{equation}&#10;&#10;&#10;" id="249" name="Google Shape;249;p46" title="MathEquation,#000000"/>
          <p:cNvPicPr preferRelativeResize="0"/>
          <p:nvPr/>
        </p:nvPicPr>
        <p:blipFill>
          <a:blip r:embed="rId3">
            <a:alphaModFix/>
          </a:blip>
          <a:stretch>
            <a:fillRect/>
          </a:stretch>
        </p:blipFill>
        <p:spPr>
          <a:xfrm>
            <a:off x="2493388" y="2166429"/>
            <a:ext cx="4157224" cy="810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Notice that we can now write the fusion rule in this extended `model` notation equivalently as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descr="\begin{equation}&#10;y = \underset{c \,=\, 0,...,C-1} {\text{max}}\,\text{model}\left(\mathbf{x},\mathbf{W}\right).&#10;\end{equation}&#10;&#10;&#10;&#10;" id="255" name="Google Shape;255;p47" title="MathEquation,#000000"/>
          <p:cNvPicPr preferRelativeResize="0"/>
          <p:nvPr/>
        </p:nvPicPr>
        <p:blipFill>
          <a:blip r:embed="rId3">
            <a:alphaModFix/>
          </a:blip>
          <a:stretch>
            <a:fillRect/>
          </a:stretch>
        </p:blipFill>
        <p:spPr>
          <a:xfrm>
            <a:off x="2786025" y="2250275"/>
            <a:ext cx="3571950" cy="642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8"/>
          <p:cNvSpPr txBox="1"/>
          <p:nvPr>
            <p:ph idx="1" type="body"/>
          </p:nvPr>
        </p:nvSpPr>
        <p:spPr>
          <a:xfrm>
            <a:off x="311700" y="266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Example: </a:t>
            </a:r>
            <a:r>
              <a:rPr lang="en"/>
              <a:t>Classifying a dataset with C = 4 classes using OvA</a:t>
            </a:r>
            <a:endParaRPr/>
          </a:p>
        </p:txBody>
      </p:sp>
      <p:pic>
        <p:nvPicPr>
          <p:cNvPr id="261" name="Google Shape;261;p48"/>
          <p:cNvPicPr preferRelativeResize="0"/>
          <p:nvPr/>
        </p:nvPicPr>
        <p:blipFill>
          <a:blip r:embed="rId3">
            <a:alphaModFix/>
          </a:blip>
          <a:stretch>
            <a:fillRect/>
          </a:stretch>
        </p:blipFill>
        <p:spPr>
          <a:xfrm>
            <a:off x="2519350" y="814125"/>
            <a:ext cx="4105275" cy="4000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9"/>
          <p:cNvSpPr txBox="1"/>
          <p:nvPr>
            <p:ph idx="1" type="body"/>
          </p:nvPr>
        </p:nvSpPr>
        <p:spPr>
          <a:xfrm>
            <a:off x="311700" y="3966800"/>
            <a:ext cx="8507400" cy="1006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Note with this dataset that each class is *not* linearly separable from the remainder of the data. This is no matter - the OvA framework still produces an appropriate multi-class boundary.</a:t>
            </a:r>
            <a:endParaRPr/>
          </a:p>
        </p:txBody>
      </p:sp>
      <p:pic>
        <p:nvPicPr>
          <p:cNvPr id="267" name="Google Shape;267;p49"/>
          <p:cNvPicPr preferRelativeResize="0"/>
          <p:nvPr/>
        </p:nvPicPr>
        <p:blipFill>
          <a:blip r:embed="rId3">
            <a:alphaModFix/>
          </a:blip>
          <a:stretch>
            <a:fillRect/>
          </a:stretch>
        </p:blipFill>
        <p:spPr>
          <a:xfrm>
            <a:off x="642925" y="245575"/>
            <a:ext cx="7858125" cy="365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Interpreting the fusion rule as a discrete step function</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51"/>
          <p:cNvPicPr preferRelativeResize="0"/>
          <p:nvPr/>
        </p:nvPicPr>
        <p:blipFill>
          <a:blip r:embed="rId3">
            <a:alphaModFix/>
          </a:blip>
          <a:stretch>
            <a:fillRect/>
          </a:stretch>
        </p:blipFill>
        <p:spPr>
          <a:xfrm>
            <a:off x="804863" y="809625"/>
            <a:ext cx="7534275" cy="352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Notation and modeling</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multiclass dataset </a:t>
            </a:r>
            <a:endParaRPr/>
          </a:p>
          <a:p>
            <a:pPr indent="0" lvl="0" marL="0" rtl="0" algn="l">
              <a:spcBef>
                <a:spcPts val="1200"/>
              </a:spcBef>
              <a:spcAft>
                <a:spcPts val="0"/>
              </a:spcAft>
              <a:buNone/>
            </a:pPr>
            <a:r>
              <a:rPr lang="en"/>
              <a:t>consists of C distinct classes of data.</a:t>
            </a:r>
            <a:endParaRPr/>
          </a:p>
          <a:p>
            <a:pPr indent="0" lvl="0" marL="0" rtl="0" algn="l">
              <a:spcBef>
                <a:spcPts val="1200"/>
              </a:spcBef>
              <a:spcAft>
                <a:spcPts val="0"/>
              </a:spcAft>
              <a:buClr>
                <a:schemeClr val="dk1"/>
              </a:buClr>
              <a:buSzPts val="1100"/>
              <a:buFont typeface="Arial"/>
              <a:buNone/>
            </a:pPr>
            <a:r>
              <a:rPr lang="en"/>
              <a:t>Although we can in theory use </a:t>
            </a:r>
            <a:r>
              <a:rPr i="1" lang="en"/>
              <a:t>any C distinct labels</a:t>
            </a:r>
            <a:r>
              <a:rPr lang="en"/>
              <a:t> to distinguish between the classes, it is convenient to use label values                                . </a:t>
            </a:r>
            <a:endParaRPr/>
          </a:p>
          <a:p>
            <a:pPr indent="0" lvl="0" marL="0" rtl="0" algn="l">
              <a:spcBef>
                <a:spcPts val="1200"/>
              </a:spcBef>
              <a:spcAft>
                <a:spcPts val="1200"/>
              </a:spcAft>
              <a:buNone/>
            </a:pPr>
            <a:r>
              <a:t/>
            </a:r>
            <a:endParaRPr/>
          </a:p>
        </p:txBody>
      </p:sp>
      <p:pic>
        <p:nvPicPr>
          <p:cNvPr descr="\left\{ \left(\mathbf{x}_{p,}\,y_{p}\right)\right\} _{p=1}^{P}&#10;" id="75" name="Google Shape;75;p17" title="MathEquation,#000000"/>
          <p:cNvPicPr preferRelativeResize="0"/>
          <p:nvPr/>
        </p:nvPicPr>
        <p:blipFill>
          <a:blip r:embed="rId3">
            <a:alphaModFix/>
          </a:blip>
          <a:stretch>
            <a:fillRect/>
          </a:stretch>
        </p:blipFill>
        <p:spPr>
          <a:xfrm>
            <a:off x="2528900" y="1200150"/>
            <a:ext cx="1078976" cy="318300"/>
          </a:xfrm>
          <a:prstGeom prst="rect">
            <a:avLst/>
          </a:prstGeom>
          <a:noFill/>
          <a:ln>
            <a:noFill/>
          </a:ln>
        </p:spPr>
      </p:pic>
      <p:pic>
        <p:nvPicPr>
          <p:cNvPr descr="y_{p}\in\left\{ 0,1,...,C-1\right\}" id="76" name="Google Shape;76;p17" title="MathEquation,#000000"/>
          <p:cNvPicPr preferRelativeResize="0"/>
          <p:nvPr/>
        </p:nvPicPr>
        <p:blipFill>
          <a:blip r:embed="rId4">
            <a:alphaModFix/>
          </a:blip>
          <a:stretch>
            <a:fillRect/>
          </a:stretch>
        </p:blipFill>
        <p:spPr>
          <a:xfrm>
            <a:off x="4897025" y="2507450"/>
            <a:ext cx="1972816" cy="25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688" y="424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 prototypical toy              class dataset.</a:t>
            </a:r>
            <a:endParaRPr/>
          </a:p>
        </p:txBody>
      </p:sp>
      <p:pic>
        <p:nvPicPr>
          <p:cNvPr id="82" name="Google Shape;82;p18"/>
          <p:cNvPicPr preferRelativeResize="0"/>
          <p:nvPr/>
        </p:nvPicPr>
        <p:blipFill>
          <a:blip r:embed="rId3">
            <a:alphaModFix/>
          </a:blip>
          <a:stretch>
            <a:fillRect/>
          </a:stretch>
        </p:blipFill>
        <p:spPr>
          <a:xfrm>
            <a:off x="2528875" y="1063650"/>
            <a:ext cx="4086225" cy="3962400"/>
          </a:xfrm>
          <a:prstGeom prst="rect">
            <a:avLst/>
          </a:prstGeom>
          <a:noFill/>
          <a:ln>
            <a:noFill/>
          </a:ln>
        </p:spPr>
      </p:pic>
      <p:pic>
        <p:nvPicPr>
          <p:cNvPr descr="C = 3" id="83" name="Google Shape;83;p18" title="MathEquation,#000000"/>
          <p:cNvPicPr preferRelativeResize="0"/>
          <p:nvPr/>
        </p:nvPicPr>
        <p:blipFill>
          <a:blip r:embed="rId4">
            <a:alphaModFix/>
          </a:blip>
          <a:stretch>
            <a:fillRect/>
          </a:stretch>
        </p:blipFill>
        <p:spPr>
          <a:xfrm>
            <a:off x="2256350" y="521625"/>
            <a:ext cx="728316" cy="25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t>Training ‘C’ One-versus-All classifiers</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The goal:</a:t>
            </a:r>
            <a:endParaRPr b="1"/>
          </a:p>
          <a:p>
            <a:pPr indent="0" lvl="0" marL="0" rtl="0" algn="l">
              <a:spcBef>
                <a:spcPts val="1200"/>
              </a:spcBef>
              <a:spcAft>
                <a:spcPts val="0"/>
              </a:spcAft>
              <a:buClr>
                <a:schemeClr val="dk1"/>
              </a:buClr>
              <a:buSzPts val="1100"/>
              <a:buFont typeface="Arial"/>
              <a:buNone/>
            </a:pPr>
            <a:r>
              <a:rPr lang="en"/>
              <a:t>We want to learn how to distinguish each class of our data from the other C-1 classes.</a:t>
            </a:r>
            <a:endParaRPr/>
          </a:p>
          <a:p>
            <a:pPr indent="0" lvl="0" marL="0" rtl="0" algn="l">
              <a:spcBef>
                <a:spcPts val="1200"/>
              </a:spcBef>
              <a:spcAft>
                <a:spcPts val="0"/>
              </a:spcAft>
              <a:buClr>
                <a:schemeClr val="dk1"/>
              </a:buClr>
              <a:buSzPts val="1100"/>
              <a:buFont typeface="Arial"/>
              <a:buNone/>
            </a:pPr>
            <a:r>
              <a:rPr b="1" lang="en"/>
              <a:t>One solution:</a:t>
            </a:r>
            <a:endParaRPr b="1"/>
          </a:p>
          <a:p>
            <a:pPr indent="0" lvl="0" marL="0" rtl="0" algn="l">
              <a:spcBef>
                <a:spcPts val="1200"/>
              </a:spcBef>
              <a:spcAft>
                <a:spcPts val="0"/>
              </a:spcAft>
              <a:buClr>
                <a:schemeClr val="dk1"/>
              </a:buClr>
              <a:buSzPts val="1100"/>
              <a:buFont typeface="Arial"/>
              <a:buNone/>
            </a:pPr>
            <a:r>
              <a:rPr lang="en"/>
              <a:t>Learn C two-class classifiers on the entire dataset (with the        classifier trained to distinguish the      class from the remainder of the data). </a:t>
            </a:r>
            <a:endParaRPr/>
          </a:p>
          <a:p>
            <a:pPr indent="0" lvl="0" marL="0" rtl="0" algn="l">
              <a:spcBef>
                <a:spcPts val="1200"/>
              </a:spcBef>
              <a:spcAft>
                <a:spcPts val="1200"/>
              </a:spcAft>
              <a:buNone/>
            </a:pPr>
            <a:r>
              <a:t/>
            </a:r>
            <a:endParaRPr/>
          </a:p>
        </p:txBody>
      </p:sp>
      <p:pic>
        <p:nvPicPr>
          <p:cNvPr descr="c^{th}&#10;&#10;&#10;" id="94" name="Google Shape;94;p20" title="MathEquation,#000000"/>
          <p:cNvPicPr preferRelativeResize="0"/>
          <p:nvPr/>
        </p:nvPicPr>
        <p:blipFill>
          <a:blip r:embed="rId3">
            <a:alphaModFix/>
          </a:blip>
          <a:stretch>
            <a:fillRect/>
          </a:stretch>
        </p:blipFill>
        <p:spPr>
          <a:xfrm>
            <a:off x="2187175" y="3277775"/>
            <a:ext cx="280276" cy="254000"/>
          </a:xfrm>
          <a:prstGeom prst="rect">
            <a:avLst/>
          </a:prstGeom>
          <a:noFill/>
          <a:ln>
            <a:noFill/>
          </a:ln>
        </p:spPr>
      </p:pic>
      <p:pic>
        <p:nvPicPr>
          <p:cNvPr descr="c^{th}" id="95" name="Google Shape;95;p20" title="MathEquation,#000000"/>
          <p:cNvPicPr preferRelativeResize="0"/>
          <p:nvPr/>
        </p:nvPicPr>
        <p:blipFill>
          <a:blip r:embed="rId4">
            <a:alphaModFix/>
          </a:blip>
          <a:stretch>
            <a:fillRect/>
          </a:stretch>
        </p:blipFill>
        <p:spPr>
          <a:xfrm>
            <a:off x="6493675" y="2936075"/>
            <a:ext cx="280276" cy="2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752475" y="438150"/>
            <a:ext cx="7639050" cy="426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