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7964c770a0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7964c770a0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7964c770a0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7964c770a0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7964c770a0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7964c770a0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7964c770a0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7964c770a0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7964c770a0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7964c770a0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7964c770a0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7964c770a0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7964c770a0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7964c770a0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7964c770a0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7964c770a0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7964c770a0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7964c770a0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7964c770a0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7964c770a0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7964c770a0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7964c770a0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7964c770a0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7964c770a0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7964c770a0_0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7964c770a0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7964c770a0_0_1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7964c770a0_0_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7964c770a0_0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7964c770a0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7964c770a0_0_1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7964c770a0_0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7964c770a0_0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7964c770a0_0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7964c770a0_0_1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7964c770a0_0_1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7964c770a0_0_1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7964c770a0_0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7964c770a0_0_1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7964c770a0_0_1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7964c770a0_0_1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7964c770a0_0_1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g7964c770a0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g7964c770a0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7964c770a0_0_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7964c770a0_0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7964c770a0_0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7964c770a0_0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7964c770a0_0_1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7964c770a0_0_1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7964c770a0_0_1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7964c770a0_0_1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7964c770a0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7964c770a0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7964c770a0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7964c770a0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7964c770a0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7964c770a0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7964c770a0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7964c770a0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7964c770a0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7964c770a0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7964c770a0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7964c770a0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3.png"/><Relationship Id="rId4" Type="http://schemas.openxmlformats.org/officeDocument/2006/relationships/image" Target="../media/image2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2.png"/><Relationship Id="rId4" Type="http://schemas.openxmlformats.org/officeDocument/2006/relationships/image" Target="../media/image4.png"/><Relationship Id="rId5"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3.png"/><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8.xml"/><Relationship Id="rId3" Type="http://schemas.openxmlformats.org/officeDocument/2006/relationships/image" Target="../media/image1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5.png"/><Relationship Id="rId4" Type="http://schemas.openxmlformats.org/officeDocument/2006/relationships/image" Target="../media/image1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9.png"/><Relationship Id="rId4" Type="http://schemas.openxmlformats.org/officeDocument/2006/relationships/image" Target="../media/image20.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23.png"/><Relationship Id="rId4" Type="http://schemas.openxmlformats.org/officeDocument/2006/relationships/image" Target="../media/image22.png"/><Relationship Id="rId5" Type="http://schemas.openxmlformats.org/officeDocument/2006/relationships/image" Target="../media/image30.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26.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25.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5.png"/><Relationship Id="rId4"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31.png"/><Relationship Id="rId4" Type="http://schemas.openxmlformats.org/officeDocument/2006/relationships/image" Target="../media/image2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24.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27.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3.xml"/><Relationship Id="rId3" Type="http://schemas.openxmlformats.org/officeDocument/2006/relationships/image" Target="../media/image2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1.png"/><Relationship Id="rId4" Type="http://schemas.openxmlformats.org/officeDocument/2006/relationships/image" Target="../media/image32.png"/><Relationship Id="rId5"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sz="2500"/>
              <a:t>7.3  Multi-class classification and the Perceptron</a:t>
            </a:r>
            <a:endParaRPr sz="25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2"/>
          <p:cNvSpPr txBox="1"/>
          <p:nvPr>
            <p:ph idx="1" type="body"/>
          </p:nvPr>
        </p:nvSpPr>
        <p:spPr>
          <a:xfrm>
            <a:off x="311700" y="863550"/>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Recall that in order to fairly compare the distance of each input       to our two-class decision boundaries, we should formally subject the cost to the constraints that all normal vectors have unit length.</a:t>
            </a:r>
            <a:endParaRPr/>
          </a:p>
          <a:p>
            <a:pPr indent="0" lvl="0" marL="0" rtl="0" algn="l">
              <a:spcBef>
                <a:spcPts val="1200"/>
              </a:spcBef>
              <a:spcAft>
                <a:spcPts val="0"/>
              </a:spcAft>
              <a:buClr>
                <a:schemeClr val="dk1"/>
              </a:buClr>
              <a:buSzPts val="1100"/>
              <a:buFont typeface="Arial"/>
              <a:buNone/>
            </a:pPr>
            <a:r>
              <a:rPr lang="en"/>
              <a:t>Separating the biases from feature-touching weights, this leads to the following constrained problem</a:t>
            </a:r>
            <a:endParaRPr/>
          </a:p>
          <a:p>
            <a:pPr indent="0" lvl="0" marL="0" rtl="0" algn="l">
              <a:spcBef>
                <a:spcPts val="1200"/>
              </a:spcBef>
              <a:spcAft>
                <a:spcPts val="0"/>
              </a:spcAft>
              <a:buClr>
                <a:schemeClr val="dk1"/>
              </a:buClr>
              <a:buSzPts val="1100"/>
              <a:buFont typeface="Arial"/>
              <a:buNone/>
            </a:pPr>
            <a:r>
              <a:t/>
            </a:r>
            <a:endParaRPr/>
          </a:p>
          <a:p>
            <a:pPr indent="0" lvl="0" marL="0" rtl="0" algn="l">
              <a:spcBef>
                <a:spcPts val="1200"/>
              </a:spcBef>
              <a:spcAft>
                <a:spcPts val="1200"/>
              </a:spcAft>
              <a:buNone/>
            </a:pPr>
            <a:r>
              <a:t/>
            </a:r>
            <a:endParaRPr/>
          </a:p>
        </p:txBody>
      </p:sp>
      <p:pic>
        <p:nvPicPr>
          <p:cNvPr descr="\begin{equation}&#10;\begin{aligned}&#10;\underset{b_{0}^{\,},\,\boldsymbol{\omega}_{0}^{\,},\,...,\,b_{C-1}^{\,},\,\boldsymbol{\omega}_{C-1}^{\,}}{\mbox{minimize}\,\,\,} &amp;  \frac{1}{P}\sum_{p = 1}^P \left[\left(\underset{c \,=\, 0,...,C-1}{\text{max}} b_{c}^{\,} + \mathbf{x}_{p}^T\boldsymbol{\omega}_{c}^{\,}\right) - \left(b_{y_p}^{\,} + \mathbf{x}_{p}^T\boldsymbol{\omega}_{y_p}^{\,}\right)\right]\\&#10;\mbox{subject to}\,\,\, &amp; \,\,\,\,\, \left \Vert \boldsymbol{\omega}_{c}^{\,} \right \Vert_2^2  = 1, \,\,\,\,\,\, c \,=\, 0,...,C-1&#10;\end{aligned}&#10;\end{equation}&#10;&#10;&#10;" id="108" name="Google Shape;108;p22" title="MathEquation,#000000"/>
          <p:cNvPicPr preferRelativeResize="0"/>
          <p:nvPr/>
        </p:nvPicPr>
        <p:blipFill>
          <a:blip r:embed="rId3">
            <a:alphaModFix/>
          </a:blip>
          <a:stretch>
            <a:fillRect/>
          </a:stretch>
        </p:blipFill>
        <p:spPr>
          <a:xfrm>
            <a:off x="2656675" y="2511075"/>
            <a:ext cx="4838324" cy="2503825"/>
          </a:xfrm>
          <a:prstGeom prst="rect">
            <a:avLst/>
          </a:prstGeom>
          <a:noFill/>
          <a:ln>
            <a:noFill/>
          </a:ln>
        </p:spPr>
      </p:pic>
      <p:pic>
        <p:nvPicPr>
          <p:cNvPr descr="\mathbf{x}_p&#10;&#10;&#10;" id="109" name="Google Shape;109;p22" title="MathEquation,#000000"/>
          <p:cNvPicPr preferRelativeResize="0"/>
          <p:nvPr/>
        </p:nvPicPr>
        <p:blipFill>
          <a:blip r:embed="rId4">
            <a:alphaModFix/>
          </a:blip>
          <a:stretch>
            <a:fillRect/>
          </a:stretch>
        </p:blipFill>
        <p:spPr>
          <a:xfrm>
            <a:off x="6853950" y="994725"/>
            <a:ext cx="247950" cy="211074"/>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a:t>Although we can solve this problem directly (e.g., by using projected gradient descent), it is more commonplace to approximately solve it by </a:t>
            </a:r>
            <a:r>
              <a:rPr i="1" lang="en"/>
              <a:t>relaxing the constraints</a:t>
            </a:r>
            <a:r>
              <a:rPr lang="en"/>
              <a:t> (as we have seen before, e.g., in Sections [6.4.3] and [6.5.3]</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1200"/>
              </a:spcBef>
              <a:spcAft>
                <a:spcPts val="0"/>
              </a:spcAft>
              <a:buNone/>
            </a:pPr>
            <a:r>
              <a:t/>
            </a:r>
            <a:endParaRPr/>
          </a:p>
          <a:p>
            <a:pPr indent="-342900" lvl="0" marL="457200" rtl="0" algn="l">
              <a:spcBef>
                <a:spcPts val="1200"/>
              </a:spcBef>
              <a:spcAft>
                <a:spcPts val="0"/>
              </a:spcAft>
              <a:buSzPts val="1800"/>
              <a:buChar char="●"/>
            </a:pPr>
            <a:r>
              <a:rPr lang="en"/>
              <a:t>F</a:t>
            </a:r>
            <a:r>
              <a:rPr lang="en"/>
              <a:t>or simplicity we choose a single regularization parameter              that is used to penalize the magnitude of all normal vectors simultaneously.</a:t>
            </a:r>
            <a:endParaRPr/>
          </a:p>
          <a:p>
            <a:pPr indent="-342900" lvl="0" marL="457200" rtl="0" algn="l">
              <a:spcBef>
                <a:spcPts val="1000"/>
              </a:spcBef>
              <a:spcAft>
                <a:spcPts val="0"/>
              </a:spcAft>
              <a:buSzPts val="1800"/>
              <a:buChar char="●"/>
            </a:pPr>
            <a:r>
              <a:rPr lang="en"/>
              <a:t>Even though this regularized form will not necessarily guarantee that            for all ‘c’, it will generally force the length of all normal vectors to behave well, e.g., disallowing one normal vector to grow arbitrarily large while one shrinks to almost nothing. </a:t>
            </a:r>
            <a:endParaRPr/>
          </a:p>
          <a:p>
            <a:pPr indent="0" lvl="0" marL="0" rtl="0" algn="l">
              <a:spcBef>
                <a:spcPts val="1000"/>
              </a:spcBef>
              <a:spcAft>
                <a:spcPts val="1200"/>
              </a:spcAft>
              <a:buNone/>
            </a:pPr>
            <a:r>
              <a:t/>
            </a:r>
            <a:endParaRPr/>
          </a:p>
        </p:txBody>
      </p:sp>
      <p:pic>
        <p:nvPicPr>
          <p:cNvPr descr="\begin{equation}&#10;\frac{1}{P}\sum_{p = 1}^P \left[\left(\underset{c \,=\, 0,...,C-1}{\text{max}} \,\,\,b_{c}^{\,} + \mathbf{x}_{p}^T\boldsymbol{\omega}_{c}^{\,}\right) - \left(b_{y_p}^{\,} + \mathbf{x}_{p}^T\boldsymbol{\omega}_{y_p}^{\,}\right)\right]+ \lambda \sum_{c = 0}^{C-1} \left \Vert \boldsymbol{\omega}_{c}^{\,} \right \Vert_2^2 &#10;\end{equation}&#10;&#10;&#10;" id="120" name="Google Shape;120;p24" title="MathEquation,#000000"/>
          <p:cNvPicPr preferRelativeResize="0"/>
          <p:nvPr/>
        </p:nvPicPr>
        <p:blipFill>
          <a:blip r:embed="rId3">
            <a:alphaModFix/>
          </a:blip>
          <a:stretch>
            <a:fillRect/>
          </a:stretch>
        </p:blipFill>
        <p:spPr>
          <a:xfrm>
            <a:off x="582300" y="958325"/>
            <a:ext cx="8125126" cy="873450"/>
          </a:xfrm>
          <a:prstGeom prst="rect">
            <a:avLst/>
          </a:prstGeom>
          <a:noFill/>
          <a:ln>
            <a:noFill/>
          </a:ln>
        </p:spPr>
      </p:pic>
      <p:pic>
        <p:nvPicPr>
          <p:cNvPr descr="\left \Vert \boldsymbol{\omega}_{c}^{\,} \right \Vert_2^2 = 1&#10;&#10;&#10;" id="121" name="Google Shape;121;p24" title="MathEquation,#000000"/>
          <p:cNvPicPr preferRelativeResize="0"/>
          <p:nvPr/>
        </p:nvPicPr>
        <p:blipFill>
          <a:blip r:embed="rId4">
            <a:alphaModFix/>
          </a:blip>
          <a:stretch>
            <a:fillRect/>
          </a:stretch>
        </p:blipFill>
        <p:spPr>
          <a:xfrm>
            <a:off x="7881375" y="2899300"/>
            <a:ext cx="1082624" cy="339675"/>
          </a:xfrm>
          <a:prstGeom prst="rect">
            <a:avLst/>
          </a:prstGeom>
          <a:noFill/>
          <a:ln>
            <a:noFill/>
          </a:ln>
        </p:spPr>
      </p:pic>
      <p:pic>
        <p:nvPicPr>
          <p:cNvPr descr="\lambda \geq 0&#10;&#10;&#10;" id="122" name="Google Shape;122;p24" title="MathEquation,#000000"/>
          <p:cNvPicPr preferRelativeResize="0"/>
          <p:nvPr/>
        </p:nvPicPr>
        <p:blipFill>
          <a:blip r:embed="rId5">
            <a:alphaModFix/>
          </a:blip>
          <a:stretch>
            <a:fillRect/>
          </a:stretch>
        </p:blipFill>
        <p:spPr>
          <a:xfrm>
            <a:off x="6817575" y="2171425"/>
            <a:ext cx="599410" cy="2540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5"/>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500"/>
              <a:t>Implementing and minimizing a modular multi-class Perceptron in `Python`</a:t>
            </a:r>
            <a:endParaRPr sz="25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To take advantage of the `numpy` libraries fast array operations we use the notation first introduced in [Section 5.6.3] (and repeated in the previous Section), and stack the trained weights from our C classifiers together into a single         array of the form</a:t>
            </a:r>
            <a:endParaRPr/>
          </a:p>
          <a:p>
            <a:pPr indent="0" lvl="0" marL="0" rtl="0" algn="l">
              <a:spcBef>
                <a:spcPts val="1200"/>
              </a:spcBef>
              <a:spcAft>
                <a:spcPts val="0"/>
              </a:spcAft>
              <a:buClr>
                <a:schemeClr val="dk1"/>
              </a:buClr>
              <a:buSzPts val="1100"/>
              <a:buFont typeface="Arial"/>
              <a:buNone/>
            </a:pPr>
            <a:r>
              <a:t/>
            </a:r>
            <a:endParaRPr/>
          </a:p>
          <a:p>
            <a:pPr indent="0" lvl="0" marL="0" rtl="0" algn="l">
              <a:spcBef>
                <a:spcPts val="1200"/>
              </a:spcBef>
              <a:spcAft>
                <a:spcPts val="1200"/>
              </a:spcAft>
              <a:buNone/>
            </a:pPr>
            <a:r>
              <a:t/>
            </a:r>
            <a:endParaRPr/>
          </a:p>
        </p:txBody>
      </p:sp>
      <p:pic>
        <p:nvPicPr>
          <p:cNvPr descr="\left(N + 1\right) \times C&#10;&#10;&#10;&#10;&#10;" id="133" name="Google Shape;133;p26" title="MathEquation,#000000"/>
          <p:cNvPicPr preferRelativeResize="0"/>
          <p:nvPr/>
        </p:nvPicPr>
        <p:blipFill>
          <a:blip r:embed="rId3">
            <a:alphaModFix/>
          </a:blip>
          <a:stretch>
            <a:fillRect/>
          </a:stretch>
        </p:blipFill>
        <p:spPr>
          <a:xfrm>
            <a:off x="7812300" y="1880275"/>
            <a:ext cx="1135196" cy="254000"/>
          </a:xfrm>
          <a:prstGeom prst="rect">
            <a:avLst/>
          </a:prstGeom>
          <a:noFill/>
          <a:ln>
            <a:noFill/>
          </a:ln>
        </p:spPr>
      </p:pic>
      <p:pic>
        <p:nvPicPr>
          <p:cNvPr descr="\begin{equation}&#10;\mathbf{W}=\begin{bmatrix} &#10;w_{0,0}  &amp;  w_{0,1}  &amp;  w_{0,2}  &amp; \cdots   &amp;  w_{0,C-1}  \\&#10;w_{1,0}  &amp;  w_{1,1}  &amp;  w_{1,2}  &amp; \cdots  &amp;   w_{1,C-1}  \\&#10;w_{2,0}  &amp;  w_{2,1}  &amp;  w_{2,2}  &amp; \cdots  &amp;  w_{2,C-1}  \\&#10;\,\,\, {\vdots}_{\,\,\,}  &amp; {\vdots}_{\,\,\,}  &amp;  {\vdots}_{\,\,\,}  &amp;  \cdots   &amp;    {\vdots}_{\,\,\,}    \\&#10;w_{N,0}  &amp;  w_{N,1} &amp; w_{N,2}  &amp;  \cdots  &amp;  w_{N,C-1}  \\&#10;\end{bmatrix}&#10;\end{equation}&#10;&#10;&#10;" id="134" name="Google Shape;134;p26" title="MathEquation,#000000"/>
          <p:cNvPicPr preferRelativeResize="0"/>
          <p:nvPr/>
        </p:nvPicPr>
        <p:blipFill>
          <a:blip r:embed="rId4">
            <a:alphaModFix/>
          </a:blip>
          <a:stretch>
            <a:fillRect/>
          </a:stretch>
        </p:blipFill>
        <p:spPr>
          <a:xfrm>
            <a:off x="2407325" y="2620275"/>
            <a:ext cx="4329350" cy="18075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We extend our `model` notation to denote the evaluation of our $C$ individual linear models as</a:t>
            </a:r>
            <a:endParaRPr/>
          </a:p>
          <a:p>
            <a:pPr indent="0" lvl="0" marL="0" rtl="0" algn="l">
              <a:spcBef>
                <a:spcPts val="1200"/>
              </a:spcBef>
              <a:spcAft>
                <a:spcPts val="0"/>
              </a:spcAft>
              <a:buClr>
                <a:schemeClr val="dk1"/>
              </a:buClr>
              <a:buSzPts val="1100"/>
              <a:buFont typeface="Arial"/>
              <a:buNone/>
            </a:pPr>
            <a:r>
              <a:t/>
            </a:r>
            <a:endParaRPr/>
          </a:p>
          <a:p>
            <a:pPr indent="0" lvl="0" marL="0" rtl="0" algn="l">
              <a:spcBef>
                <a:spcPts val="1200"/>
              </a:spcBef>
              <a:spcAft>
                <a:spcPts val="1200"/>
              </a:spcAft>
              <a:buNone/>
            </a:pPr>
            <a:r>
              <a:t/>
            </a:r>
            <a:endParaRPr/>
          </a:p>
        </p:txBody>
      </p:sp>
      <p:pic>
        <p:nvPicPr>
          <p:cNvPr descr="\begin{equation}&#10;\begin{matrix} &#10;\text{model}\left(\mathbf{x},\mathbf{W}\right) = \dot{\mathbf{x}}_{\,}^T\mathbf{W} \end{matrix}  = \begin{bmatrix}&#10;\dot{\mathbf{x}}_{\,}^T  \overset{\,}{\mathbf{w}}_{0}^{\,}   &amp;&#10;\dot{\mathbf{x}}_{\,}^T  \overset{\,}{\mathbf{w}}_{1}^{\,}   &amp;&#10;\cdots \, &amp;&#10;\dot{\mathbf{x}}_{\,}^T  \overset{\,}{\mathbf{w}}_{C-1}^{\,}&#10;\end{bmatrix}&#10;\end{equation}&#10;&#10;&#10;&#10;&#10;" id="140" name="Google Shape;140;p27" title="MathEquation,#000000"/>
          <p:cNvPicPr preferRelativeResize="0"/>
          <p:nvPr/>
        </p:nvPicPr>
        <p:blipFill>
          <a:blip r:embed="rId3">
            <a:alphaModFix/>
          </a:blip>
          <a:stretch>
            <a:fillRect/>
          </a:stretch>
        </p:blipFill>
        <p:spPr>
          <a:xfrm>
            <a:off x="764250" y="2371588"/>
            <a:ext cx="7278626" cy="4003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b="1" lang="en"/>
              <a:t>Note:</a:t>
            </a:r>
            <a:r>
              <a:rPr lang="en"/>
              <a:t> ``Python`` code often runs much faster when ``for`` loops (or equivalently ``list comprehensions``) are written equivalently using matrix-vector ``numpy`` operations.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9"/>
          <p:cNvSpPr txBox="1"/>
          <p:nvPr>
            <p:ph idx="1" type="body"/>
          </p:nvPr>
        </p:nvSpPr>
        <p:spPr>
          <a:xfrm>
            <a:off x="311700" y="436750"/>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a:t>Example: </a:t>
            </a:r>
            <a:r>
              <a:rPr lang="en"/>
              <a:t>multi-class perceptron</a:t>
            </a:r>
            <a:endParaRPr/>
          </a:p>
        </p:txBody>
      </p:sp>
      <p:pic>
        <p:nvPicPr>
          <p:cNvPr id="151" name="Google Shape;151;p29"/>
          <p:cNvPicPr preferRelativeResize="0"/>
          <p:nvPr/>
        </p:nvPicPr>
        <p:blipFill>
          <a:blip r:embed="rId3">
            <a:alphaModFix/>
          </a:blip>
          <a:stretch>
            <a:fillRect/>
          </a:stretch>
        </p:blipFill>
        <p:spPr>
          <a:xfrm>
            <a:off x="2547925" y="989375"/>
            <a:ext cx="3942100" cy="38586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pic>
        <p:nvPicPr>
          <p:cNvPr id="156" name="Google Shape;156;p30"/>
          <p:cNvPicPr preferRelativeResize="0"/>
          <p:nvPr/>
        </p:nvPicPr>
        <p:blipFill>
          <a:blip r:embed="rId3">
            <a:alphaModFix/>
          </a:blip>
          <a:stretch>
            <a:fillRect/>
          </a:stretch>
        </p:blipFill>
        <p:spPr>
          <a:xfrm>
            <a:off x="881063" y="828675"/>
            <a:ext cx="7381875" cy="34861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31"/>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sz="2500"/>
              <a:t>The Multi-class Softmax / Cross Entropy cost function</a:t>
            </a:r>
            <a:endParaRPr sz="25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4"/>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sz="2500"/>
              <a:t>The Multi-class Perceptron cost function</a:t>
            </a:r>
            <a:endParaRPr sz="25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3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As was the case with the two-class perceptron, here too we can </a:t>
            </a:r>
            <a:r>
              <a:rPr i="1" lang="en"/>
              <a:t>smooth</a:t>
            </a:r>
            <a:r>
              <a:rPr lang="en"/>
              <a:t> the multi-class Perceptron cost employing the </a:t>
            </a:r>
            <a:r>
              <a:rPr b="1" lang="en"/>
              <a:t>softmax</a:t>
            </a:r>
            <a:r>
              <a:rPr lang="en"/>
              <a:t> function, defined as</a:t>
            </a:r>
            <a:endParaRPr/>
          </a:p>
          <a:p>
            <a:pPr indent="0" lvl="0" marL="0" rtl="0" algn="l">
              <a:spcBef>
                <a:spcPts val="1200"/>
              </a:spcBef>
              <a:spcAft>
                <a:spcPts val="0"/>
              </a:spcAft>
              <a:buClr>
                <a:schemeClr val="dk1"/>
              </a:buClr>
              <a:buSzPts val="1100"/>
              <a:buFont typeface="Arial"/>
              <a:buNone/>
            </a:pPr>
            <a:r>
              <a:t/>
            </a:r>
            <a:endParaRPr/>
          </a:p>
          <a:p>
            <a:pPr indent="0" lvl="0" marL="0" rtl="0" algn="l">
              <a:spcBef>
                <a:spcPts val="1200"/>
              </a:spcBef>
              <a:spcAft>
                <a:spcPts val="0"/>
              </a:spcAft>
              <a:buClr>
                <a:schemeClr val="dk1"/>
              </a:buClr>
              <a:buSzPts val="1100"/>
              <a:buFont typeface="Arial"/>
              <a:buNone/>
            </a:pPr>
            <a:r>
              <a:t/>
            </a:r>
            <a:endParaRPr/>
          </a:p>
          <a:p>
            <a:pPr indent="0" lvl="0" marL="0" rtl="0" algn="l">
              <a:spcBef>
                <a:spcPts val="1200"/>
              </a:spcBef>
              <a:spcAft>
                <a:spcPts val="0"/>
              </a:spcAft>
              <a:buClr>
                <a:schemeClr val="dk1"/>
              </a:buClr>
              <a:buSzPts val="1100"/>
              <a:buFont typeface="Arial"/>
              <a:buNone/>
            </a:pPr>
            <a:r>
              <a:rPr lang="en"/>
              <a:t>which is a close and smooth approximation to the </a:t>
            </a:r>
            <a:r>
              <a:rPr b="1" lang="en"/>
              <a:t>max</a:t>
            </a:r>
            <a:r>
              <a:rPr lang="en"/>
              <a:t> function</a:t>
            </a:r>
            <a:endParaRPr/>
          </a:p>
          <a:p>
            <a:pPr indent="0" lvl="0" marL="0" rtl="0" algn="l">
              <a:spcBef>
                <a:spcPts val="1200"/>
              </a:spcBef>
              <a:spcAft>
                <a:spcPts val="1200"/>
              </a:spcAft>
              <a:buNone/>
            </a:pPr>
            <a:r>
              <a:t/>
            </a:r>
            <a:endParaRPr/>
          </a:p>
        </p:txBody>
      </p:sp>
      <p:pic>
        <p:nvPicPr>
          <p:cNvPr descr="\begin{equation}&#10;\text{soft}\left(s_0,s_1,...,s_{C-1}\right) = \text{log}\left(e^{s_0} + e^{s_1} + \cdots + e^{s_{C-1}} \right)&#10;\end{equation}&#10;&#10;&#10;&#10;" id="167" name="Google Shape;167;p32" title="MathEquation,#000000"/>
          <p:cNvPicPr preferRelativeResize="0"/>
          <p:nvPr/>
        </p:nvPicPr>
        <p:blipFill>
          <a:blip r:embed="rId3">
            <a:alphaModFix/>
          </a:blip>
          <a:stretch>
            <a:fillRect/>
          </a:stretch>
        </p:blipFill>
        <p:spPr>
          <a:xfrm>
            <a:off x="1323838" y="2098625"/>
            <a:ext cx="6496324" cy="397900"/>
          </a:xfrm>
          <a:prstGeom prst="rect">
            <a:avLst/>
          </a:prstGeom>
          <a:noFill/>
          <a:ln>
            <a:noFill/>
          </a:ln>
        </p:spPr>
      </p:pic>
      <p:pic>
        <p:nvPicPr>
          <p:cNvPr descr="\begin{equation}&#10;\text{soft}\left(s_0,s_1,...,s_{C-1}\right) \approx \text{max}\left(s_0,s_1,...,s_{C-1}\right).&#10;\end{equation}&#10;&#10;&#10;&#10;" id="168" name="Google Shape;168;p32" title="MathEquation,#000000"/>
          <p:cNvPicPr preferRelativeResize="0"/>
          <p:nvPr/>
        </p:nvPicPr>
        <p:blipFill>
          <a:blip r:embed="rId4">
            <a:alphaModFix/>
          </a:blip>
          <a:stretch>
            <a:fillRect/>
          </a:stretch>
        </p:blipFill>
        <p:spPr>
          <a:xfrm>
            <a:off x="2026713" y="3687775"/>
            <a:ext cx="5090576" cy="33725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3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Replacing the        function in each summand of the multi-class Perceptron gives</a:t>
            </a:r>
            <a:endParaRPr/>
          </a:p>
          <a:p>
            <a:pPr indent="0" lvl="0" marL="0" rtl="0" algn="l">
              <a:spcBef>
                <a:spcPts val="1200"/>
              </a:spcBef>
              <a:spcAft>
                <a:spcPts val="0"/>
              </a:spcAft>
              <a:buClr>
                <a:schemeClr val="dk1"/>
              </a:buClr>
              <a:buSzPts val="1100"/>
              <a:buFont typeface="Arial"/>
              <a:buNone/>
            </a:pPr>
            <a:r>
              <a:t/>
            </a:r>
            <a:endParaRPr/>
          </a:p>
          <a:p>
            <a:pPr indent="0" lvl="0" marL="0" rtl="0" algn="l">
              <a:spcBef>
                <a:spcPts val="1200"/>
              </a:spcBef>
              <a:spcAft>
                <a:spcPts val="0"/>
              </a:spcAft>
              <a:buClr>
                <a:schemeClr val="dk1"/>
              </a:buClr>
              <a:buSzPts val="1100"/>
              <a:buFont typeface="Arial"/>
              <a:buNone/>
            </a:pPr>
            <a:r>
              <a:t/>
            </a:r>
            <a:endParaRPr/>
          </a:p>
          <a:p>
            <a:pPr indent="0" lvl="0" marL="0" rtl="0" algn="l">
              <a:spcBef>
                <a:spcPts val="1200"/>
              </a:spcBef>
              <a:spcAft>
                <a:spcPts val="0"/>
              </a:spcAft>
              <a:buClr>
                <a:schemeClr val="dk1"/>
              </a:buClr>
              <a:buSzPts val="1100"/>
              <a:buFont typeface="Arial"/>
              <a:buNone/>
            </a:pPr>
            <a:r>
              <a:rPr lang="en"/>
              <a:t>This is referred to as the </a:t>
            </a:r>
            <a:r>
              <a:rPr b="1" lang="en"/>
              <a:t>multi-class Softmax</a:t>
            </a:r>
            <a:r>
              <a:rPr lang="en"/>
              <a:t> cost function, which</a:t>
            </a:r>
            <a:endParaRPr/>
          </a:p>
          <a:p>
            <a:pPr indent="-342900" lvl="0" marL="457200" rtl="0" algn="l">
              <a:spcBef>
                <a:spcPts val="1200"/>
              </a:spcBef>
              <a:spcAft>
                <a:spcPts val="0"/>
              </a:spcAft>
              <a:buSzPts val="1800"/>
              <a:buChar char="●"/>
            </a:pPr>
            <a:r>
              <a:rPr lang="en"/>
              <a:t>is convex</a:t>
            </a:r>
            <a:endParaRPr/>
          </a:p>
          <a:p>
            <a:pPr indent="-342900" lvl="0" marL="457200" rtl="0" algn="l">
              <a:spcBef>
                <a:spcPts val="1000"/>
              </a:spcBef>
              <a:spcAft>
                <a:spcPts val="0"/>
              </a:spcAft>
              <a:buSzPts val="1800"/>
              <a:buChar char="●"/>
            </a:pPr>
            <a:r>
              <a:rPr lang="en"/>
              <a:t>unlike the Multiclass Perceptron has infinitely many smooth derivatives </a:t>
            </a:r>
            <a:endParaRPr/>
          </a:p>
          <a:p>
            <a:pPr indent="-342900" lvl="0" marL="457200" rtl="0" algn="l">
              <a:spcBef>
                <a:spcPts val="1000"/>
              </a:spcBef>
              <a:spcAft>
                <a:spcPts val="0"/>
              </a:spcAft>
              <a:buSzPts val="1800"/>
              <a:buChar char="●"/>
            </a:pPr>
            <a:r>
              <a:rPr lang="en"/>
              <a:t>no longer has a trivial solution at zero</a:t>
            </a:r>
            <a:endParaRPr/>
          </a:p>
          <a:p>
            <a:pPr indent="0" lvl="0" marL="0" rtl="0" algn="l">
              <a:spcBef>
                <a:spcPts val="1000"/>
              </a:spcBef>
              <a:spcAft>
                <a:spcPts val="1200"/>
              </a:spcAft>
              <a:buNone/>
            </a:pPr>
            <a:r>
              <a:t/>
            </a:r>
            <a:endParaRPr/>
          </a:p>
        </p:txBody>
      </p:sp>
      <p:pic>
        <p:nvPicPr>
          <p:cNvPr descr="\begin{equation}&#10;g\left(\mathbf{w}_{0}^{\,},\,...,\mathbf{w}_{C-1}^{\,}\right) = \frac{1}{P}\sum_{p = 1}^P \left[\text{log}\left( \sum_{c = 0}^{C-1}  e^{ \dot{\mathbf{x}}_{p}^T \overset{\,}{\mathbf{w}}_c^{\,}}  \right) - \dot{\mathbf{x}}_{p}^T \overset{\,}{\mathbf{w}}_{y_p}^{\,}\right].&#10;\end{equation}&#10;&#10;&#10;&#10;&#10;" id="174" name="Google Shape;174;p33" title="MathEquation,#000000"/>
          <p:cNvPicPr preferRelativeResize="0"/>
          <p:nvPr/>
        </p:nvPicPr>
        <p:blipFill>
          <a:blip r:embed="rId3">
            <a:alphaModFix/>
          </a:blip>
          <a:stretch>
            <a:fillRect/>
          </a:stretch>
        </p:blipFill>
        <p:spPr>
          <a:xfrm>
            <a:off x="815400" y="1746850"/>
            <a:ext cx="7513200" cy="582275"/>
          </a:xfrm>
          <a:prstGeom prst="rect">
            <a:avLst/>
          </a:prstGeom>
          <a:noFill/>
          <a:ln>
            <a:noFill/>
          </a:ln>
        </p:spPr>
      </p:pic>
      <p:pic>
        <p:nvPicPr>
          <p:cNvPr descr="\text{max}&#10;&#10;&#10;&#10;&#10;" id="175" name="Google Shape;175;p33" title="MathEquation,#000000"/>
          <p:cNvPicPr preferRelativeResize="0"/>
          <p:nvPr/>
        </p:nvPicPr>
        <p:blipFill>
          <a:blip r:embed="rId4">
            <a:alphaModFix/>
          </a:blip>
          <a:stretch>
            <a:fillRect/>
          </a:stretch>
        </p:blipFill>
        <p:spPr>
          <a:xfrm>
            <a:off x="1904575" y="1249450"/>
            <a:ext cx="351558" cy="254001"/>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34"/>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500"/>
              <a:t>Nomenclature and alternative formulations of the multi-class Softmax</a:t>
            </a:r>
            <a:endParaRPr sz="2500"/>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3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a:t>This cost function goes by </a:t>
            </a:r>
            <a:r>
              <a:rPr i="1" lang="en"/>
              <a:t>many</a:t>
            </a:r>
            <a:r>
              <a:rPr lang="en"/>
              <a:t> names in practice including: the </a:t>
            </a:r>
            <a:r>
              <a:rPr b="1" lang="en"/>
              <a:t>multi-class Softmax</a:t>
            </a:r>
            <a:r>
              <a:rPr lang="en"/>
              <a:t>, </a:t>
            </a:r>
            <a:r>
              <a:rPr b="1" lang="en"/>
              <a:t>Multiclass Cross Entropy</a:t>
            </a:r>
            <a:r>
              <a:rPr lang="en"/>
              <a:t>, </a:t>
            </a:r>
            <a:r>
              <a:rPr b="1" lang="en"/>
              <a:t>Softplus</a:t>
            </a:r>
            <a:r>
              <a:rPr lang="en"/>
              <a:t>, and </a:t>
            </a:r>
            <a:r>
              <a:rPr b="1" lang="en"/>
              <a:t>Multiclass Logistic</a:t>
            </a:r>
            <a:r>
              <a:rPr lang="en"/>
              <a:t> cost to name a few.</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3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t>Why multi-class Softmax?</a:t>
            </a:r>
            <a:endParaRPr/>
          </a:p>
          <a:p>
            <a:pPr indent="0" lvl="0" marL="0" rtl="0" algn="l">
              <a:spcBef>
                <a:spcPts val="1200"/>
              </a:spcBef>
              <a:spcAft>
                <a:spcPts val="0"/>
              </a:spcAft>
              <a:buClr>
                <a:schemeClr val="dk1"/>
              </a:buClr>
              <a:buSzPts val="1100"/>
              <a:buFont typeface="Arial"/>
              <a:buNone/>
            </a:pPr>
            <a:r>
              <a:rPr lang="en"/>
              <a:t>Because it is a softmax-smoothed version of the Multiclass Perceptron and because it is the natural generalization of the two-class version (see e.g., [Section 6.4.3]. </a:t>
            </a:r>
            <a:endParaRPr/>
          </a:p>
          <a:p>
            <a:pPr indent="0" lvl="0" marL="0" rtl="0" algn="l">
              <a:spcBef>
                <a:spcPts val="1200"/>
              </a:spcBef>
              <a:spcAft>
                <a:spcPts val="0"/>
              </a:spcAft>
              <a:buClr>
                <a:schemeClr val="dk1"/>
              </a:buClr>
              <a:buSzPts val="1100"/>
              <a:buFont typeface="Arial"/>
              <a:buNone/>
            </a:pPr>
            <a:r>
              <a:rPr lang="en"/>
              <a:t>Hint: replace the         with the              approximation to form</a:t>
            </a:r>
            <a:endParaRPr/>
          </a:p>
          <a:p>
            <a:pPr indent="0" lvl="0" marL="0" rtl="0" algn="l">
              <a:spcBef>
                <a:spcPts val="1200"/>
              </a:spcBef>
              <a:spcAft>
                <a:spcPts val="0"/>
              </a:spcAft>
              <a:buClr>
                <a:schemeClr val="dk1"/>
              </a:buClr>
              <a:buSzPts val="1100"/>
              <a:buFont typeface="Arial"/>
              <a:buNone/>
            </a:pPr>
            <a:r>
              <a:t/>
            </a:r>
            <a:endParaRPr/>
          </a:p>
          <a:p>
            <a:pPr indent="0" lvl="0" marL="0" rtl="0" algn="l">
              <a:spcBef>
                <a:spcPts val="1200"/>
              </a:spcBef>
              <a:spcAft>
                <a:spcPts val="1200"/>
              </a:spcAft>
              <a:buNone/>
            </a:pPr>
            <a:r>
              <a:t/>
            </a:r>
            <a:endParaRPr/>
          </a:p>
        </p:txBody>
      </p:sp>
      <p:pic>
        <p:nvPicPr>
          <p:cNvPr descr="\begin{equation}&#10;g\left(\mathbf{w}_{0}^{\,},\,...,\mathbf{w}_{C-1}^{\,}\right) = \frac{1}{P}\sum_{p = 1}^P  \text{log}\left(1 + \sum_{\underset{j \neq y_p}{c = 0}}^{C-1}  e^{ \dot{\mathbf{x}}_{p}^T \left(\overset{\,}{\mathbf{w}}_c^{\,} - \overset{\,}{\mathbf{w}}_{y_p}^{\,}\right)}  \right).&#10;\end{equation}&#10;&#10;&#10;&#10;&#10;" id="191" name="Google Shape;191;p36" title="MathEquation,#000000"/>
          <p:cNvPicPr preferRelativeResize="0"/>
          <p:nvPr/>
        </p:nvPicPr>
        <p:blipFill>
          <a:blip r:embed="rId3">
            <a:alphaModFix/>
          </a:blip>
          <a:stretch>
            <a:fillRect/>
          </a:stretch>
        </p:blipFill>
        <p:spPr>
          <a:xfrm>
            <a:off x="1031325" y="3384575"/>
            <a:ext cx="7081350" cy="761244"/>
          </a:xfrm>
          <a:prstGeom prst="rect">
            <a:avLst/>
          </a:prstGeom>
          <a:noFill/>
          <a:ln>
            <a:noFill/>
          </a:ln>
        </p:spPr>
      </p:pic>
      <p:pic>
        <p:nvPicPr>
          <p:cNvPr descr="\text{max}&#10;&#10;&#10;" id="192" name="Google Shape;192;p36" title="MathEquation,#000000"/>
          <p:cNvPicPr preferRelativeResize="0"/>
          <p:nvPr/>
        </p:nvPicPr>
        <p:blipFill>
          <a:blip r:embed="rId4">
            <a:alphaModFix/>
          </a:blip>
          <a:stretch>
            <a:fillRect/>
          </a:stretch>
        </p:blipFill>
        <p:spPr>
          <a:xfrm>
            <a:off x="2183550" y="2790100"/>
            <a:ext cx="351558" cy="254001"/>
          </a:xfrm>
          <a:prstGeom prst="rect">
            <a:avLst/>
          </a:prstGeom>
          <a:noFill/>
          <a:ln>
            <a:noFill/>
          </a:ln>
        </p:spPr>
      </p:pic>
      <p:pic>
        <p:nvPicPr>
          <p:cNvPr descr="\text{softmax}&#10;&#10;" id="193" name="Google Shape;193;p36" title="MathEquation,#000000"/>
          <p:cNvPicPr preferRelativeResize="0"/>
          <p:nvPr/>
        </p:nvPicPr>
        <p:blipFill>
          <a:blip r:embed="rId5">
            <a:alphaModFix/>
          </a:blip>
          <a:stretch>
            <a:fillRect/>
          </a:stretch>
        </p:blipFill>
        <p:spPr>
          <a:xfrm>
            <a:off x="3554325" y="2790100"/>
            <a:ext cx="631056" cy="2540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3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t>Why multi-class Cross Entropy?</a:t>
            </a:r>
            <a:endParaRPr/>
          </a:p>
          <a:p>
            <a:pPr indent="0" lvl="0" marL="0" rtl="0" algn="l">
              <a:spcBef>
                <a:spcPts val="1200"/>
              </a:spcBef>
              <a:spcAft>
                <a:spcPts val="0"/>
              </a:spcAft>
              <a:buClr>
                <a:schemeClr val="dk1"/>
              </a:buClr>
              <a:buSzPts val="1100"/>
              <a:buFont typeface="Arial"/>
              <a:buNone/>
            </a:pPr>
            <a:r>
              <a:rPr lang="en"/>
              <a:t>Because - likewise - it is a natural generalization of the two class-version (see e.g., [Section 6.2]  </a:t>
            </a:r>
            <a:endParaRPr/>
          </a:p>
          <a:p>
            <a:pPr indent="0" lvl="0" marL="0" rtl="0" algn="l">
              <a:spcBef>
                <a:spcPts val="1200"/>
              </a:spcBef>
              <a:spcAft>
                <a:spcPts val="0"/>
              </a:spcAft>
              <a:buClr>
                <a:schemeClr val="dk1"/>
              </a:buClr>
              <a:buSzPts val="1100"/>
              <a:buFont typeface="Arial"/>
              <a:buNone/>
            </a:pPr>
            <a:r>
              <a:rPr lang="en"/>
              <a:t>Hint: write it - after some algebraic manipulation - as  </a:t>
            </a:r>
            <a:endParaRPr/>
          </a:p>
          <a:p>
            <a:pPr indent="0" lvl="0" marL="0" rtl="0" algn="l">
              <a:spcBef>
                <a:spcPts val="1200"/>
              </a:spcBef>
              <a:spcAft>
                <a:spcPts val="0"/>
              </a:spcAft>
              <a:buClr>
                <a:schemeClr val="dk1"/>
              </a:buClr>
              <a:buSzPts val="1100"/>
              <a:buFont typeface="Arial"/>
              <a:buNone/>
            </a:pPr>
            <a:r>
              <a:t/>
            </a:r>
            <a:endParaRPr/>
          </a:p>
          <a:p>
            <a:pPr indent="0" lvl="0" marL="0" rtl="0" algn="l">
              <a:spcBef>
                <a:spcPts val="1200"/>
              </a:spcBef>
              <a:spcAft>
                <a:spcPts val="1200"/>
              </a:spcAft>
              <a:buNone/>
            </a:pPr>
            <a:r>
              <a:t/>
            </a:r>
            <a:endParaRPr/>
          </a:p>
        </p:txBody>
      </p:sp>
      <p:pic>
        <p:nvPicPr>
          <p:cNvPr descr="\begin{equation}&#10;g\left(\mathbf{w}_{0}^{\,},\,...,\mathbf{w}_{C-1}^{\,}\right) = -\frac{1}{P}\sum_{p = 1}^P  \text{log}\left( \frac{e^{\dot{\mathbf{x}}_{p}^T \overset{\,}{\mathbf{w}}_{y_p}^{\,}}}  {\sum_{c = 0}^{C-1}  e^{ \dot{\mathbf{x}}_{p}^T \overset{\,}{\mathbf{w}}_c^{\,}} }    \right) .&#10;\end{equation}&#10;&#10;&#10;" id="199" name="Google Shape;199;p37" title="MathEquation,#000000"/>
          <p:cNvPicPr preferRelativeResize="0"/>
          <p:nvPr/>
        </p:nvPicPr>
        <p:blipFill>
          <a:blip r:embed="rId3">
            <a:alphaModFix/>
          </a:blip>
          <a:stretch>
            <a:fillRect/>
          </a:stretch>
        </p:blipFill>
        <p:spPr>
          <a:xfrm>
            <a:off x="1668563" y="3226825"/>
            <a:ext cx="5806874" cy="88555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38"/>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sz="2500"/>
              <a:t>Regularization and the multi-class Softmax</a:t>
            </a:r>
            <a:endParaRPr sz="2500"/>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3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As with the multi-class Perceptron, it is common to </a:t>
            </a:r>
            <a:r>
              <a:rPr i="1" lang="en"/>
              <a:t>regularize</a:t>
            </a:r>
            <a:r>
              <a:rPr lang="en"/>
              <a:t> the Multiclass Softmax via its feature touching weights as </a:t>
            </a:r>
            <a:endParaRPr/>
          </a:p>
          <a:p>
            <a:pPr indent="0" lvl="0" marL="0" rtl="0" algn="l">
              <a:spcBef>
                <a:spcPts val="1200"/>
              </a:spcBef>
              <a:spcAft>
                <a:spcPts val="0"/>
              </a:spcAft>
              <a:buClr>
                <a:schemeClr val="dk1"/>
              </a:buClr>
              <a:buSzPts val="1100"/>
              <a:buFont typeface="Arial"/>
              <a:buNone/>
            </a:pPr>
            <a:r>
              <a:t/>
            </a:r>
            <a:endParaRPr/>
          </a:p>
          <a:p>
            <a:pPr indent="0" lvl="0" marL="0" rtl="0" algn="l">
              <a:spcBef>
                <a:spcPts val="1200"/>
              </a:spcBef>
              <a:spcAft>
                <a:spcPts val="1200"/>
              </a:spcAft>
              <a:buNone/>
            </a:pPr>
            <a:r>
              <a:t/>
            </a:r>
            <a:endParaRPr/>
          </a:p>
        </p:txBody>
      </p:sp>
      <p:pic>
        <p:nvPicPr>
          <p:cNvPr descr="\begin{equation}&#10;\frac{1}{P}\sum_{p = 1}^P \left[\text{log}\left( \sum_{c = 0}^{C-1}  e^{ b_{c}^{\,} + \mathbf{x}_{p}^T\boldsymbol{\omega}_{c}^{\,} }  \right) - \left(b_{y_p}^{\,} + \mathbf{x}_{p}^T\boldsymbol{\omega}_{y_p}^{\,}\right)\right] + \lambda \sum_{c = 0}^{C-1} \left \Vert \boldsymbol{\omega}_{c}^{\,} \right \Vert_2^2 &#10;\end{equation}&#10;&#10;&#10;&#10;" id="210" name="Google Shape;210;p39" title="MathEquation,#000000"/>
          <p:cNvPicPr preferRelativeResize="0"/>
          <p:nvPr/>
        </p:nvPicPr>
        <p:blipFill>
          <a:blip r:embed="rId3">
            <a:alphaModFix/>
          </a:blip>
          <a:stretch>
            <a:fillRect/>
          </a:stretch>
        </p:blipFill>
        <p:spPr>
          <a:xfrm>
            <a:off x="685688" y="2442525"/>
            <a:ext cx="7772624" cy="55380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40"/>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500"/>
              <a:t>Implementing and minimizing a modular multi-class softmax in `Python`</a:t>
            </a:r>
            <a:endParaRPr sz="2500"/>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41"/>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500"/>
              <a:t>Example: Multi-class Softmax on a toy dataset with C=3 classes</a:t>
            </a:r>
            <a:endParaRPr sz="25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Once again we deal with an arbitrary multi-class dataset                     consisting of C distinct classes of data.</a:t>
            </a:r>
            <a:endParaRPr/>
          </a:p>
          <a:p>
            <a:pPr indent="0" lvl="0" marL="0" rtl="0" algn="l">
              <a:spcBef>
                <a:spcPts val="1200"/>
              </a:spcBef>
              <a:spcAft>
                <a:spcPts val="0"/>
              </a:spcAft>
              <a:buClr>
                <a:schemeClr val="dk1"/>
              </a:buClr>
              <a:buSzPts val="1100"/>
              <a:buFont typeface="Arial"/>
              <a:buNone/>
            </a:pPr>
            <a:r>
              <a:rPr lang="en"/>
              <a:t>The labels for these classes can be made arbitrarily, but here we will once again employ label values  </a:t>
            </a:r>
            <a:endParaRPr/>
          </a:p>
          <a:p>
            <a:pPr indent="0" lvl="0" marL="0" rtl="0" algn="l">
              <a:spcBef>
                <a:spcPts val="1200"/>
              </a:spcBef>
              <a:spcAft>
                <a:spcPts val="1200"/>
              </a:spcAft>
              <a:buNone/>
            </a:pPr>
            <a:r>
              <a:t/>
            </a:r>
            <a:endParaRPr/>
          </a:p>
        </p:txBody>
      </p:sp>
      <p:pic>
        <p:nvPicPr>
          <p:cNvPr descr="\left\{ \left(\mathbf{x}_{p,}\,y_{p}\right)\right\} _{p=1}^{P}&#10;&#10;" id="65" name="Google Shape;65;p15" title="MathEquation,#000000"/>
          <p:cNvPicPr preferRelativeResize="0"/>
          <p:nvPr/>
        </p:nvPicPr>
        <p:blipFill>
          <a:blip r:embed="rId3">
            <a:alphaModFix/>
          </a:blip>
          <a:stretch>
            <a:fillRect/>
          </a:stretch>
        </p:blipFill>
        <p:spPr>
          <a:xfrm>
            <a:off x="6150375" y="1225250"/>
            <a:ext cx="1148740" cy="338875"/>
          </a:xfrm>
          <a:prstGeom prst="rect">
            <a:avLst/>
          </a:prstGeom>
          <a:noFill/>
          <a:ln>
            <a:noFill/>
          </a:ln>
        </p:spPr>
      </p:pic>
      <p:pic>
        <p:nvPicPr>
          <p:cNvPr descr="y_{p}\in\left\{ 0,1,...,C-1\right\}" id="66" name="Google Shape;66;p15" title="MathEquation,#000000"/>
          <p:cNvPicPr preferRelativeResize="0"/>
          <p:nvPr/>
        </p:nvPicPr>
        <p:blipFill>
          <a:blip r:embed="rId4">
            <a:alphaModFix/>
          </a:blip>
          <a:stretch>
            <a:fillRect/>
          </a:stretch>
        </p:blipFill>
        <p:spPr>
          <a:xfrm>
            <a:off x="2741575" y="2571750"/>
            <a:ext cx="2632052" cy="338875"/>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42"/>
          <p:cNvSpPr txBox="1"/>
          <p:nvPr>
            <p:ph idx="1" type="body"/>
          </p:nvPr>
        </p:nvSpPr>
        <p:spPr>
          <a:xfrm>
            <a:off x="360225" y="38822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b="1" lang="en"/>
              <a:t>Gradient descent</a:t>
            </a:r>
            <a:r>
              <a:rPr lang="en"/>
              <a:t> (200 iterations,                )</a:t>
            </a:r>
            <a:endParaRPr/>
          </a:p>
        </p:txBody>
      </p:sp>
      <p:pic>
        <p:nvPicPr>
          <p:cNvPr id="226" name="Google Shape;226;p42"/>
          <p:cNvPicPr preferRelativeResize="0"/>
          <p:nvPr/>
        </p:nvPicPr>
        <p:blipFill>
          <a:blip r:embed="rId3">
            <a:alphaModFix/>
          </a:blip>
          <a:stretch>
            <a:fillRect/>
          </a:stretch>
        </p:blipFill>
        <p:spPr>
          <a:xfrm>
            <a:off x="871538" y="1061338"/>
            <a:ext cx="7400925" cy="3457575"/>
          </a:xfrm>
          <a:prstGeom prst="rect">
            <a:avLst/>
          </a:prstGeom>
          <a:noFill/>
          <a:ln>
            <a:noFill/>
          </a:ln>
        </p:spPr>
      </p:pic>
      <p:pic>
        <p:nvPicPr>
          <p:cNvPr descr="\alpha = 10^{-2}&#10;&#10;&#10;&#10;" id="227" name="Google Shape;227;p42" title="MathEquation,#000000"/>
          <p:cNvPicPr preferRelativeResize="0"/>
          <p:nvPr/>
        </p:nvPicPr>
        <p:blipFill>
          <a:blip r:embed="rId4">
            <a:alphaModFix/>
          </a:blip>
          <a:stretch>
            <a:fillRect/>
          </a:stretch>
        </p:blipFill>
        <p:spPr>
          <a:xfrm>
            <a:off x="3978950" y="460975"/>
            <a:ext cx="932110" cy="25400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43"/>
          <p:cNvSpPr txBox="1"/>
          <p:nvPr>
            <p:ph idx="1" type="body"/>
          </p:nvPr>
        </p:nvSpPr>
        <p:spPr>
          <a:xfrm>
            <a:off x="311688" y="3639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b="1" lang="en"/>
              <a:t>Newton's method</a:t>
            </a:r>
            <a:r>
              <a:rPr lang="en"/>
              <a:t> (5 iterations)</a:t>
            </a:r>
            <a:endParaRPr/>
          </a:p>
        </p:txBody>
      </p:sp>
      <p:pic>
        <p:nvPicPr>
          <p:cNvPr id="233" name="Google Shape;233;p43"/>
          <p:cNvPicPr preferRelativeResize="0"/>
          <p:nvPr/>
        </p:nvPicPr>
        <p:blipFill>
          <a:blip r:embed="rId3">
            <a:alphaModFix/>
          </a:blip>
          <a:stretch>
            <a:fillRect/>
          </a:stretch>
        </p:blipFill>
        <p:spPr>
          <a:xfrm>
            <a:off x="890575" y="828675"/>
            <a:ext cx="7362825" cy="348615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44"/>
          <p:cNvSpPr txBox="1"/>
          <p:nvPr>
            <p:ph type="title"/>
          </p:nvPr>
        </p:nvSpPr>
        <p:spPr>
          <a:xfrm>
            <a:off x="311700" y="222025"/>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500"/>
              <a:t>Example: Multi-class Softmax on a toy dataset with C = 4 classes</a:t>
            </a:r>
            <a:endParaRPr sz="2500"/>
          </a:p>
        </p:txBody>
      </p:sp>
      <p:pic>
        <p:nvPicPr>
          <p:cNvPr id="239" name="Google Shape;239;p44"/>
          <p:cNvPicPr preferRelativeResize="0"/>
          <p:nvPr/>
        </p:nvPicPr>
        <p:blipFill>
          <a:blip r:embed="rId3">
            <a:alphaModFix/>
          </a:blip>
          <a:stretch>
            <a:fillRect/>
          </a:stretch>
        </p:blipFill>
        <p:spPr>
          <a:xfrm>
            <a:off x="2630762" y="1191975"/>
            <a:ext cx="3882473" cy="3774875"/>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pic>
        <p:nvPicPr>
          <p:cNvPr id="244" name="Google Shape;244;p45"/>
          <p:cNvPicPr preferRelativeResize="0"/>
          <p:nvPr/>
        </p:nvPicPr>
        <p:blipFill>
          <a:blip r:embed="rId3">
            <a:alphaModFix/>
          </a:blip>
          <a:stretch>
            <a:fillRect/>
          </a:stretch>
        </p:blipFill>
        <p:spPr>
          <a:xfrm>
            <a:off x="757238" y="852488"/>
            <a:ext cx="7629525" cy="34385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Recall the fusion rule</a:t>
            </a:r>
            <a:endParaRPr/>
          </a:p>
          <a:p>
            <a:pPr indent="0" lvl="0" marL="0" rtl="0" algn="l">
              <a:spcBef>
                <a:spcPts val="1200"/>
              </a:spcBef>
              <a:spcAft>
                <a:spcPts val="0"/>
              </a:spcAft>
              <a:buClr>
                <a:schemeClr val="dk1"/>
              </a:buClr>
              <a:buSzPts val="1100"/>
              <a:buFont typeface="Arial"/>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Our aim is (instead of tuning our each classifier's weights one-by-one and then combining them) to </a:t>
            </a:r>
            <a:r>
              <a:rPr b="1" lang="en"/>
              <a:t>learn all sets of weights simultaneously so as to satisfy this ideal condition as often as possible</a:t>
            </a:r>
            <a:r>
              <a:rPr lang="en"/>
              <a:t>.</a:t>
            </a:r>
            <a:endParaRPr/>
          </a:p>
        </p:txBody>
      </p:sp>
      <p:pic>
        <p:nvPicPr>
          <p:cNvPr descr="\begin{equation}&#10;y_p =   \underset{c \,=\, 0,...,C-1}{\text{argmax}} \,\,\,\dot{\mathbf{x}}_{p}^T \mathbf{w}_c^{\,}.&#10;\end{equation}&#10;" id="72" name="Google Shape;72;p16" title="MathEquation,#000000"/>
          <p:cNvPicPr preferRelativeResize="0"/>
          <p:nvPr/>
        </p:nvPicPr>
        <p:blipFill>
          <a:blip r:embed="rId3">
            <a:alphaModFix/>
          </a:blip>
          <a:stretch>
            <a:fillRect/>
          </a:stretch>
        </p:blipFill>
        <p:spPr>
          <a:xfrm>
            <a:off x="3008475" y="1698325"/>
            <a:ext cx="2280312" cy="5216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Let's slightly re-write the fusion rule:</a:t>
            </a:r>
            <a:endParaRPr/>
          </a:p>
          <a:p>
            <a:pPr indent="0" lvl="0" marL="0" rtl="0" algn="l">
              <a:spcBef>
                <a:spcPts val="1200"/>
              </a:spcBef>
              <a:spcAft>
                <a:spcPts val="0"/>
              </a:spcAft>
              <a:buClr>
                <a:schemeClr val="dk1"/>
              </a:buClr>
              <a:buSzPts val="1100"/>
              <a:buFont typeface="Arial"/>
              <a:buNone/>
            </a:pPr>
            <a:r>
              <a:t/>
            </a:r>
            <a:endParaRPr/>
          </a:p>
          <a:p>
            <a:pPr indent="0" lvl="0" marL="0" rtl="0" algn="l">
              <a:spcBef>
                <a:spcPts val="1200"/>
              </a:spcBef>
              <a:spcAft>
                <a:spcPts val="0"/>
              </a:spcAft>
              <a:buClr>
                <a:schemeClr val="dk1"/>
              </a:buClr>
              <a:buSzPts val="1100"/>
              <a:buFont typeface="Arial"/>
              <a:buNone/>
            </a:pPr>
            <a:r>
              <a:t/>
            </a:r>
            <a:endParaRPr/>
          </a:p>
          <a:p>
            <a:pPr indent="0" lvl="0" marL="0" rtl="0" algn="l">
              <a:spcBef>
                <a:spcPts val="1200"/>
              </a:spcBef>
              <a:spcAft>
                <a:spcPts val="0"/>
              </a:spcAft>
              <a:buClr>
                <a:schemeClr val="dk1"/>
              </a:buClr>
              <a:buSzPts val="1100"/>
              <a:buFont typeface="Arial"/>
              <a:buNone/>
            </a:pPr>
            <a:r>
              <a:rPr lang="en"/>
              <a:t>Subtracting             from both sides gives a point-wise cost that is </a:t>
            </a:r>
            <a:r>
              <a:rPr i="1" lang="en"/>
              <a:t>always nonnegative</a:t>
            </a:r>
            <a:r>
              <a:rPr lang="en"/>
              <a:t> and minimal at zero</a:t>
            </a:r>
            <a:endParaRPr/>
          </a:p>
          <a:p>
            <a:pPr indent="0" lvl="0" marL="0" rtl="0" algn="l">
              <a:spcBef>
                <a:spcPts val="1200"/>
              </a:spcBef>
              <a:spcAft>
                <a:spcPts val="0"/>
              </a:spcAft>
              <a:buClr>
                <a:schemeClr val="dk1"/>
              </a:buClr>
              <a:buSzPts val="1100"/>
              <a:buFont typeface="Arial"/>
              <a:buNone/>
            </a:pPr>
            <a:r>
              <a:t/>
            </a:r>
            <a:endParaRPr/>
          </a:p>
          <a:p>
            <a:pPr indent="0" lvl="0" marL="0" rtl="0" algn="l">
              <a:spcBef>
                <a:spcPts val="1200"/>
              </a:spcBef>
              <a:spcAft>
                <a:spcPts val="1200"/>
              </a:spcAft>
              <a:buNone/>
            </a:pPr>
            <a:r>
              <a:t/>
            </a:r>
            <a:endParaRPr/>
          </a:p>
        </p:txBody>
      </p:sp>
      <p:pic>
        <p:nvPicPr>
          <p:cNvPr descr="\begin{equation}&#10;\dot{\mathbf{x}}_{p}^T \overset{\,}{\mathbf{w}}_{y_p}^{\,} = \underset{c \,=\, 0,...,C-1}{\text{max}} \,\,\,\dot{\mathbf{x}}_{p}^T \overset{\,}{\mathbf{w}}_c^{\,}.&#10;\end{equation}&#10;&#10;" id="78" name="Google Shape;78;p17" title="MathEquation,#000000"/>
          <p:cNvPicPr preferRelativeResize="0"/>
          <p:nvPr/>
        </p:nvPicPr>
        <p:blipFill>
          <a:blip r:embed="rId3">
            <a:alphaModFix/>
          </a:blip>
          <a:stretch>
            <a:fillRect/>
          </a:stretch>
        </p:blipFill>
        <p:spPr>
          <a:xfrm>
            <a:off x="3081413" y="1831775"/>
            <a:ext cx="2981176" cy="570150"/>
          </a:xfrm>
          <a:prstGeom prst="rect">
            <a:avLst/>
          </a:prstGeom>
          <a:noFill/>
          <a:ln>
            <a:noFill/>
          </a:ln>
        </p:spPr>
      </p:pic>
      <p:pic>
        <p:nvPicPr>
          <p:cNvPr descr="\dot{\mathbf{x}}_{p}^T \overset{\,}{\mathbf{w}}_{y_p}^{\,}&#10;&#10;" id="79" name="Google Shape;79;p17" title="MathEquation,#000000"/>
          <p:cNvPicPr preferRelativeResize="0"/>
          <p:nvPr/>
        </p:nvPicPr>
        <p:blipFill>
          <a:blip r:embed="rId4">
            <a:alphaModFix/>
          </a:blip>
          <a:stretch>
            <a:fillRect/>
          </a:stretch>
        </p:blipFill>
        <p:spPr>
          <a:xfrm>
            <a:off x="1674050" y="2571750"/>
            <a:ext cx="696324" cy="388200"/>
          </a:xfrm>
          <a:prstGeom prst="rect">
            <a:avLst/>
          </a:prstGeom>
          <a:noFill/>
          <a:ln>
            <a:noFill/>
          </a:ln>
        </p:spPr>
      </p:pic>
      <p:pic>
        <p:nvPicPr>
          <p:cNvPr descr="\begin{equation}&#10;g_p\left(\mathbf{w}_0,...,\mathbf{w}_{C-1}\right) = \left(\underset{c \,=\, 0,...,C-1}{\text{max}} \,\,\,\dot{\mathbf{x}}_{p}^T \overset{\,}{\mathbf{w}}_c^{\,}\right) - \dot{\mathbf{x}}_{p}^T \overset{\,}{\mathbf{w}}_{y_p}^{\,}.&#10;\end{equation}&#10;&#10;&#10;" id="80" name="Google Shape;80;p17" title="MathEquation,#000000"/>
          <p:cNvPicPr preferRelativeResize="0"/>
          <p:nvPr/>
        </p:nvPicPr>
        <p:blipFill>
          <a:blip r:embed="rId5">
            <a:alphaModFix/>
          </a:blip>
          <a:stretch>
            <a:fillRect/>
          </a:stretch>
        </p:blipFill>
        <p:spPr>
          <a:xfrm>
            <a:off x="3081425" y="3573900"/>
            <a:ext cx="2981176" cy="994967"/>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Taking the </a:t>
            </a:r>
            <a:r>
              <a:rPr i="1" lang="en"/>
              <a:t>average</a:t>
            </a:r>
            <a:r>
              <a:rPr lang="en"/>
              <a:t> of this point-wise cost over the entire dataset we have</a:t>
            </a:r>
            <a:endParaRPr/>
          </a:p>
          <a:p>
            <a:pPr indent="0" lvl="0" marL="457200" rtl="0" algn="l">
              <a:spcBef>
                <a:spcPts val="1000"/>
              </a:spcBef>
              <a:spcAft>
                <a:spcPts val="0"/>
              </a:spcAft>
              <a:buNone/>
            </a:pPr>
            <a:r>
              <a:t/>
            </a:r>
            <a:endParaRPr/>
          </a:p>
          <a:p>
            <a:pPr indent="0" lvl="0" marL="457200" rtl="0" algn="l">
              <a:spcBef>
                <a:spcPts val="1000"/>
              </a:spcBef>
              <a:spcAft>
                <a:spcPts val="0"/>
              </a:spcAft>
              <a:buNone/>
            </a:pPr>
            <a:br>
              <a:rPr lang="en"/>
            </a:br>
            <a:r>
              <a:rPr lang="en"/>
              <a:t>gives us the </a:t>
            </a:r>
            <a:r>
              <a:rPr b="1" lang="en"/>
              <a:t>multi-class Perceptron</a:t>
            </a:r>
            <a:r>
              <a:rPr lang="en"/>
              <a:t> cost function, which like its two class analog (see [Section 6.4]</a:t>
            </a:r>
            <a:endParaRPr/>
          </a:p>
          <a:p>
            <a:pPr indent="-342900" lvl="0" marL="457200" rtl="0" algn="l">
              <a:spcBef>
                <a:spcPts val="1000"/>
              </a:spcBef>
              <a:spcAft>
                <a:spcPts val="0"/>
              </a:spcAft>
              <a:buSzPts val="1800"/>
              <a:buChar char="●"/>
            </a:pPr>
            <a:r>
              <a:rPr lang="en"/>
              <a:t>is </a:t>
            </a:r>
            <a:r>
              <a:rPr b="1" lang="en"/>
              <a:t>convex</a:t>
            </a:r>
            <a:endParaRPr/>
          </a:p>
          <a:p>
            <a:pPr indent="-342900" lvl="0" marL="457200" rtl="0" algn="l">
              <a:spcBef>
                <a:spcPts val="1000"/>
              </a:spcBef>
              <a:spcAft>
                <a:spcPts val="0"/>
              </a:spcAft>
              <a:buSzPts val="1800"/>
              <a:buChar char="●"/>
            </a:pPr>
            <a:r>
              <a:rPr lang="en"/>
              <a:t>has a </a:t>
            </a:r>
            <a:r>
              <a:rPr b="1" lang="en"/>
              <a:t>trivial solution at zero</a:t>
            </a:r>
            <a:r>
              <a:rPr lang="en"/>
              <a:t> (which is often avoided by initializing local optimization away from the origin).</a:t>
            </a:r>
            <a:endParaRPr/>
          </a:p>
          <a:p>
            <a:pPr indent="0" lvl="0" marL="0" rtl="0" algn="l">
              <a:spcBef>
                <a:spcPts val="1000"/>
              </a:spcBef>
              <a:spcAft>
                <a:spcPts val="1200"/>
              </a:spcAft>
              <a:buNone/>
            </a:pPr>
            <a:r>
              <a:t/>
            </a:r>
            <a:endParaRPr/>
          </a:p>
        </p:txBody>
      </p:sp>
      <p:pic>
        <p:nvPicPr>
          <p:cNvPr descr="\begin{equation}&#10;g\left(\mathbf{w}_{0}^{\,},\,...,\mathbf{w}_{C-1}^{\,}\right) = \frac{1}{P}\sum_{p = 1}^P \left[ \left(\underset{c \,=\, 0,...,C-1}{\text{max}} \,\,\,\dot{\mathbf{x}}_{p}^T \overset{\,}{\mathbf{w}}_c^{\,}\right) - \dot{\mathbf{x}}_{p}^T \overset{\,}{\mathbf{w}}_{y_p}^{\,}\right]&#10;\end{equation}&#10;&#10;&#10;&#10;" id="86" name="Google Shape;86;p18" title="MathEquation,#000000"/>
          <p:cNvPicPr preferRelativeResize="0"/>
          <p:nvPr/>
        </p:nvPicPr>
        <p:blipFill>
          <a:blip r:embed="rId3">
            <a:alphaModFix/>
          </a:blip>
          <a:stretch>
            <a:fillRect/>
          </a:stretch>
        </p:blipFill>
        <p:spPr>
          <a:xfrm>
            <a:off x="1820775" y="1601300"/>
            <a:ext cx="5502450" cy="6671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9"/>
          <p:cNvSpPr txBox="1"/>
          <p:nvPr>
            <p:ph type="title"/>
          </p:nvPr>
        </p:nvSpPr>
        <p:spPr>
          <a:xfrm>
            <a:off x="311700" y="2150850"/>
            <a:ext cx="8520600" cy="8418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en" sz="2500"/>
              <a:t>Nomenclature and alternative formulations of the multi-class Perceptron</a:t>
            </a:r>
            <a:endParaRPr sz="25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2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The </a:t>
            </a:r>
            <a:r>
              <a:rPr b="1" lang="en"/>
              <a:t>multi-class Perceptron cost</a:t>
            </a:r>
            <a:r>
              <a:rPr lang="en"/>
              <a:t> is a direct generalization of its two-class version introduced in [Section 6.4].</a:t>
            </a:r>
            <a:endParaRPr/>
          </a:p>
          <a:p>
            <a:pPr indent="0" lvl="0" marL="0" rtl="0" algn="l">
              <a:spcBef>
                <a:spcPts val="1200"/>
              </a:spcBef>
              <a:spcAft>
                <a:spcPts val="0"/>
              </a:spcAft>
              <a:buClr>
                <a:schemeClr val="dk1"/>
              </a:buClr>
              <a:buSzPts val="1100"/>
              <a:buFont typeface="Arial"/>
              <a:buNone/>
            </a:pPr>
            <a:r>
              <a:rPr lang="en"/>
              <a:t>Hint: write the multi-class Perceptron cost in the following equivalent form</a:t>
            </a:r>
            <a:endParaRPr/>
          </a:p>
          <a:p>
            <a:pPr indent="0" lvl="0" marL="0" rtl="0" algn="l">
              <a:spcBef>
                <a:spcPts val="1200"/>
              </a:spcBef>
              <a:spcAft>
                <a:spcPts val="0"/>
              </a:spcAft>
              <a:buClr>
                <a:schemeClr val="dk1"/>
              </a:buClr>
              <a:buSzPts val="1100"/>
              <a:buFont typeface="Arial"/>
              <a:buNone/>
            </a:pPr>
            <a:r>
              <a:t/>
            </a:r>
            <a:endParaRPr/>
          </a:p>
          <a:p>
            <a:pPr indent="0" lvl="0" marL="0" rtl="0" algn="l">
              <a:spcBef>
                <a:spcPts val="1200"/>
              </a:spcBef>
              <a:spcAft>
                <a:spcPts val="1200"/>
              </a:spcAft>
              <a:buNone/>
            </a:pPr>
            <a:r>
              <a:t/>
            </a:r>
            <a:endParaRPr/>
          </a:p>
        </p:txBody>
      </p:sp>
      <p:pic>
        <p:nvPicPr>
          <p:cNvPr descr="\begin{equation}&#10;g\left(\mathbf{w}_{0}^{\,},\,...,\mathbf{w}_{C-1}^{\,}\right) = \frac{1}{P}\sum_{p = 1}^P \underset{ \underset{c \neq y_p }{ c \,=\, 0,...,C-1}  }{\text{max}} \left(0,\dot{\mathbf{x}}_{p}^T\left( \overset{\,}{\mathbf{w}}_c^{\,} - \overset{\,}{\mathbf{w}}_{y_p}^{\,}\right)\right).&#10;\end{equation}&#10;&#10;&#10;&#10;&#10;" id="97" name="Google Shape;97;p20" title="MathEquation,#000000"/>
          <p:cNvPicPr preferRelativeResize="0"/>
          <p:nvPr/>
        </p:nvPicPr>
        <p:blipFill>
          <a:blip r:embed="rId3">
            <a:alphaModFix/>
          </a:blip>
          <a:stretch>
            <a:fillRect/>
          </a:stretch>
        </p:blipFill>
        <p:spPr>
          <a:xfrm>
            <a:off x="2634938" y="2838625"/>
            <a:ext cx="3874126" cy="12009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21"/>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sz="2500"/>
              <a:t>Regularization and the multi-class Perceptron</a:t>
            </a:r>
            <a:endParaRPr sz="25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