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media1.mp4" ContentType="video/unknown"/>
  <Override PartName="/ppt/media/media2.mp4" ContentType="vide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png"/><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1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2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 Id="rId3" Type="http://schemas.openxmlformats.org/officeDocument/2006/relationships/image" Target="../media/image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1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0.png"/><Relationship Id="rId3" Type="http://schemas.openxmlformats.org/officeDocument/2006/relationships/image" Target="../media/image1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8.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 Id="rId3" Type="http://schemas.openxmlformats.org/officeDocument/2006/relationships/image" Target="../media/image1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4.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png"/><Relationship Id="rId3" Type="http://schemas.openxmlformats.org/officeDocument/2006/relationships/image" Target="../media/image36.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7.png"/><Relationship Id="rId3" Type="http://schemas.openxmlformats.org/officeDocument/2006/relationships/image" Target="../media/image28.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video" Target="../media/media2.mp4"/><Relationship Id="rId3" Type="http://schemas.microsoft.com/office/2007/relationships/media" Target="../media/media2.mp4"/><Relationship Id="rId4" Type="http://schemas.openxmlformats.org/officeDocument/2006/relationships/image" Target="../media/image38.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9.png"/><Relationship Id="rId3" Type="http://schemas.openxmlformats.org/officeDocument/2006/relationships/image" Target="../media/image11.png"/><Relationship Id="rId4" Type="http://schemas.openxmlformats.org/officeDocument/2006/relationships/image" Target="../media/image8.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8.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1.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0.png"/><Relationship Id="rId3" Type="http://schemas.openxmlformats.org/officeDocument/2006/relationships/image" Target="../media/image44.png"/><Relationship Id="rId4" Type="http://schemas.openxmlformats.org/officeDocument/2006/relationships/image" Target="../media/image11.png"/><Relationship Id="rId5" Type="http://schemas.openxmlformats.org/officeDocument/2006/relationships/image" Target="../media/image28.png"/><Relationship Id="rId6" Type="http://schemas.openxmlformats.org/officeDocument/2006/relationships/image" Target="../media/image45.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8.png"/><Relationship Id="rId4" Type="http://schemas.openxmlformats.org/officeDocument/2006/relationships/image" Target="../media/image28.png"/><Relationship Id="rId5" Type="http://schemas.openxmlformats.org/officeDocument/2006/relationships/image" Target="../media/image46.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image" Target="../media/image11.png"/><Relationship Id="rId4" Type="http://schemas.openxmlformats.org/officeDocument/2006/relationships/image" Target="../media/image47.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8.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9.png"/><Relationship Id="rId3" Type="http://schemas.openxmlformats.org/officeDocument/2006/relationships/image" Target="../media/image8.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image" Target="../media/image11.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8.2 Fixed Spanning Sets, Orthonormality, and Projections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102;p22"/>
          <p:cNvSpPr txBox="1"/>
          <p:nvPr>
            <p:ph type="body" idx="1"/>
          </p:nvPr>
        </p:nvSpPr>
        <p:spPr>
          <a:xfrm>
            <a:off x="311699" y="1152475"/>
            <a:ext cx="8520602" cy="3416400"/>
          </a:xfrm>
          <a:prstGeom prst="rect">
            <a:avLst/>
          </a:prstGeom>
        </p:spPr>
        <p:txBody>
          <a:bodyPr/>
          <a:lstStyle/>
          <a:p>
            <a:pPr/>
            <a:r>
              <a:t>Technically speaking in order for this possibility to exist our spanning set must be </a:t>
            </a:r>
            <a:r>
              <a:rPr i="1"/>
              <a:t>linearly independent</a:t>
            </a:r>
            <a:r>
              <a:t> </a:t>
            </a:r>
          </a:p>
          <a:p>
            <a:pPr>
              <a:spcBef>
                <a:spcPts val="1000"/>
              </a:spcBef>
            </a:pPr>
            <a:r>
              <a:t>that is, the spanning vectors do not 'overlap', they point in completely different directions in the space.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107;p23"/>
          <p:cNvSpPr txBox="1"/>
          <p:nvPr>
            <p:ph type="body" idx="1"/>
          </p:nvPr>
        </p:nvSpPr>
        <p:spPr>
          <a:xfrm>
            <a:off x="311699" y="1152475"/>
            <a:ext cx="8520602" cy="3416400"/>
          </a:xfrm>
          <a:prstGeom prst="rect">
            <a:avLst/>
          </a:prstGeom>
        </p:spPr>
        <p:txBody>
          <a:bodyPr/>
          <a:lstStyle/>
          <a:p>
            <a:pPr marL="0" indent="0">
              <a:buSzTx/>
              <a:buNone/>
            </a:pPr>
            <a:r>
              <a:t>As the simplest example imagine our spanning set was the set of N </a:t>
            </a:r>
            <a:r>
              <a:rPr i="1"/>
              <a:t>standard basis vectors</a:t>
            </a:r>
            <a:r>
              <a:t>. The      element of a standard basis takes the form of vectors that consist entirely of zeros, except for a 1 in its       slot</a:t>
            </a:r>
          </a:p>
        </p:txBody>
      </p:sp>
      <p:pic>
        <p:nvPicPr>
          <p:cNvPr id="133" name="MathEquation,#000000Google Shape;108;p23" descr="MathEquation,#000000Google Shape;108;p23"/>
          <p:cNvPicPr>
            <a:picLocks noChangeAspect="1"/>
          </p:cNvPicPr>
          <p:nvPr/>
        </p:nvPicPr>
        <p:blipFill>
          <a:blip r:embed="rId2">
            <a:extLst/>
          </a:blip>
          <a:stretch>
            <a:fillRect/>
          </a:stretch>
        </p:blipFill>
        <p:spPr>
          <a:xfrm>
            <a:off x="2400300" y="2337199"/>
            <a:ext cx="4274026" cy="2291951"/>
          </a:xfrm>
          <a:prstGeom prst="rect">
            <a:avLst/>
          </a:prstGeom>
          <a:ln w="12700">
            <a:miter lim="400000"/>
          </a:ln>
        </p:spPr>
      </p:pic>
      <p:pic>
        <p:nvPicPr>
          <p:cNvPr id="134" name="MathEquation,#000000Google Shape;109;p23" descr="MathEquation,#000000Google Shape;109;p23"/>
          <p:cNvPicPr>
            <a:picLocks noChangeAspect="1"/>
          </p:cNvPicPr>
          <p:nvPr/>
        </p:nvPicPr>
        <p:blipFill>
          <a:blip r:embed="rId3">
            <a:extLst/>
          </a:blip>
          <a:stretch>
            <a:fillRect/>
          </a:stretch>
        </p:blipFill>
        <p:spPr>
          <a:xfrm>
            <a:off x="2314599" y="1564474"/>
            <a:ext cx="318998" cy="254002"/>
          </a:xfrm>
          <a:prstGeom prst="rect">
            <a:avLst/>
          </a:prstGeom>
          <a:ln w="12700">
            <a:miter lim="400000"/>
          </a:ln>
        </p:spPr>
      </p:pic>
      <p:pic>
        <p:nvPicPr>
          <p:cNvPr id="135" name="MathEquation,#000000Google Shape;110;p23" descr="MathEquation,#000000Google Shape;110;p23"/>
          <p:cNvPicPr>
            <a:picLocks noChangeAspect="1"/>
          </p:cNvPicPr>
          <p:nvPr/>
        </p:nvPicPr>
        <p:blipFill>
          <a:blip r:embed="rId3">
            <a:extLst/>
          </a:blip>
          <a:stretch>
            <a:fillRect/>
          </a:stretch>
        </p:blipFill>
        <p:spPr>
          <a:xfrm>
            <a:off x="4939900" y="1875225"/>
            <a:ext cx="318997" cy="25400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Google Shape;115;p24"/>
          <p:cNvSpPr txBox="1"/>
          <p:nvPr>
            <p:ph type="body" idx="1"/>
          </p:nvPr>
        </p:nvSpPr>
        <p:spPr>
          <a:xfrm>
            <a:off x="311699" y="1152475"/>
            <a:ext cx="8520602" cy="3416400"/>
          </a:xfrm>
          <a:prstGeom prst="rect">
            <a:avLst/>
          </a:prstGeom>
        </p:spPr>
        <p:txBody>
          <a:bodyPr/>
          <a:lstStyle/>
          <a:p>
            <a:pPr/>
            <a:r>
              <a:t>To represent a data point       over the standard basis is a trivial affair, and one can easily check that the perfect weights must be defined as</a:t>
            </a:r>
          </a:p>
          <a:p>
            <a:pPr marL="0" indent="457200">
              <a:spcBef>
                <a:spcPts val="1000"/>
              </a:spcBef>
              <a:buSzTx/>
              <a:buNone/>
            </a:pPr>
          </a:p>
          <a:p>
            <a:pPr>
              <a:spcBef>
                <a:spcPts val="1000"/>
              </a:spcBef>
            </a:pPr>
            <a:r>
              <a:t>i.e., each weight is simply equal to the value of the data point we aim to represent.  </a:t>
            </a:r>
          </a:p>
          <a:p>
            <a:pPr>
              <a:spcBef>
                <a:spcPts val="1000"/>
              </a:spcBef>
            </a:pPr>
            <a:r>
              <a:t>For most any other spanning set however these weights must be solved for numerically, which we frame in terms of a cost function minimization after the examples below.</a:t>
            </a:r>
          </a:p>
        </p:txBody>
      </p:sp>
      <p:pic>
        <p:nvPicPr>
          <p:cNvPr id="138" name="MathEquation,#000000Google Shape;116;p24" descr="MathEquation,#000000Google Shape;116;p24"/>
          <p:cNvPicPr>
            <a:picLocks noChangeAspect="1"/>
          </p:cNvPicPr>
          <p:nvPr/>
        </p:nvPicPr>
        <p:blipFill>
          <a:blip r:embed="rId2">
            <a:extLst/>
          </a:blip>
          <a:stretch>
            <a:fillRect/>
          </a:stretch>
        </p:blipFill>
        <p:spPr>
          <a:xfrm>
            <a:off x="3856513" y="2089549"/>
            <a:ext cx="1430987" cy="254001"/>
          </a:xfrm>
          <a:prstGeom prst="rect">
            <a:avLst/>
          </a:prstGeom>
          <a:ln w="12700">
            <a:miter lim="400000"/>
          </a:ln>
        </p:spPr>
      </p:pic>
      <p:pic>
        <p:nvPicPr>
          <p:cNvPr id="139" name="MathEquation,#000000Google Shape;117;p24" descr="MathEquation,#000000Google Shape;117;p24"/>
          <p:cNvPicPr>
            <a:picLocks noChangeAspect="1"/>
          </p:cNvPicPr>
          <p:nvPr/>
        </p:nvPicPr>
        <p:blipFill>
          <a:blip r:embed="rId3">
            <a:extLst/>
          </a:blip>
          <a:stretch>
            <a:fillRect/>
          </a:stretch>
        </p:blipFill>
        <p:spPr>
          <a:xfrm>
            <a:off x="3461149" y="1285875"/>
            <a:ext cx="298385" cy="2540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122;p25"/>
          <p:cNvSpPr txBox="1"/>
          <p:nvPr>
            <p:ph type="body" idx="1"/>
          </p:nvPr>
        </p:nvSpPr>
        <p:spPr>
          <a:xfrm>
            <a:off x="311699" y="1152475"/>
            <a:ext cx="8520602" cy="3416400"/>
          </a:xfrm>
          <a:prstGeom prst="rect">
            <a:avLst/>
          </a:prstGeom>
        </p:spPr>
        <p:txBody>
          <a:bodyPr/>
          <a:lstStyle/>
          <a:p>
            <a:pPr/>
            <a:r>
              <a:t>If indeed the spanning set of vectors is linearly independent, then having properly tuned the weights of point       , denoted as the N length vector</a:t>
            </a:r>
          </a:p>
          <a:p>
            <a:pPr marL="0" indent="457200">
              <a:spcBef>
                <a:spcPts val="1000"/>
              </a:spcBef>
              <a:buSzTx/>
              <a:buNone/>
            </a:pPr>
          </a:p>
          <a:p>
            <a:pPr marL="0" indent="457200">
              <a:spcBef>
                <a:spcPts val="1000"/>
              </a:spcBef>
              <a:buSzTx/>
              <a:buNone/>
            </a:pPr>
          </a:p>
          <a:p>
            <a:pPr marL="0" indent="457200">
              <a:spcBef>
                <a:spcPts val="1000"/>
              </a:spcBef>
              <a:buSzTx/>
              <a:buNone/>
            </a:pPr>
          </a:p>
          <a:p>
            <a:pPr>
              <a:spcBef>
                <a:spcPts val="1000"/>
              </a:spcBef>
            </a:pPr>
            <a:r>
              <a:t>This weight set provides the new representation of        with respect to the spanning set. </a:t>
            </a:r>
          </a:p>
        </p:txBody>
      </p:sp>
      <p:pic>
        <p:nvPicPr>
          <p:cNvPr id="142" name="MathEquation,#000000Google Shape;123;p25" descr="MathEquation,#000000Google Shape;123;p25"/>
          <p:cNvPicPr>
            <a:picLocks noChangeAspect="1"/>
          </p:cNvPicPr>
          <p:nvPr/>
        </p:nvPicPr>
        <p:blipFill>
          <a:blip r:embed="rId2">
            <a:extLst/>
          </a:blip>
          <a:stretch>
            <a:fillRect/>
          </a:stretch>
        </p:blipFill>
        <p:spPr>
          <a:xfrm>
            <a:off x="3729025" y="1950274"/>
            <a:ext cx="1403751" cy="1335326"/>
          </a:xfrm>
          <a:prstGeom prst="rect">
            <a:avLst/>
          </a:prstGeom>
          <a:ln w="12700">
            <a:miter lim="400000"/>
          </a:ln>
        </p:spPr>
      </p:pic>
      <p:pic>
        <p:nvPicPr>
          <p:cNvPr id="143" name="MathEquation,#000000Google Shape;124;p25" descr="MathEquation,#000000Google Shape;124;p25"/>
          <p:cNvPicPr>
            <a:picLocks noChangeAspect="1"/>
          </p:cNvPicPr>
          <p:nvPr/>
        </p:nvPicPr>
        <p:blipFill>
          <a:blip r:embed="rId3">
            <a:extLst/>
          </a:blip>
          <a:stretch>
            <a:fillRect/>
          </a:stretch>
        </p:blipFill>
        <p:spPr>
          <a:xfrm>
            <a:off x="4476388" y="1607324"/>
            <a:ext cx="298384" cy="254000"/>
          </a:xfrm>
          <a:prstGeom prst="rect">
            <a:avLst/>
          </a:prstGeom>
          <a:ln w="12700">
            <a:miter lim="400000"/>
          </a:ln>
        </p:spPr>
      </p:pic>
      <p:pic>
        <p:nvPicPr>
          <p:cNvPr id="144" name="MathEquation,#000000Google Shape;125;p25" descr="MathEquation,#000000Google Shape;125;p25"/>
          <p:cNvPicPr>
            <a:picLocks noChangeAspect="1"/>
          </p:cNvPicPr>
          <p:nvPr/>
        </p:nvPicPr>
        <p:blipFill>
          <a:blip r:embed="rId3">
            <a:extLst/>
          </a:blip>
          <a:stretch>
            <a:fillRect/>
          </a:stretch>
        </p:blipFill>
        <p:spPr>
          <a:xfrm>
            <a:off x="6097199" y="3353975"/>
            <a:ext cx="298385" cy="2540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130;p26"/>
          <p:cNvSpPr txBox="1"/>
          <p:nvPr>
            <p:ph type="body" idx="1"/>
          </p:nvPr>
        </p:nvSpPr>
        <p:spPr>
          <a:xfrm>
            <a:off x="311699" y="1152475"/>
            <a:ext cx="8520602" cy="3416400"/>
          </a:xfrm>
          <a:prstGeom prst="rect">
            <a:avLst/>
          </a:prstGeom>
        </p:spPr>
        <p:txBody>
          <a:bodyPr/>
          <a:lstStyle/>
          <a:p>
            <a:pPr/>
            <a:r>
              <a:t>For example, in the trivial case where our spanning set consists of the standard basis our representation or feature vector                    is the data point itself!  </a:t>
            </a:r>
          </a:p>
          <a:p>
            <a:pPr>
              <a:spcBef>
                <a:spcPts val="1000"/>
              </a:spcBef>
            </a:pPr>
            <a:r>
              <a:t>Otherwise         - typically referred to as the new </a:t>
            </a:r>
            <a:r>
              <a:rPr b="1" i="1"/>
              <a:t>encoding</a:t>
            </a:r>
            <a:r>
              <a:t> of         in the </a:t>
            </a:r>
            <a:r>
              <a:rPr i="1"/>
              <a:t>transformed feature space</a:t>
            </a:r>
            <a:r>
              <a:t> whose coordinate axes are defined by the spanning set - is a vector that differs from original data point. </a:t>
            </a:r>
          </a:p>
        </p:txBody>
      </p:sp>
      <p:pic>
        <p:nvPicPr>
          <p:cNvPr id="147" name="MathEquation,#000000Google Shape;131;p26" descr="MathEquation,#000000Google Shape;131;p26"/>
          <p:cNvPicPr>
            <a:picLocks noChangeAspect="1"/>
          </p:cNvPicPr>
          <p:nvPr/>
        </p:nvPicPr>
        <p:blipFill>
          <a:blip r:embed="rId2">
            <a:extLst/>
          </a:blip>
          <a:stretch>
            <a:fillRect/>
          </a:stretch>
        </p:blipFill>
        <p:spPr>
          <a:xfrm>
            <a:off x="6129325" y="1618074"/>
            <a:ext cx="1036735" cy="254001"/>
          </a:xfrm>
          <a:prstGeom prst="rect">
            <a:avLst/>
          </a:prstGeom>
          <a:ln w="12700">
            <a:miter lim="400000"/>
          </a:ln>
        </p:spPr>
      </p:pic>
      <p:pic>
        <p:nvPicPr>
          <p:cNvPr id="148" name="MathEquation,#000000Google Shape;132;p26" descr="MathEquation,#000000Google Shape;132;p26"/>
          <p:cNvPicPr>
            <a:picLocks noChangeAspect="1"/>
          </p:cNvPicPr>
          <p:nvPr/>
        </p:nvPicPr>
        <p:blipFill>
          <a:blip r:embed="rId3">
            <a:extLst/>
          </a:blip>
          <a:stretch>
            <a:fillRect/>
          </a:stretch>
        </p:blipFill>
        <p:spPr>
          <a:xfrm>
            <a:off x="1994299" y="2382049"/>
            <a:ext cx="361567" cy="254001"/>
          </a:xfrm>
          <a:prstGeom prst="rect">
            <a:avLst/>
          </a:prstGeom>
          <a:ln w="12700">
            <a:miter lim="400000"/>
          </a:ln>
        </p:spPr>
      </p:pic>
      <p:pic>
        <p:nvPicPr>
          <p:cNvPr id="149" name="MathEquation,#000000Google Shape;133;p26" descr="MathEquation,#000000Google Shape;133;p26"/>
          <p:cNvPicPr>
            <a:picLocks noChangeAspect="1"/>
          </p:cNvPicPr>
          <p:nvPr/>
        </p:nvPicPr>
        <p:blipFill>
          <a:blip r:embed="rId4">
            <a:extLst/>
          </a:blip>
          <a:stretch>
            <a:fillRect/>
          </a:stretch>
        </p:blipFill>
        <p:spPr>
          <a:xfrm>
            <a:off x="7166050" y="2382049"/>
            <a:ext cx="298385" cy="254000"/>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38;p27"/>
          <p:cNvSpPr txBox="1"/>
          <p:nvPr>
            <p:ph type="body" sz="half" idx="1"/>
          </p:nvPr>
        </p:nvSpPr>
        <p:spPr>
          <a:xfrm>
            <a:off x="311699" y="3311125"/>
            <a:ext cx="8520602" cy="1504201"/>
          </a:xfrm>
          <a:prstGeom prst="rect">
            <a:avLst/>
          </a:prstGeom>
        </p:spPr>
        <p:txBody>
          <a:bodyPr/>
          <a:lstStyle/>
          <a:p>
            <a:pPr marL="0" indent="0">
              <a:spcBef>
                <a:spcPts val="1200"/>
              </a:spcBef>
              <a:buSzTx/>
              <a:buNone/>
            </a:pPr>
            <a:r>
              <a:t>(left) A 2-d point,         , shown in the space spanned by vectors       and       . (right) Representation, also known as the </a:t>
            </a:r>
            <a:r>
              <a:rPr i="1"/>
              <a:t>encoding</a:t>
            </a:r>
            <a:r>
              <a:t>, of        in the transformed feature space.</a:t>
            </a:r>
          </a:p>
        </p:txBody>
      </p:sp>
      <p:pic>
        <p:nvPicPr>
          <p:cNvPr id="152" name="Google Shape;139;p27" descr="Google Shape;139;p27"/>
          <p:cNvPicPr>
            <a:picLocks noChangeAspect="1"/>
          </p:cNvPicPr>
          <p:nvPr/>
        </p:nvPicPr>
        <p:blipFill>
          <a:blip r:embed="rId2">
            <a:extLst/>
          </a:blip>
          <a:stretch>
            <a:fillRect/>
          </a:stretch>
        </p:blipFill>
        <p:spPr>
          <a:xfrm>
            <a:off x="152400" y="152400"/>
            <a:ext cx="8839203" cy="3056891"/>
          </a:xfrm>
          <a:prstGeom prst="rect">
            <a:avLst/>
          </a:prstGeom>
          <a:ln w="12700">
            <a:miter lim="400000"/>
          </a:ln>
        </p:spPr>
      </p:pic>
      <p:pic>
        <p:nvPicPr>
          <p:cNvPr id="153" name="MathEquation,#000000Google Shape;140;p27" descr="MathEquation,#000000Google Shape;140;p27"/>
          <p:cNvPicPr>
            <a:picLocks noChangeAspect="1"/>
          </p:cNvPicPr>
          <p:nvPr/>
        </p:nvPicPr>
        <p:blipFill>
          <a:blip r:embed="rId3">
            <a:extLst/>
          </a:blip>
          <a:stretch>
            <a:fillRect/>
          </a:stretch>
        </p:blipFill>
        <p:spPr>
          <a:xfrm>
            <a:off x="2218125" y="3418299"/>
            <a:ext cx="343245" cy="254002"/>
          </a:xfrm>
          <a:prstGeom prst="rect">
            <a:avLst/>
          </a:prstGeom>
          <a:ln w="12700">
            <a:miter lim="400000"/>
          </a:ln>
        </p:spPr>
      </p:pic>
      <p:pic>
        <p:nvPicPr>
          <p:cNvPr id="154" name="MathEquation,#000000Google Shape;141;p27" descr="MathEquation,#000000Google Shape;141;p27"/>
          <p:cNvPicPr>
            <a:picLocks noChangeAspect="1"/>
          </p:cNvPicPr>
          <p:nvPr/>
        </p:nvPicPr>
        <p:blipFill>
          <a:blip r:embed="rId4">
            <a:extLst/>
          </a:blip>
          <a:stretch>
            <a:fillRect/>
          </a:stretch>
        </p:blipFill>
        <p:spPr>
          <a:xfrm>
            <a:off x="6890149" y="3418299"/>
            <a:ext cx="312617" cy="254001"/>
          </a:xfrm>
          <a:prstGeom prst="rect">
            <a:avLst/>
          </a:prstGeom>
          <a:ln w="12700">
            <a:miter lim="400000"/>
          </a:ln>
        </p:spPr>
      </p:pic>
      <p:pic>
        <p:nvPicPr>
          <p:cNvPr id="155" name="MathEquation,#000000Google Shape;142;p27" descr="MathEquation,#000000Google Shape;142;p27"/>
          <p:cNvPicPr>
            <a:picLocks noChangeAspect="1"/>
          </p:cNvPicPr>
          <p:nvPr/>
        </p:nvPicPr>
        <p:blipFill>
          <a:blip r:embed="rId5">
            <a:extLst/>
          </a:blip>
          <a:stretch>
            <a:fillRect/>
          </a:stretch>
        </p:blipFill>
        <p:spPr>
          <a:xfrm>
            <a:off x="7758124" y="3418299"/>
            <a:ext cx="312617" cy="254001"/>
          </a:xfrm>
          <a:prstGeom prst="rect">
            <a:avLst/>
          </a:prstGeom>
          <a:ln w="12700">
            <a:miter lim="400000"/>
          </a:ln>
        </p:spPr>
      </p:pic>
      <p:pic>
        <p:nvPicPr>
          <p:cNvPr id="156" name="MathEquation,#000000Google Shape;143;p27" descr="MathEquation,#000000Google Shape;143;p27"/>
          <p:cNvPicPr>
            <a:picLocks noChangeAspect="1"/>
          </p:cNvPicPr>
          <p:nvPr/>
        </p:nvPicPr>
        <p:blipFill>
          <a:blip r:embed="rId3">
            <a:extLst/>
          </a:blip>
          <a:stretch>
            <a:fillRect/>
          </a:stretch>
        </p:blipFill>
        <p:spPr>
          <a:xfrm>
            <a:off x="5968600" y="3739750"/>
            <a:ext cx="343245" cy="25400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48;p28"/>
          <p:cNvSpPr txBox="1"/>
          <p:nvPr>
            <p:ph type="title"/>
          </p:nvPr>
        </p:nvSpPr>
        <p:spPr>
          <a:xfrm>
            <a:off x="311699" y="2150849"/>
            <a:ext cx="8520602" cy="841801"/>
          </a:xfrm>
          <a:prstGeom prst="rect">
            <a:avLst/>
          </a:prstGeom>
        </p:spPr>
        <p:txBody>
          <a:bodyPr/>
          <a:lstStyle>
            <a:lvl1pPr>
              <a:defRPr sz="2200"/>
            </a:lvl1pPr>
          </a:lstStyle>
          <a:p>
            <a:pPr/>
            <a:r>
              <a:t> Perfect representation with complete spanning set in N=2 dimensions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53;p29"/>
          <p:cNvSpPr txBox="1"/>
          <p:nvPr>
            <p:ph type="body" idx="1"/>
          </p:nvPr>
        </p:nvSpPr>
        <p:spPr>
          <a:xfrm>
            <a:off x="311699" y="1152475"/>
            <a:ext cx="8520602" cy="3416400"/>
          </a:xfrm>
          <a:prstGeom prst="rect">
            <a:avLst/>
          </a:prstGeom>
        </p:spPr>
        <p:txBody>
          <a:bodyPr/>
          <a:lstStyle/>
          <a:p>
            <a:pPr/>
            <a:r>
              <a:t>Lets examine an example of a spanning set of vectors in N=2 dimensions. </a:t>
            </a:r>
          </a:p>
          <a:p>
            <a:pPr>
              <a:spcBef>
                <a:spcPts val="1000"/>
              </a:spcBef>
            </a:pPr>
            <a:r>
              <a:t>Below we run an animation showing how the set of two spanning vectors</a:t>
            </a:r>
          </a:p>
        </p:txBody>
      </p:sp>
      <p:pic>
        <p:nvPicPr>
          <p:cNvPr id="161" name="MathEquation,#000000Google Shape;154;p29" descr="MathEquation,#000000Google Shape;154;p29"/>
          <p:cNvPicPr>
            <a:picLocks noChangeAspect="1"/>
          </p:cNvPicPr>
          <p:nvPr/>
        </p:nvPicPr>
        <p:blipFill>
          <a:blip r:embed="rId2">
            <a:extLst/>
          </a:blip>
          <a:stretch>
            <a:fillRect/>
          </a:stretch>
        </p:blipFill>
        <p:spPr>
          <a:xfrm>
            <a:off x="2975374" y="2529375"/>
            <a:ext cx="3193252" cy="6626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159;p30"/>
          <p:cNvSpPr txBox="1"/>
          <p:nvPr>
            <p:ph type="body" idx="1"/>
          </p:nvPr>
        </p:nvSpPr>
        <p:spPr>
          <a:xfrm>
            <a:off x="311699" y="1152475"/>
            <a:ext cx="8520602" cy="3416400"/>
          </a:xfrm>
          <a:prstGeom prst="rect">
            <a:avLst/>
          </a:prstGeom>
        </p:spPr>
        <p:txBody>
          <a:bodyPr/>
          <a:lstStyle/>
          <a:p>
            <a:pPr/>
            <a:r>
              <a:t>Because these two vectors are </a:t>
            </a:r>
            <a:r>
              <a:rPr i="1"/>
              <a:t>linearly independent</a:t>
            </a:r>
            <a:r>
              <a:t>.</a:t>
            </a:r>
          </a:p>
          <a:p>
            <a:pPr>
              <a:spcBef>
                <a:spcPts val="1000"/>
              </a:spcBef>
            </a:pPr>
            <a:r>
              <a:t>That is they do not overlap completely and point in different directions in the space, we can perfectly represent any point in the space using some linear combination of them as </a:t>
            </a:r>
          </a:p>
          <a:p>
            <a:pPr marL="0" indent="457200">
              <a:spcBef>
                <a:spcPts val="1000"/>
              </a:spcBef>
              <a:buSzTx/>
              <a:buNone/>
            </a:pPr>
          </a:p>
          <a:p>
            <a:pPr>
              <a:spcBef>
                <a:spcPts val="1000"/>
              </a:spcBef>
            </a:pPr>
            <a:r>
              <a:t>Here the weights           and             are unique to each point      .  </a:t>
            </a:r>
          </a:p>
        </p:txBody>
      </p:sp>
      <p:pic>
        <p:nvPicPr>
          <p:cNvPr id="164" name="MathEquation,#000000Google Shape;160;p30" descr="MathEquation,#000000Google Shape;160;p30"/>
          <p:cNvPicPr>
            <a:picLocks noChangeAspect="1"/>
          </p:cNvPicPr>
          <p:nvPr/>
        </p:nvPicPr>
        <p:blipFill>
          <a:blip r:embed="rId2">
            <a:extLst/>
          </a:blip>
          <a:stretch>
            <a:fillRect/>
          </a:stretch>
        </p:blipFill>
        <p:spPr>
          <a:xfrm>
            <a:off x="3438349" y="2392049"/>
            <a:ext cx="3267051" cy="359376"/>
          </a:xfrm>
          <a:prstGeom prst="rect">
            <a:avLst/>
          </a:prstGeom>
          <a:ln w="12700">
            <a:miter lim="400000"/>
          </a:ln>
        </p:spPr>
      </p:pic>
      <p:pic>
        <p:nvPicPr>
          <p:cNvPr id="165" name="MathEquation,#000000Google Shape;161;p30" descr="MathEquation,#000000Google Shape;161;p30"/>
          <p:cNvPicPr>
            <a:picLocks noChangeAspect="1"/>
          </p:cNvPicPr>
          <p:nvPr/>
        </p:nvPicPr>
        <p:blipFill>
          <a:blip r:embed="rId3">
            <a:extLst/>
          </a:blip>
          <a:stretch>
            <a:fillRect/>
          </a:stretch>
        </p:blipFill>
        <p:spPr>
          <a:xfrm>
            <a:off x="2701525" y="3214674"/>
            <a:ext cx="530549" cy="254001"/>
          </a:xfrm>
          <a:prstGeom prst="rect">
            <a:avLst/>
          </a:prstGeom>
          <a:ln w="12700">
            <a:miter lim="400000"/>
          </a:ln>
        </p:spPr>
      </p:pic>
      <p:pic>
        <p:nvPicPr>
          <p:cNvPr id="166" name="MathEquation,#000000Google Shape;162;p30" descr="MathEquation,#000000Google Shape;162;p30"/>
          <p:cNvPicPr>
            <a:picLocks noChangeAspect="1"/>
          </p:cNvPicPr>
          <p:nvPr/>
        </p:nvPicPr>
        <p:blipFill>
          <a:blip r:embed="rId4">
            <a:extLst/>
          </a:blip>
          <a:stretch>
            <a:fillRect/>
          </a:stretch>
        </p:blipFill>
        <p:spPr>
          <a:xfrm>
            <a:off x="3750474" y="3214674"/>
            <a:ext cx="530549" cy="254001"/>
          </a:xfrm>
          <a:prstGeom prst="rect">
            <a:avLst/>
          </a:prstGeom>
          <a:ln w="12700">
            <a:miter lim="400000"/>
          </a:ln>
        </p:spPr>
      </p:pic>
      <p:pic>
        <p:nvPicPr>
          <p:cNvPr id="167" name="MathEquation,#000000Google Shape;163;p30" descr="MathEquation,#000000Google Shape;163;p30"/>
          <p:cNvPicPr>
            <a:picLocks noChangeAspect="1"/>
          </p:cNvPicPr>
          <p:nvPr/>
        </p:nvPicPr>
        <p:blipFill>
          <a:blip r:embed="rId5">
            <a:extLst/>
          </a:blip>
          <a:stretch>
            <a:fillRect/>
          </a:stretch>
        </p:blipFill>
        <p:spPr>
          <a:xfrm>
            <a:off x="7029450" y="3257550"/>
            <a:ext cx="298384" cy="2540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Google Shape;168;p31"/>
          <p:cNvSpPr txBox="1"/>
          <p:nvPr>
            <p:ph type="body" idx="1"/>
          </p:nvPr>
        </p:nvSpPr>
        <p:spPr>
          <a:xfrm>
            <a:off x="311699" y="1152475"/>
            <a:ext cx="8520602" cy="3416400"/>
          </a:xfrm>
          <a:prstGeom prst="rect">
            <a:avLst/>
          </a:prstGeom>
        </p:spPr>
        <p:txBody>
          <a:bodyPr/>
          <a:lstStyle/>
          <a:p>
            <a:pPr/>
            <a:r>
              <a:t>Once properly tuned the weight vector                           provides us with a new representation or encoding of       in the transformed feature space whose coordinates are precisely our spanning set.</a:t>
            </a:r>
          </a:p>
          <a:p>
            <a:pPr>
              <a:spcBef>
                <a:spcPts val="1000"/>
              </a:spcBef>
            </a:pPr>
            <a:r>
              <a:t>In the animation below we range show two panels - the original space in the left, and the transformed feature space in the right defined by the above spanning set.  </a:t>
            </a:r>
          </a:p>
          <a:p>
            <a:pPr>
              <a:spcBef>
                <a:spcPts val="1000"/>
              </a:spcBef>
            </a:pPr>
            <a:r>
              <a:t>In each panel the two spanning set vectors        and       are shown as solid black arrows, and points        (taken over a course range of the input space here) are shown as black dots. </a:t>
            </a:r>
          </a:p>
        </p:txBody>
      </p:sp>
      <p:pic>
        <p:nvPicPr>
          <p:cNvPr id="170" name="MathEquation,#000000Google Shape;169;p31" descr="MathEquation,#000000Google Shape;169;p31"/>
          <p:cNvPicPr>
            <a:picLocks noChangeAspect="1"/>
          </p:cNvPicPr>
          <p:nvPr/>
        </p:nvPicPr>
        <p:blipFill>
          <a:blip r:embed="rId2">
            <a:extLst/>
          </a:blip>
          <a:stretch>
            <a:fillRect/>
          </a:stretch>
        </p:blipFill>
        <p:spPr>
          <a:xfrm>
            <a:off x="4886299" y="889399"/>
            <a:ext cx="1436351" cy="675076"/>
          </a:xfrm>
          <a:prstGeom prst="rect">
            <a:avLst/>
          </a:prstGeom>
          <a:ln w="12700">
            <a:miter lim="400000"/>
          </a:ln>
        </p:spPr>
      </p:pic>
      <p:pic>
        <p:nvPicPr>
          <p:cNvPr id="171" name="MathEquation,#000000Google Shape;170;p31" descr="MathEquation,#000000Google Shape;170;p31"/>
          <p:cNvPicPr>
            <a:picLocks noChangeAspect="1"/>
          </p:cNvPicPr>
          <p:nvPr/>
        </p:nvPicPr>
        <p:blipFill>
          <a:blip r:embed="rId3">
            <a:extLst/>
          </a:blip>
          <a:stretch>
            <a:fillRect/>
          </a:stretch>
        </p:blipFill>
        <p:spPr>
          <a:xfrm>
            <a:off x="4371975" y="1607350"/>
            <a:ext cx="298384" cy="254000"/>
          </a:xfrm>
          <a:prstGeom prst="rect">
            <a:avLst/>
          </a:prstGeom>
          <a:ln w="12700">
            <a:miter lim="400000"/>
          </a:ln>
        </p:spPr>
      </p:pic>
      <p:pic>
        <p:nvPicPr>
          <p:cNvPr id="172" name="MathEquation,#000000Google Shape;171;p31" descr="MathEquation,#000000Google Shape;171;p31"/>
          <p:cNvPicPr>
            <a:picLocks noChangeAspect="1"/>
          </p:cNvPicPr>
          <p:nvPr/>
        </p:nvPicPr>
        <p:blipFill>
          <a:blip r:embed="rId4">
            <a:extLst/>
          </a:blip>
          <a:stretch>
            <a:fillRect/>
          </a:stretch>
        </p:blipFill>
        <p:spPr>
          <a:xfrm>
            <a:off x="5293524" y="3407574"/>
            <a:ext cx="312617" cy="254001"/>
          </a:xfrm>
          <a:prstGeom prst="rect">
            <a:avLst/>
          </a:prstGeom>
          <a:ln w="12700">
            <a:miter lim="400000"/>
          </a:ln>
        </p:spPr>
      </p:pic>
      <p:pic>
        <p:nvPicPr>
          <p:cNvPr id="173" name="MathEquation,#000000Google Shape;172;p31" descr="MathEquation,#000000Google Shape;172;p31"/>
          <p:cNvPicPr>
            <a:picLocks noChangeAspect="1"/>
          </p:cNvPicPr>
          <p:nvPr/>
        </p:nvPicPr>
        <p:blipFill>
          <a:blip r:embed="rId5">
            <a:extLst/>
          </a:blip>
          <a:stretch>
            <a:fillRect/>
          </a:stretch>
        </p:blipFill>
        <p:spPr>
          <a:xfrm>
            <a:off x="6161499" y="3407574"/>
            <a:ext cx="312617" cy="254001"/>
          </a:xfrm>
          <a:prstGeom prst="rect">
            <a:avLst/>
          </a:prstGeom>
          <a:ln w="12700">
            <a:miter lim="400000"/>
          </a:ln>
        </p:spPr>
      </p:pic>
      <p:pic>
        <p:nvPicPr>
          <p:cNvPr id="174" name="MathEquation,#000000Google Shape;173;p31" descr="MathEquation,#000000Google Shape;173;p31"/>
          <p:cNvPicPr>
            <a:picLocks noChangeAspect="1"/>
          </p:cNvPicPr>
          <p:nvPr/>
        </p:nvPicPr>
        <p:blipFill>
          <a:blip r:embed="rId3">
            <a:extLst/>
          </a:blip>
          <a:stretch>
            <a:fillRect/>
          </a:stretch>
        </p:blipFill>
        <p:spPr>
          <a:xfrm>
            <a:off x="3407574" y="3771925"/>
            <a:ext cx="298385" cy="254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body" idx="1"/>
          </p:nvPr>
        </p:nvSpPr>
        <p:spPr>
          <a:xfrm>
            <a:off x="311699" y="1152475"/>
            <a:ext cx="8520602" cy="3416400"/>
          </a:xfrm>
          <a:prstGeom prst="rect">
            <a:avLst/>
          </a:prstGeom>
        </p:spPr>
        <p:txBody>
          <a:bodyPr/>
          <a:lstStyle/>
          <a:p>
            <a:pPr/>
            <a:r>
              <a:t>The fundamental principles of unsupervised learning all lie in some very rudimentary ideas from linear algebra combined with the cost-function based approach to learning we have seen previously with supervised methods. </a:t>
            </a:r>
          </a:p>
          <a:p>
            <a:pPr>
              <a:spcBef>
                <a:spcPts val="1000"/>
              </a:spcBef>
            </a:pPr>
            <a:r>
              <a:t>This is because unsupervised learning is about effectively representing datasets with no output, i.e., </a:t>
            </a:r>
            <a:r>
              <a:rPr i="1"/>
              <a:t>only input data</a:t>
            </a:r>
            <a:r>
              <a:t>.</a:t>
            </a:r>
          </a:p>
          <a:p>
            <a:pPr>
              <a:spcBef>
                <a:spcPts val="1000"/>
              </a:spcBef>
            </a:pPr>
            <a:r>
              <a:t>Our goal with such data is simply to effectively represent it, and this is a task that has roots in the notion of a </a:t>
            </a:r>
            <a:r>
              <a:rPr i="1"/>
              <a:t>spanning set of vectors</a:t>
            </a:r>
            <a:r>
              <a:t> from basic linear algebra.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78;p32"/>
          <p:cNvSpPr txBox="1"/>
          <p:nvPr>
            <p:ph type="body" idx="1"/>
          </p:nvPr>
        </p:nvSpPr>
        <p:spPr>
          <a:xfrm>
            <a:off x="311699" y="1152475"/>
            <a:ext cx="8520602" cy="3416400"/>
          </a:xfrm>
          <a:prstGeom prst="rect">
            <a:avLst/>
          </a:prstGeom>
        </p:spPr>
        <p:txBody>
          <a:bodyPr/>
          <a:lstStyle/>
          <a:p>
            <a:pPr/>
            <a:r>
              <a:t>Each point        is shown simultaneously in the original and transformed feature space, where the point is encoded by its weight vector   </a:t>
            </a:r>
          </a:p>
          <a:p>
            <a:pPr>
              <a:spcBef>
                <a:spcPts val="1000"/>
              </a:spcBef>
            </a:pPr>
            <a:r>
              <a:t>In each space the appropriate linear combination of the two spanning vectors required to represent the point is shown as a red arrow, and each scaled spanning vector is shown as a blue arrow. </a:t>
            </a:r>
          </a:p>
          <a:p>
            <a:pPr>
              <a:spcBef>
                <a:spcPts val="1000"/>
              </a:spcBef>
            </a:pPr>
            <a:r>
              <a:t>As the slider is pushed from left to right additional points additional points are shown represented over the spanning set / encoded points in the transformed feature space.</a:t>
            </a:r>
          </a:p>
        </p:txBody>
      </p:sp>
      <p:pic>
        <p:nvPicPr>
          <p:cNvPr id="177" name="MathEquation,#000000Google Shape;179;p32" descr="MathEquation,#000000Google Shape;179;p32"/>
          <p:cNvPicPr>
            <a:picLocks noChangeAspect="1"/>
          </p:cNvPicPr>
          <p:nvPr/>
        </p:nvPicPr>
        <p:blipFill>
          <a:blip r:embed="rId2">
            <a:extLst/>
          </a:blip>
          <a:stretch>
            <a:fillRect/>
          </a:stretch>
        </p:blipFill>
        <p:spPr>
          <a:xfrm>
            <a:off x="2057400" y="1264450"/>
            <a:ext cx="298384" cy="254000"/>
          </a:xfrm>
          <a:prstGeom prst="rect">
            <a:avLst/>
          </a:prstGeom>
          <a:ln w="12700">
            <a:miter lim="400000"/>
          </a:ln>
        </p:spPr>
      </p:pic>
      <p:pic>
        <p:nvPicPr>
          <p:cNvPr id="178" name="MathEquation,#000000Google Shape;180;p32" descr="MathEquation,#000000Google Shape;180;p32"/>
          <p:cNvPicPr>
            <a:picLocks noChangeAspect="1"/>
          </p:cNvPicPr>
          <p:nvPr/>
        </p:nvPicPr>
        <p:blipFill>
          <a:blip r:embed="rId3">
            <a:extLst/>
          </a:blip>
          <a:stretch>
            <a:fillRect/>
          </a:stretch>
        </p:blipFill>
        <p:spPr>
          <a:xfrm>
            <a:off x="7222325" y="1607350"/>
            <a:ext cx="361567" cy="2540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animation_1.mp4" descr="animation_1.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851324" y="711412"/>
            <a:ext cx="7441352" cy="372067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0000" fill="hold"/>
                                        <p:tgtEl>
                                          <p:spTgt spid="180"/>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80"/>
                </p:tgtEl>
              </p:cMediaNode>
            </p:video>
            <p:seq concurrent="1" prevAc="none" nextAc="seek">
              <p:cTn id="8" evtFilter="cancelBubble" nodeType="interactiveSeq" restart="whenNotActive" fill="hold">
                <p:stCondLst>
                  <p:cond delay="0" evt="onClick">
                    <p:tgtEl>
                      <p:spTgt spid="180"/>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180"/>
                                        </p:tgtEl>
                                      </p:cBhvr>
                                    </p:cmd>
                                  </p:childTnLst>
                                </p:cTn>
                              </p:par>
                            </p:childTnLst>
                          </p:cTn>
                        </p:par>
                      </p:childTnLst>
                    </p:cTn>
                  </p:par>
                </p:childTnLst>
              </p:cTn>
              <p:nextCondLst>
                <p:cond delay="0" evt="onClick">
                  <p:tgtEl>
                    <p:spTgt spid="180"/>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90;p34"/>
          <p:cNvSpPr txBox="1"/>
          <p:nvPr>
            <p:ph type="body" idx="1"/>
          </p:nvPr>
        </p:nvSpPr>
        <p:spPr>
          <a:xfrm>
            <a:off x="311699" y="1152475"/>
            <a:ext cx="8520602" cy="3416400"/>
          </a:xfrm>
          <a:prstGeom prst="rect">
            <a:avLst/>
          </a:prstGeom>
        </p:spPr>
        <p:txBody>
          <a:bodyPr/>
          <a:lstStyle/>
          <a:p>
            <a:pPr/>
            <a:r>
              <a:t>Below we show how this spanning set transforms a prototypical dataset of 50 data points.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Google Shape;195;p35" descr="Google Shape;195;p35"/>
          <p:cNvPicPr>
            <a:picLocks noChangeAspect="1"/>
          </p:cNvPicPr>
          <p:nvPr/>
        </p:nvPicPr>
        <p:blipFill>
          <a:blip r:embed="rId2">
            <a:extLst/>
          </a:blip>
          <a:stretch>
            <a:fillRect/>
          </a:stretch>
        </p:blipFill>
        <p:spPr>
          <a:xfrm>
            <a:off x="1590675" y="866775"/>
            <a:ext cx="5962650" cy="340995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oogle Shape;200;p36"/>
          <p:cNvSpPr txBox="1"/>
          <p:nvPr>
            <p:ph type="body" idx="1"/>
          </p:nvPr>
        </p:nvSpPr>
        <p:spPr>
          <a:xfrm>
            <a:off x="311699" y="1152475"/>
            <a:ext cx="8520602" cy="3416400"/>
          </a:xfrm>
          <a:prstGeom prst="rect">
            <a:avLst/>
          </a:prstGeom>
        </p:spPr>
        <p:txBody>
          <a:bodyPr/>
          <a:lstStyle/>
          <a:p>
            <a:pPr/>
            <a:r>
              <a:t>One way we can solve for the proper weights is by setting up / minimizing an appropriate cost function.  </a:t>
            </a:r>
          </a:p>
          <a:p>
            <a:pPr>
              <a:spcBef>
                <a:spcPts val="1000"/>
              </a:spcBef>
            </a:pPr>
            <a:r>
              <a:t>It is natural (as in our development of e.g., linear regression) to square the difference between both sides of equation (1) as</a:t>
            </a:r>
          </a:p>
          <a:p>
            <a:pPr marL="0" indent="457200">
              <a:spcBef>
                <a:spcPts val="1000"/>
              </a:spcBef>
              <a:buSzTx/>
              <a:buNone/>
            </a:pPr>
            <a:r>
              <a:t>  </a:t>
            </a:r>
          </a:p>
          <a:p>
            <a:pPr>
              <a:spcBef>
                <a:spcPts val="1000"/>
              </a:spcBef>
            </a:pPr>
            <a:r>
              <a:t>We then tune the corresponding weights to make this squared error as small as possible. </a:t>
            </a:r>
          </a:p>
        </p:txBody>
      </p:sp>
      <p:pic>
        <p:nvPicPr>
          <p:cNvPr id="187" name="MathEquation,#000000Google Shape;201;p36" descr="MathEquation,#000000Google Shape;201;p36"/>
          <p:cNvPicPr>
            <a:picLocks noChangeAspect="1"/>
          </p:cNvPicPr>
          <p:nvPr/>
        </p:nvPicPr>
        <p:blipFill>
          <a:blip r:embed="rId2">
            <a:extLst/>
          </a:blip>
          <a:stretch>
            <a:fillRect/>
          </a:stretch>
        </p:blipFill>
        <p:spPr>
          <a:xfrm>
            <a:off x="3438299" y="2599908"/>
            <a:ext cx="2267401" cy="521526"/>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206;p37"/>
          <p:cNvSpPr txBox="1"/>
          <p:nvPr>
            <p:ph type="body" idx="1"/>
          </p:nvPr>
        </p:nvSpPr>
        <p:spPr>
          <a:xfrm>
            <a:off x="311699" y="1152475"/>
            <a:ext cx="8520602" cy="3416400"/>
          </a:xfrm>
          <a:prstGeom prst="rect">
            <a:avLst/>
          </a:prstGeom>
        </p:spPr>
        <p:txBody>
          <a:bodyPr/>
          <a:lstStyle/>
          <a:p>
            <a:pPr/>
            <a:r>
              <a:t>So for each data point       we have a cost function </a:t>
            </a:r>
          </a:p>
          <a:p>
            <a:pPr marL="0" indent="457200">
              <a:spcBef>
                <a:spcPts val="1000"/>
              </a:spcBef>
              <a:buSzTx/>
              <a:buNone/>
            </a:pPr>
          </a:p>
          <a:p>
            <a:pPr marL="0" indent="457200">
              <a:spcBef>
                <a:spcPts val="1000"/>
              </a:spcBef>
              <a:buSzTx/>
              <a:buNone/>
            </a:pPr>
          </a:p>
          <a:p>
            <a:pPr>
              <a:spcBef>
                <a:spcPts val="1000"/>
              </a:spcBef>
            </a:pPr>
            <a:r>
              <a:t>When minimized appropriately provides us with a proper set of parameters for representing       over the spanning set. </a:t>
            </a:r>
          </a:p>
          <a:p>
            <a:pPr>
              <a:spcBef>
                <a:spcPts val="1000"/>
              </a:spcBef>
            </a:pPr>
            <a:r>
              <a:t>While we could certainly use an iterative method like gradient descent to minimize this single-point cost, here we can in fact directly setup and solve the [first order system]of equations.</a:t>
            </a:r>
          </a:p>
        </p:txBody>
      </p:sp>
      <p:pic>
        <p:nvPicPr>
          <p:cNvPr id="190" name="MathEquation,#000000Google Shape;207;p37" descr="MathEquation,#000000Google Shape;207;p37"/>
          <p:cNvPicPr>
            <a:picLocks noChangeAspect="1"/>
          </p:cNvPicPr>
          <p:nvPr/>
        </p:nvPicPr>
        <p:blipFill>
          <a:blip r:embed="rId2">
            <a:extLst/>
          </a:blip>
          <a:stretch>
            <a:fillRect/>
          </a:stretch>
        </p:blipFill>
        <p:spPr>
          <a:xfrm>
            <a:off x="1472775" y="1757375"/>
            <a:ext cx="6726151" cy="546501"/>
          </a:xfrm>
          <a:prstGeom prst="rect">
            <a:avLst/>
          </a:prstGeom>
          <a:ln w="12700">
            <a:miter lim="400000"/>
          </a:ln>
        </p:spPr>
      </p:pic>
      <p:pic>
        <p:nvPicPr>
          <p:cNvPr id="191" name="MathEquation,#000000Google Shape;208;p37" descr="MathEquation,#000000Google Shape;208;p37"/>
          <p:cNvPicPr>
            <a:picLocks noChangeAspect="1"/>
          </p:cNvPicPr>
          <p:nvPr/>
        </p:nvPicPr>
        <p:blipFill>
          <a:blip r:embed="rId3">
            <a:extLst/>
          </a:blip>
          <a:stretch>
            <a:fillRect/>
          </a:stretch>
        </p:blipFill>
        <p:spPr>
          <a:xfrm>
            <a:off x="3193250" y="1253725"/>
            <a:ext cx="298385" cy="254000"/>
          </a:xfrm>
          <a:prstGeom prst="rect">
            <a:avLst/>
          </a:prstGeom>
          <a:ln w="12700">
            <a:miter lim="400000"/>
          </a:ln>
        </p:spPr>
      </p:pic>
      <p:pic>
        <p:nvPicPr>
          <p:cNvPr id="192" name="MathEquation,#000000Google Shape;209;p37" descr="MathEquation,#000000Google Shape;209;p37"/>
          <p:cNvPicPr>
            <a:picLocks noChangeAspect="1"/>
          </p:cNvPicPr>
          <p:nvPr/>
        </p:nvPicPr>
        <p:blipFill>
          <a:blip r:embed="rId3">
            <a:extLst/>
          </a:blip>
          <a:stretch>
            <a:fillRect/>
          </a:stretch>
        </p:blipFill>
        <p:spPr>
          <a:xfrm>
            <a:off x="2218125" y="2914650"/>
            <a:ext cx="298385" cy="254000"/>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214;p38"/>
          <p:cNvSpPr txBox="1"/>
          <p:nvPr>
            <p:ph type="body" idx="1"/>
          </p:nvPr>
        </p:nvSpPr>
        <p:spPr>
          <a:xfrm>
            <a:off x="311699" y="1152475"/>
            <a:ext cx="8520602" cy="3416400"/>
          </a:xfrm>
          <a:prstGeom prst="rect">
            <a:avLst/>
          </a:prstGeom>
        </p:spPr>
        <p:txBody>
          <a:bodyPr/>
          <a:lstStyle/>
          <a:p>
            <a:pPr/>
            <a:r>
              <a:t>It is perhaps easiest to see this by writing the above cost function more compactly as</a:t>
            </a:r>
          </a:p>
          <a:p>
            <a:pPr marL="0" indent="457200">
              <a:spcBef>
                <a:spcPts val="1000"/>
              </a:spcBef>
              <a:buSzTx/>
              <a:buNone/>
            </a:pPr>
          </a:p>
          <a:p>
            <a:pPr>
              <a:spcBef>
                <a:spcPts val="1000"/>
              </a:spcBef>
            </a:pPr>
            <a:r>
              <a:t>Here the                matrix       is formed by stacking the spanning set vectors column-wise, and the              vectors        as </a:t>
            </a:r>
          </a:p>
        </p:txBody>
      </p:sp>
      <p:pic>
        <p:nvPicPr>
          <p:cNvPr id="195" name="MathEquation,#000000Google Shape;215;p38" descr="MathEquation,#000000Google Shape;215;p38"/>
          <p:cNvPicPr>
            <a:picLocks noChangeAspect="1"/>
          </p:cNvPicPr>
          <p:nvPr/>
        </p:nvPicPr>
        <p:blipFill>
          <a:blip r:embed="rId2">
            <a:extLst/>
          </a:blip>
          <a:stretch>
            <a:fillRect/>
          </a:stretch>
        </p:blipFill>
        <p:spPr>
          <a:xfrm>
            <a:off x="3347363" y="1725224"/>
            <a:ext cx="2449275" cy="342901"/>
          </a:xfrm>
          <a:prstGeom prst="rect">
            <a:avLst/>
          </a:prstGeom>
          <a:ln w="12700">
            <a:miter lim="400000"/>
          </a:ln>
        </p:spPr>
      </p:pic>
      <p:pic>
        <p:nvPicPr>
          <p:cNvPr id="196" name="MathEquation,#000000Google Shape;216;p38" descr="MathEquation,#000000Google Shape;216;p38"/>
          <p:cNvPicPr>
            <a:picLocks noChangeAspect="1"/>
          </p:cNvPicPr>
          <p:nvPr/>
        </p:nvPicPr>
        <p:blipFill>
          <a:blip r:embed="rId3">
            <a:extLst/>
          </a:blip>
          <a:stretch>
            <a:fillRect/>
          </a:stretch>
        </p:blipFill>
        <p:spPr>
          <a:xfrm>
            <a:off x="2825663" y="3246800"/>
            <a:ext cx="3492686" cy="1279201"/>
          </a:xfrm>
          <a:prstGeom prst="rect">
            <a:avLst/>
          </a:prstGeom>
          <a:ln w="12700">
            <a:miter lim="400000"/>
          </a:ln>
        </p:spPr>
      </p:pic>
      <p:pic>
        <p:nvPicPr>
          <p:cNvPr id="197" name="MathEquation,#000000Google Shape;217;p38" descr="MathEquation,#000000Google Shape;217;p38"/>
          <p:cNvPicPr>
            <a:picLocks noChangeAspect="1"/>
          </p:cNvPicPr>
          <p:nvPr/>
        </p:nvPicPr>
        <p:blipFill>
          <a:blip r:embed="rId4">
            <a:extLst/>
          </a:blip>
          <a:stretch>
            <a:fillRect/>
          </a:stretch>
        </p:blipFill>
        <p:spPr>
          <a:xfrm>
            <a:off x="1810924" y="2444750"/>
            <a:ext cx="843155" cy="254000"/>
          </a:xfrm>
          <a:prstGeom prst="rect">
            <a:avLst/>
          </a:prstGeom>
          <a:ln w="12700">
            <a:miter lim="400000"/>
          </a:ln>
        </p:spPr>
      </p:pic>
      <p:pic>
        <p:nvPicPr>
          <p:cNvPr id="198" name="MathEquation,#000000Google Shape;218;p38" descr="MathEquation,#000000Google Shape;218;p38"/>
          <p:cNvPicPr>
            <a:picLocks noChangeAspect="1"/>
          </p:cNvPicPr>
          <p:nvPr/>
        </p:nvPicPr>
        <p:blipFill>
          <a:blip r:embed="rId5">
            <a:extLst/>
          </a:blip>
          <a:stretch>
            <a:fillRect/>
          </a:stretch>
        </p:blipFill>
        <p:spPr>
          <a:xfrm>
            <a:off x="3514725" y="2444750"/>
            <a:ext cx="233297" cy="254001"/>
          </a:xfrm>
          <a:prstGeom prst="rect">
            <a:avLst/>
          </a:prstGeom>
          <a:ln w="12700">
            <a:miter lim="400000"/>
          </a:ln>
        </p:spPr>
      </p:pic>
      <p:pic>
        <p:nvPicPr>
          <p:cNvPr id="199" name="MathEquation,#000000Google Shape;219;p38" descr="MathEquation,#000000Google Shape;219;p38"/>
          <p:cNvPicPr>
            <a:picLocks noChangeAspect="1"/>
          </p:cNvPicPr>
          <p:nvPr/>
        </p:nvPicPr>
        <p:blipFill>
          <a:blip r:embed="rId6">
            <a:extLst/>
          </a:blip>
          <a:stretch>
            <a:fillRect/>
          </a:stretch>
        </p:blipFill>
        <p:spPr>
          <a:xfrm>
            <a:off x="3128975" y="2787250"/>
            <a:ext cx="733575" cy="254001"/>
          </a:xfrm>
          <a:prstGeom prst="rect">
            <a:avLst/>
          </a:prstGeom>
          <a:ln w="12700">
            <a:miter lim="400000"/>
          </a:ln>
        </p:spPr>
      </p:pic>
      <p:pic>
        <p:nvPicPr>
          <p:cNvPr id="200" name="Google Shape;220;p38" descr="Google Shape;220;p38"/>
          <p:cNvPicPr>
            <a:picLocks noChangeAspect="1"/>
          </p:cNvPicPr>
          <p:nvPr/>
        </p:nvPicPr>
        <p:blipFill>
          <a:blip r:embed="rId7">
            <a:extLst/>
          </a:blip>
          <a:stretch>
            <a:fillRect/>
          </a:stretch>
        </p:blipFill>
        <p:spPr>
          <a:xfrm>
            <a:off x="4747024" y="2787250"/>
            <a:ext cx="361567" cy="25400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225;p39"/>
          <p:cNvSpPr txBox="1"/>
          <p:nvPr>
            <p:ph type="body" idx="1"/>
          </p:nvPr>
        </p:nvSpPr>
        <p:spPr>
          <a:xfrm>
            <a:off x="311699" y="1152475"/>
            <a:ext cx="8520602" cy="3416400"/>
          </a:xfrm>
          <a:prstGeom prst="rect">
            <a:avLst/>
          </a:prstGeom>
        </p:spPr>
        <p:txBody>
          <a:bodyPr/>
          <a:lstStyle/>
          <a:p>
            <a:pPr/>
            <a:r>
              <a:t>Now setting the gradient of the cost function to zero and solving for        gives the linear symmetric system of equations for each </a:t>
            </a:r>
          </a:p>
          <a:p>
            <a:pPr>
              <a:spcBef>
                <a:spcPts val="1000"/>
              </a:spcBef>
            </a:pPr>
            <a:r>
              <a:t>which we can conveniently write algebraically as </a:t>
            </a:r>
          </a:p>
        </p:txBody>
      </p:sp>
      <p:pic>
        <p:nvPicPr>
          <p:cNvPr id="203" name="MathEquation,#000000Google Shape;226;p39" descr="MathEquation,#000000Google Shape;226;p39"/>
          <p:cNvPicPr>
            <a:picLocks noChangeAspect="1"/>
          </p:cNvPicPr>
          <p:nvPr/>
        </p:nvPicPr>
        <p:blipFill>
          <a:blip r:embed="rId2">
            <a:extLst/>
          </a:blip>
          <a:stretch>
            <a:fillRect/>
          </a:stretch>
        </p:blipFill>
        <p:spPr>
          <a:xfrm>
            <a:off x="2355038" y="3053925"/>
            <a:ext cx="4433924" cy="387976"/>
          </a:xfrm>
          <a:prstGeom prst="rect">
            <a:avLst/>
          </a:prstGeom>
          <a:ln w="12700">
            <a:miter lim="400000"/>
          </a:ln>
        </p:spPr>
      </p:pic>
      <p:pic>
        <p:nvPicPr>
          <p:cNvPr id="204" name="MathEquation,#000000Google Shape;227;p39" descr="MathEquation,#000000Google Shape;227;p39"/>
          <p:cNvPicPr>
            <a:picLocks noChangeAspect="1"/>
          </p:cNvPicPr>
          <p:nvPr/>
        </p:nvPicPr>
        <p:blipFill>
          <a:blip r:embed="rId3">
            <a:extLst/>
          </a:blip>
          <a:stretch>
            <a:fillRect/>
          </a:stretch>
        </p:blipFill>
        <p:spPr>
          <a:xfrm>
            <a:off x="7715250" y="1307325"/>
            <a:ext cx="361567" cy="254001"/>
          </a:xfrm>
          <a:prstGeom prst="rect">
            <a:avLst/>
          </a:prstGeom>
          <a:ln w="12700">
            <a:miter lim="400000"/>
          </a:ln>
        </p:spPr>
      </p:pic>
      <p:pic>
        <p:nvPicPr>
          <p:cNvPr id="205" name="MathEquation,#000000Google Shape;228;p39" descr="MathEquation,#000000Google Shape;228;p39"/>
          <p:cNvPicPr>
            <a:picLocks noChangeAspect="1"/>
          </p:cNvPicPr>
          <p:nvPr/>
        </p:nvPicPr>
        <p:blipFill>
          <a:blip r:embed="rId3">
            <a:extLst/>
          </a:blip>
          <a:stretch>
            <a:fillRect/>
          </a:stretch>
        </p:blipFill>
        <p:spPr>
          <a:xfrm>
            <a:off x="5968624" y="1628775"/>
            <a:ext cx="361567" cy="25400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Google Shape;233;p40"/>
          <p:cNvSpPr txBox="1"/>
          <p:nvPr>
            <p:ph type="body" idx="1"/>
          </p:nvPr>
        </p:nvSpPr>
        <p:spPr>
          <a:xfrm>
            <a:off x="311699" y="1152475"/>
            <a:ext cx="8520602" cy="3416400"/>
          </a:xfrm>
          <a:prstGeom prst="rect">
            <a:avLst/>
          </a:prstGeom>
        </p:spPr>
        <p:txBody>
          <a:bodyPr/>
          <a:lstStyle/>
          <a:p>
            <a:pPr/>
            <a:r>
              <a:t>Numerically this sort of symmetric system of equations can be solved via e.g., coordinate descent. </a:t>
            </a:r>
          </a:p>
          <a:p>
            <a:pPr>
              <a:spcBef>
                <a:spcPts val="1000"/>
              </a:spcBef>
            </a:pPr>
            <a:r>
              <a:t>Once these are solved for - and we have our learned weights        -  we can then perfectly represent a point        over the spanning set as we desired in equation (1) as </a:t>
            </a:r>
          </a:p>
        </p:txBody>
      </p:sp>
      <p:pic>
        <p:nvPicPr>
          <p:cNvPr id="208" name="MathEquation,#000000Google Shape;234;p40" descr="MathEquation,#000000Google Shape;234;p40"/>
          <p:cNvPicPr>
            <a:picLocks noChangeAspect="1"/>
          </p:cNvPicPr>
          <p:nvPr/>
        </p:nvPicPr>
        <p:blipFill>
          <a:blip r:embed="rId2">
            <a:extLst/>
          </a:blip>
          <a:stretch>
            <a:fillRect/>
          </a:stretch>
        </p:blipFill>
        <p:spPr>
          <a:xfrm>
            <a:off x="2525073" y="3257550"/>
            <a:ext cx="3722127" cy="455950"/>
          </a:xfrm>
          <a:prstGeom prst="rect">
            <a:avLst/>
          </a:prstGeom>
          <a:ln w="12700">
            <a:miter lim="400000"/>
          </a:ln>
        </p:spPr>
      </p:pic>
      <p:pic>
        <p:nvPicPr>
          <p:cNvPr id="209" name="MathEquation,#000000Google Shape;235;p40" descr="MathEquation,#000000Google Shape;235;p40"/>
          <p:cNvPicPr>
            <a:picLocks noChangeAspect="1"/>
          </p:cNvPicPr>
          <p:nvPr/>
        </p:nvPicPr>
        <p:blipFill>
          <a:blip r:embed="rId3">
            <a:extLst/>
          </a:blip>
          <a:stretch>
            <a:fillRect/>
          </a:stretch>
        </p:blipFill>
        <p:spPr>
          <a:xfrm>
            <a:off x="7115175" y="2025275"/>
            <a:ext cx="285394" cy="254002"/>
          </a:xfrm>
          <a:prstGeom prst="rect">
            <a:avLst/>
          </a:prstGeom>
          <a:ln w="12700">
            <a:miter lim="400000"/>
          </a:ln>
        </p:spPr>
      </p:pic>
      <p:pic>
        <p:nvPicPr>
          <p:cNvPr id="210" name="MathEquation,#000000Google Shape;236;p40" descr="MathEquation,#000000Google Shape;236;p40"/>
          <p:cNvPicPr>
            <a:picLocks noChangeAspect="1"/>
          </p:cNvPicPr>
          <p:nvPr/>
        </p:nvPicPr>
        <p:blipFill>
          <a:blip r:embed="rId4">
            <a:extLst/>
          </a:blip>
          <a:stretch>
            <a:fillRect/>
          </a:stretch>
        </p:blipFill>
        <p:spPr>
          <a:xfrm>
            <a:off x="4137424" y="2368175"/>
            <a:ext cx="298385" cy="254000"/>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Google Shape;241;p41"/>
          <p:cNvSpPr txBox="1"/>
          <p:nvPr>
            <p:ph type="body" idx="1"/>
          </p:nvPr>
        </p:nvSpPr>
        <p:spPr>
          <a:xfrm>
            <a:off x="311699" y="1152475"/>
            <a:ext cx="8520602" cy="3416400"/>
          </a:xfrm>
          <a:prstGeom prst="rect">
            <a:avLst/>
          </a:prstGeom>
        </p:spPr>
        <p:txBody>
          <a:bodyPr/>
          <a:lstStyle/>
          <a:p>
            <a:pPr/>
            <a:r>
              <a:t>Notice here that we can take the average of the individual single-point cost functions in equation (4) / (5), giving a cost function over the entire dataset</a:t>
            </a:r>
          </a:p>
          <a:p>
            <a:pPr marL="0" indent="457200">
              <a:spcBef>
                <a:spcPts val="1000"/>
              </a:spcBef>
              <a:buSzTx/>
              <a:buNone/>
            </a:pPr>
          </a:p>
          <a:p>
            <a:pPr>
              <a:spcBef>
                <a:spcPts val="1000"/>
              </a:spcBef>
            </a:pPr>
            <a:r>
              <a:t>This is just a convenient way of writing out the entire list of P single-point cost functions together</a:t>
            </a:r>
          </a:p>
          <a:p>
            <a:pPr>
              <a:spcBef>
                <a:spcPts val="1000"/>
              </a:spcBef>
            </a:pPr>
            <a:r>
              <a:t>i.e., we get no new solution methods by doing this, as the joint cost decomposes over the weight vectors          . </a:t>
            </a:r>
          </a:p>
        </p:txBody>
      </p:sp>
      <p:pic>
        <p:nvPicPr>
          <p:cNvPr id="213" name="MathEquation,#000000Google Shape;242;p41" descr="MathEquation,#000000Google Shape;242;p41"/>
          <p:cNvPicPr>
            <a:picLocks noChangeAspect="1"/>
          </p:cNvPicPr>
          <p:nvPr/>
        </p:nvPicPr>
        <p:blipFill>
          <a:blip r:embed="rId2">
            <a:extLst/>
          </a:blip>
          <a:stretch>
            <a:fillRect/>
          </a:stretch>
        </p:blipFill>
        <p:spPr>
          <a:xfrm>
            <a:off x="2312949" y="1950224"/>
            <a:ext cx="4518102" cy="417926"/>
          </a:xfrm>
          <a:prstGeom prst="rect">
            <a:avLst/>
          </a:prstGeom>
          <a:ln w="12700">
            <a:miter lim="400000"/>
          </a:ln>
        </p:spPr>
      </p:pic>
      <p:pic>
        <p:nvPicPr>
          <p:cNvPr id="214" name="MathEquation,#000000Google Shape;243;p41" descr="MathEquation,#000000Google Shape;243;p41"/>
          <p:cNvPicPr>
            <a:picLocks noChangeAspect="1"/>
          </p:cNvPicPr>
          <p:nvPr/>
        </p:nvPicPr>
        <p:blipFill>
          <a:blip r:embed="rId3">
            <a:extLst/>
          </a:blip>
          <a:stretch>
            <a:fillRect/>
          </a:stretch>
        </p:blipFill>
        <p:spPr>
          <a:xfrm>
            <a:off x="4650575" y="3546874"/>
            <a:ext cx="361567" cy="2540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body" idx="1"/>
          </p:nvPr>
        </p:nvSpPr>
        <p:spPr>
          <a:xfrm>
            <a:off x="311699" y="1152475"/>
            <a:ext cx="8520602" cy="3416400"/>
          </a:xfrm>
          <a:prstGeom prst="rect">
            <a:avLst/>
          </a:prstGeom>
        </p:spPr>
        <p:txBody>
          <a:bodyPr/>
          <a:lstStyle/>
          <a:p>
            <a:pPr/>
            <a:r>
              <a:t>In this Section we review the fundamental concepts from linear algebra surrounding the notion of a spanning set of vectors. </a:t>
            </a:r>
          </a:p>
          <a:p>
            <a:pPr>
              <a:spcBef>
                <a:spcPts val="1000"/>
              </a:spcBef>
            </a:pPr>
            <a:r>
              <a:t>This includes: linear independence, learning proper weights for a fixed basis set representation, orthogonal bases and representation, and projections. </a:t>
            </a:r>
          </a:p>
          <a:p>
            <a:pPr>
              <a:spcBef>
                <a:spcPts val="1000"/>
              </a:spcBef>
            </a:pPr>
            <a:r>
              <a:t>Reviewing these topics up front will allow us to much more effectively tackle and intuit unsupervised learning techniques since they can be thought of as direct extensions.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Google Shape;248;p42"/>
          <p:cNvSpPr txBox="1"/>
          <p:nvPr>
            <p:ph type="body" idx="1"/>
          </p:nvPr>
        </p:nvSpPr>
        <p:spPr>
          <a:xfrm>
            <a:off x="311699" y="1152475"/>
            <a:ext cx="8520602" cy="3416400"/>
          </a:xfrm>
          <a:prstGeom prst="rect">
            <a:avLst/>
          </a:prstGeom>
        </p:spPr>
        <p:txBody>
          <a:bodyPr/>
          <a:lstStyle/>
          <a:p>
            <a:pPr/>
            <a:r>
              <a:t>Formally then our optimization problem to recover all of the proper weight vectors can be expressed as</a:t>
            </a:r>
          </a:p>
        </p:txBody>
      </p:sp>
      <p:pic>
        <p:nvPicPr>
          <p:cNvPr id="217" name="MathEquation,#000000Google Shape;249;p42" descr="MathEquation,#000000Google Shape;249;p42"/>
          <p:cNvPicPr>
            <a:picLocks noChangeAspect="1"/>
          </p:cNvPicPr>
          <p:nvPr/>
        </p:nvPicPr>
        <p:blipFill>
          <a:blip r:embed="rId2">
            <a:extLst/>
          </a:blip>
          <a:stretch>
            <a:fillRect/>
          </a:stretch>
        </p:blipFill>
        <p:spPr>
          <a:xfrm>
            <a:off x="2496872" y="2346724"/>
            <a:ext cx="4150251" cy="65365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254;p43"/>
          <p:cNvSpPr txBox="1"/>
          <p:nvPr>
            <p:ph type="title"/>
          </p:nvPr>
        </p:nvSpPr>
        <p:spPr>
          <a:xfrm>
            <a:off x="311699" y="2150849"/>
            <a:ext cx="8520602" cy="841801"/>
          </a:xfrm>
          <a:prstGeom prst="rect">
            <a:avLst/>
          </a:prstGeom>
        </p:spPr>
        <p:txBody>
          <a:bodyPr/>
          <a:lstStyle>
            <a:lvl1pPr>
              <a:defRPr sz="2200"/>
            </a:lvl1pPr>
          </a:lstStyle>
          <a:p>
            <a:pPr/>
            <a:r>
              <a:t>Perfect representation using a fixed orthonormal spanning set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259;p44"/>
          <p:cNvSpPr txBox="1"/>
          <p:nvPr>
            <p:ph type="body" idx="1"/>
          </p:nvPr>
        </p:nvSpPr>
        <p:spPr>
          <a:xfrm>
            <a:off x="311699" y="1152475"/>
            <a:ext cx="8520602" cy="3416400"/>
          </a:xfrm>
          <a:prstGeom prst="rect">
            <a:avLst/>
          </a:prstGeom>
        </p:spPr>
        <p:txBody>
          <a:bodyPr/>
          <a:lstStyle/>
          <a:p>
            <a:pPr marL="0" indent="0">
              <a:buSzTx/>
              <a:buNone/>
            </a:pPr>
            <a:r>
              <a:t>A very special kind of basis / spanning set one often sees when representing data points is one whose elements are perpendicular and unit length.  </a:t>
            </a:r>
          </a:p>
          <a:p>
            <a:pPr marL="0" indent="0">
              <a:spcBef>
                <a:spcPts val="1200"/>
              </a:spcBef>
              <a:buSzTx/>
              <a:buNone/>
            </a:pPr>
            <a:r>
              <a:t>Such a spanning set                               is one that spans an entire space, but whose elements are perpendicular have length one. </a:t>
            </a:r>
          </a:p>
          <a:p>
            <a:pPr marL="0" indent="0">
              <a:spcBef>
                <a:spcPts val="1200"/>
              </a:spcBef>
              <a:buSzTx/>
              <a:buNone/>
            </a:pPr>
            <a:r>
              <a:t>Algebraically this is written as </a:t>
            </a:r>
          </a:p>
        </p:txBody>
      </p:sp>
      <p:pic>
        <p:nvPicPr>
          <p:cNvPr id="222" name="MathEquation,#000000Google Shape;260;p44" descr="MathEquation,#000000Google Shape;260;p44"/>
          <p:cNvPicPr>
            <a:picLocks noChangeAspect="1"/>
          </p:cNvPicPr>
          <p:nvPr/>
        </p:nvPicPr>
        <p:blipFill>
          <a:blip r:embed="rId2">
            <a:extLst/>
          </a:blip>
          <a:stretch>
            <a:fillRect/>
          </a:stretch>
        </p:blipFill>
        <p:spPr>
          <a:xfrm>
            <a:off x="2930013" y="3471850"/>
            <a:ext cx="3283976" cy="825101"/>
          </a:xfrm>
          <a:prstGeom prst="rect">
            <a:avLst/>
          </a:prstGeom>
          <a:ln w="12700">
            <a:miter lim="400000"/>
          </a:ln>
        </p:spPr>
      </p:pic>
      <p:pic>
        <p:nvPicPr>
          <p:cNvPr id="223" name="MathEquation,#000000Google Shape;261;p44" descr="MathEquation,#000000Google Shape;261;p44"/>
          <p:cNvPicPr>
            <a:picLocks noChangeAspect="1"/>
          </p:cNvPicPr>
          <p:nvPr/>
        </p:nvPicPr>
        <p:blipFill>
          <a:blip r:embed="rId3">
            <a:extLst/>
          </a:blip>
          <a:stretch>
            <a:fillRect/>
          </a:stretch>
        </p:blipFill>
        <p:spPr>
          <a:xfrm>
            <a:off x="2571750" y="2068149"/>
            <a:ext cx="1766956" cy="25400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Google Shape;266;p45"/>
          <p:cNvSpPr txBox="1"/>
          <p:nvPr>
            <p:ph type="body" idx="1"/>
          </p:nvPr>
        </p:nvSpPr>
        <p:spPr>
          <a:xfrm>
            <a:off x="311699" y="1152475"/>
            <a:ext cx="8520602" cy="3416400"/>
          </a:xfrm>
          <a:prstGeom prst="rect">
            <a:avLst/>
          </a:prstGeom>
        </p:spPr>
        <p:txBody>
          <a:bodyPr/>
          <a:lstStyle/>
          <a:p>
            <a:pPr/>
            <a:r>
              <a:t>Note that the same constraints expressed in terms of the concatenated basis matrix      can be written compactly as </a:t>
            </a:r>
          </a:p>
          <a:p>
            <a:pPr marL="0" indent="457200">
              <a:spcBef>
                <a:spcPts val="1000"/>
              </a:spcBef>
              <a:buSzTx/>
              <a:buNone/>
            </a:pPr>
          </a:p>
          <a:p>
            <a:pPr>
              <a:spcBef>
                <a:spcPts val="1000"/>
              </a:spcBef>
            </a:pPr>
            <a:r>
              <a:t>Often such a spanning sets are likewise referred to as </a:t>
            </a:r>
            <a:r>
              <a:rPr i="1"/>
              <a:t>orthonormal</a:t>
            </a:r>
            <a:r>
              <a:t> or - sometimes - </a:t>
            </a:r>
            <a:r>
              <a:rPr i="1"/>
              <a:t>orthogonal</a:t>
            </a:r>
            <a:endParaRPr i="1"/>
          </a:p>
          <a:p>
            <a:pPr>
              <a:spcBef>
                <a:spcPts val="1000"/>
              </a:spcBef>
            </a:pPr>
            <a:r>
              <a:t>Technically speaking the latter term should only be applied when a set of vectors consists of perpendicular elements that are not necessarily unit-length, it is unfortunately often used to refer to unit-length perpendicular vectors as well.  </a:t>
            </a:r>
          </a:p>
        </p:txBody>
      </p:sp>
      <p:pic>
        <p:nvPicPr>
          <p:cNvPr id="226" name="MathEquation,#000000Google Shape;267;p45" descr="MathEquation,#000000Google Shape;267;p45"/>
          <p:cNvPicPr>
            <a:picLocks noChangeAspect="1"/>
          </p:cNvPicPr>
          <p:nvPr/>
        </p:nvPicPr>
        <p:blipFill>
          <a:blip r:embed="rId2">
            <a:extLst/>
          </a:blip>
          <a:stretch>
            <a:fillRect/>
          </a:stretch>
        </p:blipFill>
        <p:spPr>
          <a:xfrm>
            <a:off x="3920728" y="1950224"/>
            <a:ext cx="1703577" cy="332201"/>
          </a:xfrm>
          <a:prstGeom prst="rect">
            <a:avLst/>
          </a:prstGeom>
          <a:ln w="12700">
            <a:miter lim="400000"/>
          </a:ln>
        </p:spPr>
      </p:pic>
      <p:pic>
        <p:nvPicPr>
          <p:cNvPr id="227" name="MathEquation,#000000Google Shape;268;p45" descr="MathEquation,#000000Google Shape;268;p45"/>
          <p:cNvPicPr>
            <a:picLocks noChangeAspect="1"/>
          </p:cNvPicPr>
          <p:nvPr/>
        </p:nvPicPr>
        <p:blipFill>
          <a:blip r:embed="rId3">
            <a:extLst/>
          </a:blip>
          <a:stretch>
            <a:fillRect/>
          </a:stretch>
        </p:blipFill>
        <p:spPr>
          <a:xfrm>
            <a:off x="1564474" y="1553750"/>
            <a:ext cx="233297" cy="254002"/>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Google Shape;273;p46"/>
          <p:cNvSpPr txBox="1"/>
          <p:nvPr>
            <p:ph type="title"/>
          </p:nvPr>
        </p:nvSpPr>
        <p:spPr>
          <a:xfrm>
            <a:off x="311699" y="2150849"/>
            <a:ext cx="8520602" cy="841801"/>
          </a:xfrm>
          <a:prstGeom prst="rect">
            <a:avLst/>
          </a:prstGeom>
        </p:spPr>
        <p:txBody>
          <a:bodyPr/>
          <a:lstStyle>
            <a:lvl1pPr>
              <a:defRPr sz="2500"/>
            </a:lvl1pPr>
          </a:lstStyle>
          <a:p>
            <a:pPr/>
            <a:r>
              <a:t>Example: Standard basis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Google Shape;278;p47"/>
          <p:cNvSpPr txBox="1"/>
          <p:nvPr>
            <p:ph type="body" idx="1"/>
          </p:nvPr>
        </p:nvSpPr>
        <p:spPr>
          <a:xfrm>
            <a:off x="311699" y="1152475"/>
            <a:ext cx="8520602" cy="3416400"/>
          </a:xfrm>
          <a:prstGeom prst="rect">
            <a:avLst/>
          </a:prstGeom>
        </p:spPr>
        <p:txBody>
          <a:bodyPr/>
          <a:lstStyle/>
          <a:p>
            <a:pPr/>
            <a:r>
              <a:t>The </a:t>
            </a:r>
            <a:r>
              <a:rPr i="1"/>
              <a:t>standard basis</a:t>
            </a:r>
            <a:r>
              <a:t> discussed above the most common example of an orthogonal basis - one whose elements are perpendicular and are unit-length.  </a:t>
            </a:r>
          </a:p>
          <a:p>
            <a:pPr>
              <a:spcBef>
                <a:spcPts val="1000"/>
              </a:spcBef>
            </a:pPr>
            <a:r>
              <a:t>In the next cell we show a fine range of linear combinations of the standard basis in N=2 dimensions.  </a:t>
            </a:r>
          </a:p>
          <a:p>
            <a:pPr>
              <a:spcBef>
                <a:spcPts val="1000"/>
              </a:spcBef>
            </a:pPr>
            <a:r>
              <a:t>As with any spanning set / basis, linear combinations of these two vectors can perfectly represent any point in the space.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3" name="animation_2.mp4" descr="animation_2.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0" y="285750"/>
            <a:ext cx="9144000" cy="45720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0000" fill="hold"/>
                                        <p:tgtEl>
                                          <p:spTgt spid="233"/>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233"/>
                </p:tgtEl>
              </p:cMediaNode>
            </p:video>
            <p:seq concurrent="1" prevAc="none" nextAc="seek">
              <p:cTn id="8" evtFilter="cancelBubble" nodeType="interactiveSeq" restart="whenNotActive" fill="hold">
                <p:stCondLst>
                  <p:cond delay="0" evt="onClick">
                    <p:tgtEl>
                      <p:spTgt spid="233"/>
                    </p:tgtEl>
                  </p:cond>
                </p:stCondLst>
                <p:endSync delay="0" evt="end">
                  <p:rtn val="all"/>
                </p:endSync>
                <p:childTnLst>
                  <p:par>
                    <p:cTn id="9" fill="hold">
                      <p:stCondLst>
                        <p:cond delay="0"/>
                      </p:stCondLst>
                      <p:childTnLst>
                        <p:par>
                          <p:cTn id="10" fill="hold">
                            <p:stCondLst>
                              <p:cond delay="0"/>
                            </p:stCondLst>
                            <p:childTnLst>
                              <p:par>
                                <p:cTn id="11" presetClass="mediacall" nodeType="clickEffect" presetSubtype="0" presetID="2" fill="hold">
                                  <p:stCondLst>
                                    <p:cond delay="0"/>
                                  </p:stCondLst>
                                  <p:childTnLst>
                                    <p:cmd type="call" cmd="togglePause">
                                      <p:cBhvr>
                                        <p:cTn id="12" dur="1" fill="hold"/>
                                        <p:tgtEl>
                                          <p:spTgt spid="233"/>
                                        </p:tgtEl>
                                      </p:cBhvr>
                                    </p:cmd>
                                  </p:childTnLst>
                                </p:cTn>
                              </p:par>
                            </p:childTnLst>
                          </p:cTn>
                        </p:par>
                      </p:childTnLst>
                    </p:cTn>
                  </p:par>
                </p:childTnLst>
              </p:cTn>
              <p:nextCondLst>
                <p:cond delay="0" evt="onClick">
                  <p:tgtEl>
                    <p:spTgt spid="233"/>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Google Shape;288;p49"/>
          <p:cNvSpPr txBox="1"/>
          <p:nvPr>
            <p:ph type="body" idx="1"/>
          </p:nvPr>
        </p:nvSpPr>
        <p:spPr>
          <a:xfrm>
            <a:off x="311699" y="1152475"/>
            <a:ext cx="8520602" cy="3416400"/>
          </a:xfrm>
          <a:prstGeom prst="rect">
            <a:avLst/>
          </a:prstGeom>
        </p:spPr>
        <p:txBody>
          <a:bodyPr/>
          <a:lstStyle/>
          <a:p>
            <a:pPr/>
            <a:r>
              <a:t>Lets express the particular weights over which a dataset of P points is represented over an orthonormal basis.</a:t>
            </a:r>
          </a:p>
          <a:p>
            <a:pPr>
              <a:spcBef>
                <a:spcPts val="1000"/>
              </a:spcBef>
            </a:pPr>
            <a:r>
              <a:t>Thus the "system of equations" providing the ideal weight vector or </a:t>
            </a:r>
            <a:r>
              <a:rPr i="1"/>
              <a:t>encoding</a:t>
            </a:r>
            <a:r>
              <a:t> </a:t>
            </a:r>
            <a:br/>
            <a:r>
              <a:t>        or each data point       over an orthonormal basis of vectors is given simply by </a:t>
            </a:r>
          </a:p>
        </p:txBody>
      </p:sp>
      <p:pic>
        <p:nvPicPr>
          <p:cNvPr id="236" name="MathEquation,#000000Google Shape;289;p49" descr="MathEquation,#000000Google Shape;289;p49"/>
          <p:cNvPicPr>
            <a:picLocks noChangeAspect="1"/>
          </p:cNvPicPr>
          <p:nvPr/>
        </p:nvPicPr>
        <p:blipFill>
          <a:blip r:embed="rId2">
            <a:extLst/>
          </a:blip>
          <a:stretch>
            <a:fillRect/>
          </a:stretch>
        </p:blipFill>
        <p:spPr>
          <a:xfrm>
            <a:off x="2609588" y="3311149"/>
            <a:ext cx="3924826" cy="407201"/>
          </a:xfrm>
          <a:prstGeom prst="rect">
            <a:avLst/>
          </a:prstGeom>
          <a:ln w="12700">
            <a:miter lim="400000"/>
          </a:ln>
        </p:spPr>
      </p:pic>
      <p:pic>
        <p:nvPicPr>
          <p:cNvPr id="237" name="MathEquation,#000000Google Shape;290;p49" descr="MathEquation,#000000Google Shape;290;p49"/>
          <p:cNvPicPr>
            <a:picLocks noChangeAspect="1"/>
          </p:cNvPicPr>
          <p:nvPr/>
        </p:nvPicPr>
        <p:blipFill>
          <a:blip r:embed="rId3">
            <a:extLst/>
          </a:blip>
          <a:stretch>
            <a:fillRect/>
          </a:stretch>
        </p:blipFill>
        <p:spPr>
          <a:xfrm>
            <a:off x="889399" y="2371325"/>
            <a:ext cx="361567" cy="254001"/>
          </a:xfrm>
          <a:prstGeom prst="rect">
            <a:avLst/>
          </a:prstGeom>
          <a:ln w="12700">
            <a:miter lim="400000"/>
          </a:ln>
        </p:spPr>
      </p:pic>
      <p:pic>
        <p:nvPicPr>
          <p:cNvPr id="238" name="MathEquation,#000000Google Shape;291;p49" descr="MathEquation,#000000Google Shape;291;p49"/>
          <p:cNvPicPr>
            <a:picLocks noChangeAspect="1"/>
          </p:cNvPicPr>
          <p:nvPr/>
        </p:nvPicPr>
        <p:blipFill>
          <a:blip r:embed="rId4">
            <a:extLst/>
          </a:blip>
          <a:stretch>
            <a:fillRect/>
          </a:stretch>
        </p:blipFill>
        <p:spPr>
          <a:xfrm>
            <a:off x="3280174" y="2371325"/>
            <a:ext cx="298385" cy="254000"/>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Google Shape;296;p50"/>
          <p:cNvSpPr txBox="1"/>
          <p:nvPr>
            <p:ph type="body" idx="1"/>
          </p:nvPr>
        </p:nvSpPr>
        <p:spPr>
          <a:xfrm>
            <a:off x="311699" y="1152475"/>
            <a:ext cx="8520602" cy="3416400"/>
          </a:xfrm>
          <a:prstGeom prst="rect">
            <a:avLst/>
          </a:prstGeom>
        </p:spPr>
        <p:txBody>
          <a:bodyPr/>
          <a:lstStyle/>
          <a:p>
            <a:pPr/>
            <a:r>
              <a:t>In other words, if a basis / spanning set is orthonormal there is no system of equations left to solve for - we get the solution / encoded version         of each point       directly as a simple inner product of the spanning set against each data point!  </a:t>
            </a:r>
          </a:p>
          <a:p>
            <a:pPr>
              <a:spcBef>
                <a:spcPts val="1000"/>
              </a:spcBef>
            </a:pPr>
            <a:r>
              <a:t>Practically speaking this means that computing the weight vector or encoding </a:t>
            </a:r>
            <a:br/>
            <a:r>
              <a:t>       of a point       is considerably cheaper if our spanning set is orthonormal.</a:t>
            </a:r>
          </a:p>
        </p:txBody>
      </p:sp>
      <p:pic>
        <p:nvPicPr>
          <p:cNvPr id="241" name="MathEquation,#000000Google Shape;297;p50" descr="MathEquation,#000000Google Shape;297;p50"/>
          <p:cNvPicPr>
            <a:picLocks noChangeAspect="1"/>
          </p:cNvPicPr>
          <p:nvPr/>
        </p:nvPicPr>
        <p:blipFill>
          <a:blip r:embed="rId2">
            <a:extLst/>
          </a:blip>
          <a:stretch>
            <a:fillRect/>
          </a:stretch>
        </p:blipFill>
        <p:spPr>
          <a:xfrm>
            <a:off x="7458075" y="1585900"/>
            <a:ext cx="361567" cy="254001"/>
          </a:xfrm>
          <a:prstGeom prst="rect">
            <a:avLst/>
          </a:prstGeom>
          <a:ln w="12700">
            <a:miter lim="400000"/>
          </a:ln>
        </p:spPr>
      </p:pic>
      <p:pic>
        <p:nvPicPr>
          <p:cNvPr id="242" name="MathEquation,#000000Google Shape;298;p50" descr="MathEquation,#000000Google Shape;298;p50"/>
          <p:cNvPicPr>
            <a:picLocks noChangeAspect="1"/>
          </p:cNvPicPr>
          <p:nvPr/>
        </p:nvPicPr>
        <p:blipFill>
          <a:blip r:embed="rId3">
            <a:extLst/>
          </a:blip>
          <a:stretch>
            <a:fillRect/>
          </a:stretch>
        </p:blipFill>
        <p:spPr>
          <a:xfrm>
            <a:off x="1435900" y="1896674"/>
            <a:ext cx="298385" cy="254000"/>
          </a:xfrm>
          <a:prstGeom prst="rect">
            <a:avLst/>
          </a:prstGeom>
          <a:ln w="12700">
            <a:miter lim="400000"/>
          </a:ln>
        </p:spPr>
      </p:pic>
      <p:pic>
        <p:nvPicPr>
          <p:cNvPr id="243" name="MathEquation,#000000Google Shape;299;p50" descr="MathEquation,#000000Google Shape;299;p50"/>
          <p:cNvPicPr>
            <a:picLocks noChangeAspect="1"/>
          </p:cNvPicPr>
          <p:nvPr/>
        </p:nvPicPr>
        <p:blipFill>
          <a:blip r:embed="rId2">
            <a:extLst/>
          </a:blip>
          <a:stretch>
            <a:fillRect/>
          </a:stretch>
        </p:blipFill>
        <p:spPr>
          <a:xfrm>
            <a:off x="867975" y="2978949"/>
            <a:ext cx="361567" cy="254001"/>
          </a:xfrm>
          <a:prstGeom prst="rect">
            <a:avLst/>
          </a:prstGeom>
          <a:ln w="12700">
            <a:miter lim="400000"/>
          </a:ln>
        </p:spPr>
      </p:pic>
      <p:pic>
        <p:nvPicPr>
          <p:cNvPr id="244" name="MathEquation,#000000Google Shape;300;p50" descr="MathEquation,#000000Google Shape;300;p50"/>
          <p:cNvPicPr>
            <a:picLocks noChangeAspect="1"/>
          </p:cNvPicPr>
          <p:nvPr/>
        </p:nvPicPr>
        <p:blipFill>
          <a:blip r:embed="rId3">
            <a:extLst/>
          </a:blip>
          <a:stretch>
            <a:fillRect/>
          </a:stretch>
        </p:blipFill>
        <p:spPr>
          <a:xfrm>
            <a:off x="2346724" y="2978949"/>
            <a:ext cx="298385" cy="254000"/>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Google Shape;305;p51"/>
          <p:cNvSpPr txBox="1"/>
          <p:nvPr>
            <p:ph type="body" idx="1"/>
          </p:nvPr>
        </p:nvSpPr>
        <p:spPr>
          <a:xfrm>
            <a:off x="311699" y="1152475"/>
            <a:ext cx="8520602" cy="3416400"/>
          </a:xfrm>
          <a:prstGeom prst="rect">
            <a:avLst/>
          </a:prstGeom>
        </p:spPr>
        <p:txBody>
          <a:bodyPr/>
          <a:lstStyle/>
          <a:p>
            <a:pPr/>
            <a:r>
              <a:t>Note further how here how we can - with these ideal weights solved for - express our data representation over an orthonormal spanning set in equation (1) very nicely in vector / matrix notation as</a:t>
            </a:r>
          </a:p>
          <a:p>
            <a:pPr marL="0" indent="457200">
              <a:spcBef>
                <a:spcPts val="1000"/>
              </a:spcBef>
              <a:buSzTx/>
              <a:buNone/>
            </a:pPr>
          </a:p>
          <a:p>
            <a:pPr>
              <a:spcBef>
                <a:spcPts val="1000"/>
              </a:spcBef>
            </a:pPr>
            <a:r>
              <a:t>So in short, when the spanning set is orthonormal the entire set of encodings of a dataset can be expressed strictly in terms of the spanning set and the data itself.</a:t>
            </a:r>
          </a:p>
        </p:txBody>
      </p:sp>
      <p:pic>
        <p:nvPicPr>
          <p:cNvPr id="247" name="MathEquation,#000000Google Shape;306;p51" descr="MathEquation,#000000Google Shape;306;p51"/>
          <p:cNvPicPr>
            <a:picLocks noChangeAspect="1"/>
          </p:cNvPicPr>
          <p:nvPr/>
        </p:nvPicPr>
        <p:blipFill>
          <a:blip r:embed="rId2">
            <a:extLst/>
          </a:blip>
          <a:stretch>
            <a:fillRect/>
          </a:stretch>
        </p:blipFill>
        <p:spPr>
          <a:xfrm>
            <a:off x="2944274" y="2250275"/>
            <a:ext cx="3255452" cy="32147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title"/>
          </p:nvPr>
        </p:nvSpPr>
        <p:spPr>
          <a:xfrm>
            <a:off x="311699" y="2150849"/>
            <a:ext cx="8520602" cy="841801"/>
          </a:xfrm>
          <a:prstGeom prst="rect">
            <a:avLst/>
          </a:prstGeom>
        </p:spPr>
        <p:txBody>
          <a:bodyPr/>
          <a:lstStyle>
            <a:lvl1pPr>
              <a:defRPr sz="2500"/>
            </a:lvl1pPr>
          </a:lstStyle>
          <a:p>
            <a:pPr/>
            <a:r>
              <a:t>Perfectly representing data via a fixed spanning set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Google Shape;311;p52"/>
          <p:cNvSpPr txBox="1"/>
          <p:nvPr>
            <p:ph type="title"/>
          </p:nvPr>
        </p:nvSpPr>
        <p:spPr>
          <a:xfrm>
            <a:off x="311699" y="2150849"/>
            <a:ext cx="8520602" cy="841801"/>
          </a:xfrm>
          <a:prstGeom prst="rect">
            <a:avLst/>
          </a:prstGeom>
        </p:spPr>
        <p:txBody>
          <a:bodyPr/>
          <a:lstStyle>
            <a:lvl1pPr>
              <a:defRPr sz="2500"/>
            </a:lvl1pPr>
          </a:lstStyle>
          <a:p>
            <a:pPr/>
            <a:r>
              <a:t>Imperfectly representing data using a fixed spanning set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Google Shape;316;p53"/>
          <p:cNvSpPr txBox="1"/>
          <p:nvPr>
            <p:ph type="body" idx="1"/>
          </p:nvPr>
        </p:nvSpPr>
        <p:spPr>
          <a:xfrm>
            <a:off x="311699" y="1152475"/>
            <a:ext cx="8520602" cy="3416400"/>
          </a:xfrm>
          <a:prstGeom prst="rect">
            <a:avLst/>
          </a:prstGeom>
        </p:spPr>
        <p:txBody>
          <a:bodyPr/>
          <a:lstStyle/>
          <a:p>
            <a:pPr/>
            <a:r>
              <a:t>Above we reviewed two important facts that we require for a spanning set / basis in order for it to be capable of perfectly representing points in a generic N dimensional space:</a:t>
            </a:r>
          </a:p>
          <a:p>
            <a:pPr>
              <a:spcBef>
                <a:spcPts val="1000"/>
              </a:spcBef>
            </a:pPr>
            <a:r>
              <a:t>The set of vectors are </a:t>
            </a:r>
            <a:r>
              <a:rPr i="1"/>
              <a:t>linearly independent</a:t>
            </a:r>
            <a:r>
              <a:t>, that is they point in different directions in the space</a:t>
            </a:r>
          </a:p>
          <a:p>
            <a:pPr>
              <a:spcBef>
                <a:spcPts val="1000"/>
              </a:spcBef>
            </a:pPr>
            <a:r>
              <a:t>There are at least N spanning vectors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Google Shape;321;p54"/>
          <p:cNvSpPr txBox="1"/>
          <p:nvPr>
            <p:ph type="body" idx="1"/>
          </p:nvPr>
        </p:nvSpPr>
        <p:spPr>
          <a:xfrm>
            <a:off x="311699" y="1152475"/>
            <a:ext cx="8520602" cy="3416400"/>
          </a:xfrm>
          <a:prstGeom prst="rect">
            <a:avLst/>
          </a:prstGeom>
        </p:spPr>
        <p:txBody>
          <a:bodyPr/>
          <a:lstStyle/>
          <a:p>
            <a:pPr/>
            <a:r>
              <a:t>What happens when we relax the second condition and suppose we more generally have              spanning vectors / basis elements?  </a:t>
            </a:r>
          </a:p>
          <a:p>
            <a:pPr>
              <a:spcBef>
                <a:spcPts val="1000"/>
              </a:spcBef>
            </a:pPr>
            <a:r>
              <a:t>Unsurprisingly we can no longer perfectly represent a generic set of P points in the space. </a:t>
            </a:r>
          </a:p>
          <a:p>
            <a:pPr>
              <a:spcBef>
                <a:spcPts val="1000"/>
              </a:spcBef>
            </a:pPr>
            <a:r>
              <a:t>In N dimensions this set of K vectors can - at best - span a K dimensional subspace.  </a:t>
            </a:r>
          </a:p>
        </p:txBody>
      </p:sp>
      <p:pic>
        <p:nvPicPr>
          <p:cNvPr id="254" name="MathEquation,#000000Google Shape;322;p54" descr="MathEquation,#000000Google Shape;322;p54"/>
          <p:cNvPicPr>
            <a:picLocks noChangeAspect="1"/>
          </p:cNvPicPr>
          <p:nvPr/>
        </p:nvPicPr>
        <p:blipFill>
          <a:blip r:embed="rId2">
            <a:extLst/>
          </a:blip>
          <a:stretch>
            <a:fillRect/>
          </a:stretch>
        </p:blipFill>
        <p:spPr>
          <a:xfrm>
            <a:off x="2411024" y="1575199"/>
            <a:ext cx="769697" cy="254001"/>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Google Shape;327;p55"/>
          <p:cNvSpPr txBox="1"/>
          <p:nvPr>
            <p:ph type="body" idx="1"/>
          </p:nvPr>
        </p:nvSpPr>
        <p:spPr>
          <a:xfrm>
            <a:off x="311699" y="1152475"/>
            <a:ext cx="8520602" cy="3416400"/>
          </a:xfrm>
          <a:prstGeom prst="rect">
            <a:avLst/>
          </a:prstGeom>
        </p:spPr>
        <p:txBody>
          <a:bodyPr/>
          <a:lstStyle/>
          <a:p>
            <a:pPr/>
            <a:r>
              <a:t>For example as illustrated in the figure below, if N=3 the best any set of K=2 spanning vectors can do is span a hyperplane.  </a:t>
            </a:r>
          </a:p>
          <a:p>
            <a:pPr>
              <a:spcBef>
                <a:spcPts val="1000"/>
              </a:spcBef>
            </a:pPr>
            <a:r>
              <a:t>A set consisting of a single K = 1 spanning vector can only span a line.  </a:t>
            </a:r>
          </a:p>
          <a:p>
            <a:pPr>
              <a:spcBef>
                <a:spcPts val="1000"/>
              </a:spcBef>
            </a:pPr>
            <a:r>
              <a:t>In both instances we clearly will not be able to perfectly represent all possible points in a space, since our reach in each case is restricted to a lower dimensional </a:t>
            </a:r>
            <a:r>
              <a:rPr i="1"/>
              <a:t>subspace</a:t>
            </a:r>
            <a:r>
              <a:t> of the full space. </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Google Shape;332;p56"/>
          <p:cNvSpPr txBox="1"/>
          <p:nvPr>
            <p:ph type="body" sz="half" idx="1"/>
          </p:nvPr>
        </p:nvSpPr>
        <p:spPr>
          <a:xfrm>
            <a:off x="311699" y="2903925"/>
            <a:ext cx="8520602" cy="1665000"/>
          </a:xfrm>
          <a:prstGeom prst="rect">
            <a:avLst/>
          </a:prstGeom>
        </p:spPr>
        <p:txBody>
          <a:bodyPr/>
          <a:lstStyle>
            <a:lvl1pPr marL="0" indent="0">
              <a:spcBef>
                <a:spcPts val="1200"/>
              </a:spcBef>
              <a:buSzTx/>
              <a:buNone/>
            </a:lvl1pPr>
          </a:lstStyle>
          <a:p>
            <a:pPr/>
            <a:r>
              <a:t>(left top) An example of data in N = 2 dimensions projected onto a K=1 dimensional subspace. (right top) An example of data projected in N = 3 dimensional space projected onto a K=2 dimensional subspace.</a:t>
            </a:r>
          </a:p>
        </p:txBody>
      </p:sp>
      <p:pic>
        <p:nvPicPr>
          <p:cNvPr id="259" name="Google Shape;333;p56" descr="Google Shape;333;p56"/>
          <p:cNvPicPr>
            <a:picLocks noChangeAspect="1"/>
          </p:cNvPicPr>
          <p:nvPr/>
        </p:nvPicPr>
        <p:blipFill>
          <a:blip r:embed="rId2">
            <a:extLst/>
          </a:blip>
          <a:stretch>
            <a:fillRect/>
          </a:stretch>
        </p:blipFill>
        <p:spPr>
          <a:xfrm>
            <a:off x="-160750" y="80974"/>
            <a:ext cx="9144001" cy="2667001"/>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Google Shape;338;p57"/>
          <p:cNvSpPr txBox="1"/>
          <p:nvPr>
            <p:ph type="body" idx="1"/>
          </p:nvPr>
        </p:nvSpPr>
        <p:spPr>
          <a:xfrm>
            <a:off x="311699" y="1152475"/>
            <a:ext cx="8520602" cy="3416400"/>
          </a:xfrm>
          <a:prstGeom prst="rect">
            <a:avLst/>
          </a:prstGeom>
        </p:spPr>
        <p:txBody>
          <a:bodyPr/>
          <a:lstStyle/>
          <a:p>
            <a:pPr/>
            <a:r>
              <a:t>While we may not be able to perfectly represent a given point or set of points in the space, we can try our best.  </a:t>
            </a:r>
          </a:p>
          <a:p>
            <a:pPr>
              <a:spcBef>
                <a:spcPts val="1000"/>
              </a:spcBef>
            </a:pPr>
            <a:r>
              <a:t>Mirroring the setup we saw above with a complete basis, the same logic then leads us to the Least Squares cost function (a generalization of equation (4) above) for each data point</a:t>
            </a:r>
          </a:p>
          <a:p>
            <a:pPr marL="0" indent="457200">
              <a:spcBef>
                <a:spcPts val="1000"/>
              </a:spcBef>
              <a:buSzTx/>
              <a:buNone/>
            </a:pPr>
          </a:p>
          <a:p>
            <a:pPr>
              <a:spcBef>
                <a:spcPts val="1000"/>
              </a:spcBef>
            </a:pPr>
            <a:r>
              <a:t>here the only difference from the original cost function is that we now only have K spanning set vectors.  </a:t>
            </a:r>
          </a:p>
        </p:txBody>
      </p:sp>
      <p:pic>
        <p:nvPicPr>
          <p:cNvPr id="262" name="MathEquation,#000000Google Shape;339;p57" descr="MathEquation,#000000Google Shape;339;p57"/>
          <p:cNvPicPr>
            <a:picLocks noChangeAspect="1"/>
          </p:cNvPicPr>
          <p:nvPr/>
        </p:nvPicPr>
        <p:blipFill>
          <a:blip r:embed="rId2">
            <a:extLst/>
          </a:blip>
          <a:stretch>
            <a:fillRect/>
          </a:stretch>
        </p:blipFill>
        <p:spPr>
          <a:xfrm>
            <a:off x="1779424" y="2989675"/>
            <a:ext cx="5585152" cy="460776"/>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Google Shape;344;p58"/>
          <p:cNvSpPr txBox="1"/>
          <p:nvPr>
            <p:ph type="body" idx="1"/>
          </p:nvPr>
        </p:nvSpPr>
        <p:spPr>
          <a:xfrm>
            <a:off x="311699" y="1152475"/>
            <a:ext cx="8520602" cy="3416400"/>
          </a:xfrm>
          <a:prstGeom prst="rect">
            <a:avLst/>
          </a:prstGeom>
        </p:spPr>
        <p:txBody>
          <a:bodyPr/>
          <a:lstStyle/>
          <a:p>
            <a:pPr/>
            <a:r>
              <a:t>Likewise we can derive the similar looking </a:t>
            </a:r>
            <a:r>
              <a:rPr i="1"/>
              <a:t>first order system</a:t>
            </a:r>
            <a:r>
              <a:t> of symmetric equations providing our ideal weights or encoding vectors      , writing them neatly using the compact vector / matrix notation established previously as</a:t>
            </a:r>
          </a:p>
          <a:p>
            <a:pPr marL="0" indent="457200">
              <a:spcBef>
                <a:spcPts val="1000"/>
              </a:spcBef>
              <a:buSzTx/>
              <a:buNone/>
            </a:pPr>
          </a:p>
          <a:p>
            <a:pPr>
              <a:spcBef>
                <a:spcPts val="1000"/>
              </a:spcBef>
            </a:pPr>
            <a:r>
              <a:t>Here there is of course only one caveat: since we have only K spanning set vectors the matrix        is            , consisting of only our K spanning vectors lined up column-wise </a:t>
            </a:r>
          </a:p>
        </p:txBody>
      </p:sp>
      <p:pic>
        <p:nvPicPr>
          <p:cNvPr id="265" name="MathEquation,#000000Google Shape;345;p58" descr="MathEquation,#000000Google Shape;345;p58"/>
          <p:cNvPicPr>
            <a:picLocks noChangeAspect="1"/>
          </p:cNvPicPr>
          <p:nvPr/>
        </p:nvPicPr>
        <p:blipFill>
          <a:blip r:embed="rId2">
            <a:extLst/>
          </a:blip>
          <a:stretch>
            <a:fillRect/>
          </a:stretch>
        </p:blipFill>
        <p:spPr>
          <a:xfrm>
            <a:off x="2923788" y="2296412"/>
            <a:ext cx="4089376" cy="357826"/>
          </a:xfrm>
          <a:prstGeom prst="rect">
            <a:avLst/>
          </a:prstGeom>
          <a:ln w="12700">
            <a:miter lim="400000"/>
          </a:ln>
        </p:spPr>
      </p:pic>
      <p:pic>
        <p:nvPicPr>
          <p:cNvPr id="266" name="MathEquation,#000000Google Shape;346;p58" descr="MathEquation,#000000Google Shape;346;p58"/>
          <p:cNvPicPr>
            <a:picLocks noChangeAspect="1"/>
          </p:cNvPicPr>
          <p:nvPr/>
        </p:nvPicPr>
        <p:blipFill>
          <a:blip r:embed="rId3">
            <a:extLst/>
          </a:blip>
          <a:stretch>
            <a:fillRect/>
          </a:stretch>
        </p:blipFill>
        <p:spPr>
          <a:xfrm>
            <a:off x="3447077" y="3621875"/>
            <a:ext cx="2249852" cy="1082751"/>
          </a:xfrm>
          <a:prstGeom prst="rect">
            <a:avLst/>
          </a:prstGeom>
          <a:ln w="12700">
            <a:miter lim="400000"/>
          </a:ln>
        </p:spPr>
      </p:pic>
      <p:pic>
        <p:nvPicPr>
          <p:cNvPr id="267" name="MathEquation,#000000Google Shape;347;p58" descr="MathEquation,#000000Google Shape;347;p58"/>
          <p:cNvPicPr>
            <a:picLocks noChangeAspect="1"/>
          </p:cNvPicPr>
          <p:nvPr/>
        </p:nvPicPr>
        <p:blipFill>
          <a:blip r:embed="rId4">
            <a:extLst/>
          </a:blip>
          <a:stretch>
            <a:fillRect/>
          </a:stretch>
        </p:blipFill>
        <p:spPr>
          <a:xfrm>
            <a:off x="6753849" y="1607350"/>
            <a:ext cx="259327" cy="182176"/>
          </a:xfrm>
          <a:prstGeom prst="rect">
            <a:avLst/>
          </a:prstGeom>
          <a:ln w="12700">
            <a:miter lim="400000"/>
          </a:ln>
        </p:spPr>
      </p:pic>
      <p:pic>
        <p:nvPicPr>
          <p:cNvPr id="268" name="MathEquation,#000000Google Shape;348;p58" descr="MathEquation,#000000Google Shape;348;p58"/>
          <p:cNvPicPr>
            <a:picLocks noChangeAspect="1"/>
          </p:cNvPicPr>
          <p:nvPr/>
        </p:nvPicPr>
        <p:blipFill>
          <a:blip r:embed="rId5">
            <a:extLst/>
          </a:blip>
          <a:stretch>
            <a:fillRect/>
          </a:stretch>
        </p:blipFill>
        <p:spPr>
          <a:xfrm>
            <a:off x="2828900" y="3122012"/>
            <a:ext cx="167329" cy="182175"/>
          </a:xfrm>
          <a:prstGeom prst="rect">
            <a:avLst/>
          </a:prstGeom>
          <a:ln w="12700">
            <a:miter lim="400000"/>
          </a:ln>
        </p:spPr>
      </p:pic>
      <p:pic>
        <p:nvPicPr>
          <p:cNvPr id="269" name="MathEquation,#000000Google Shape;349;p58" descr="MathEquation,#000000Google Shape;349;p58"/>
          <p:cNvPicPr>
            <a:picLocks noChangeAspect="1"/>
          </p:cNvPicPr>
          <p:nvPr/>
        </p:nvPicPr>
        <p:blipFill>
          <a:blip r:embed="rId6">
            <a:extLst/>
          </a:blip>
          <a:stretch>
            <a:fillRect/>
          </a:stretch>
        </p:blipFill>
        <p:spPr>
          <a:xfrm>
            <a:off x="3447074" y="3122012"/>
            <a:ext cx="604729" cy="182176"/>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Google Shape;354;p59"/>
          <p:cNvSpPr txBox="1"/>
          <p:nvPr>
            <p:ph type="body" idx="1"/>
          </p:nvPr>
        </p:nvSpPr>
        <p:spPr>
          <a:xfrm>
            <a:off x="311699" y="1152475"/>
            <a:ext cx="8520602" cy="3416400"/>
          </a:xfrm>
          <a:prstGeom prst="rect">
            <a:avLst/>
          </a:prstGeom>
        </p:spPr>
        <p:txBody>
          <a:bodyPr/>
          <a:lstStyle/>
          <a:p>
            <a:pPr/>
            <a:r>
              <a:t>Note how once the weight vectors / encodings       are computed the projection of  </a:t>
            </a:r>
          </a:p>
          <a:p>
            <a:pPr>
              <a:spcBef>
                <a:spcPts val="1000"/>
              </a:spcBef>
            </a:pPr>
            <a:r>
              <a:t>i.e., its representation over the subspace spanned by     - is given by the formula         .  </a:t>
            </a:r>
          </a:p>
        </p:txBody>
      </p:sp>
      <p:pic>
        <p:nvPicPr>
          <p:cNvPr id="272" name="MathEquation,#000000Google Shape;355;p59" descr="MathEquation,#000000Google Shape;355;p59"/>
          <p:cNvPicPr>
            <a:picLocks noChangeAspect="1"/>
          </p:cNvPicPr>
          <p:nvPr/>
        </p:nvPicPr>
        <p:blipFill>
          <a:blip r:embed="rId2">
            <a:extLst/>
          </a:blip>
          <a:stretch>
            <a:fillRect/>
          </a:stretch>
        </p:blipFill>
        <p:spPr>
          <a:xfrm>
            <a:off x="5614975" y="1307325"/>
            <a:ext cx="274551" cy="192877"/>
          </a:xfrm>
          <a:prstGeom prst="rect">
            <a:avLst/>
          </a:prstGeom>
          <a:ln w="12700">
            <a:miter lim="400000"/>
          </a:ln>
        </p:spPr>
      </p:pic>
      <p:pic>
        <p:nvPicPr>
          <p:cNvPr id="273" name="MathEquation,#000000Google Shape;356;p59" descr="MathEquation,#000000Google Shape;356;p59"/>
          <p:cNvPicPr>
            <a:picLocks noChangeAspect="1"/>
          </p:cNvPicPr>
          <p:nvPr/>
        </p:nvPicPr>
        <p:blipFill>
          <a:blip r:embed="rId3">
            <a:extLst/>
          </a:blip>
          <a:stretch>
            <a:fillRect/>
          </a:stretch>
        </p:blipFill>
        <p:spPr>
          <a:xfrm>
            <a:off x="2164550" y="1628775"/>
            <a:ext cx="226573" cy="192876"/>
          </a:xfrm>
          <a:prstGeom prst="rect">
            <a:avLst/>
          </a:prstGeom>
          <a:ln w="12700">
            <a:miter lim="400000"/>
          </a:ln>
        </p:spPr>
      </p:pic>
      <p:pic>
        <p:nvPicPr>
          <p:cNvPr id="274" name="MathEquation,#000000Google Shape;357;p59" descr="MathEquation,#000000Google Shape;357;p59"/>
          <p:cNvPicPr>
            <a:picLocks noChangeAspect="1"/>
          </p:cNvPicPr>
          <p:nvPr/>
        </p:nvPicPr>
        <p:blipFill>
          <a:blip r:embed="rId4">
            <a:extLst/>
          </a:blip>
          <a:stretch>
            <a:fillRect/>
          </a:stretch>
        </p:blipFill>
        <p:spPr>
          <a:xfrm>
            <a:off x="6300799" y="2046675"/>
            <a:ext cx="177157" cy="192875"/>
          </a:xfrm>
          <a:prstGeom prst="rect">
            <a:avLst/>
          </a:prstGeom>
          <a:ln w="12700">
            <a:miter lim="400000"/>
          </a:ln>
        </p:spPr>
      </p:pic>
      <p:pic>
        <p:nvPicPr>
          <p:cNvPr id="275" name="MathEquation,#000000Google Shape;358;p59" descr="MathEquation,#000000Google Shape;358;p59"/>
          <p:cNvPicPr>
            <a:picLocks noChangeAspect="1"/>
          </p:cNvPicPr>
          <p:nvPr/>
        </p:nvPicPr>
        <p:blipFill>
          <a:blip r:embed="rId5">
            <a:extLst/>
          </a:blip>
          <a:stretch>
            <a:fillRect/>
          </a:stretch>
        </p:blipFill>
        <p:spPr>
          <a:xfrm>
            <a:off x="1694175" y="2368150"/>
            <a:ext cx="470371" cy="254001"/>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Google Shape;363;p60"/>
          <p:cNvSpPr txBox="1"/>
          <p:nvPr>
            <p:ph type="body" idx="1"/>
          </p:nvPr>
        </p:nvSpPr>
        <p:spPr>
          <a:xfrm>
            <a:off x="311699" y="1152475"/>
            <a:ext cx="8520602" cy="3416400"/>
          </a:xfrm>
          <a:prstGeom prst="rect">
            <a:avLst/>
          </a:prstGeom>
        </p:spPr>
        <p:txBody>
          <a:bodyPr/>
          <a:lstStyle/>
          <a:p>
            <a:pPr/>
            <a:r>
              <a:t>This is called the </a:t>
            </a:r>
            <a:r>
              <a:rPr i="1"/>
              <a:t>projection</a:t>
            </a:r>
            <a:r>
              <a:t> because the representation is given by 'dropping' </a:t>
            </a:r>
            <a:br/>
            <a:r>
              <a:t>      perpendicularly onto the span of the hyperplane made by the span of the K basis elements.</a:t>
            </a:r>
          </a:p>
          <a:p>
            <a:pPr>
              <a:spcBef>
                <a:spcPts val="1000"/>
              </a:spcBef>
            </a:pPr>
            <a:r>
              <a:t>In line with the same sort of 'coding' language often used to describe the weight vector      as the </a:t>
            </a:r>
            <a:r>
              <a:rPr i="1"/>
              <a:t>encoding</a:t>
            </a:r>
            <a:r>
              <a:t> of a point       in the (sub)space spanned by K spanning vectors </a:t>
            </a:r>
          </a:p>
          <a:p>
            <a:pPr>
              <a:spcBef>
                <a:spcPts val="1000"/>
              </a:spcBef>
            </a:pPr>
            <a:r>
              <a:t>Which as we have seen (and as visualized in the figure above) - the </a:t>
            </a:r>
            <a:r>
              <a:rPr i="1"/>
              <a:t>projection</a:t>
            </a:r>
            <a:r>
              <a:t> of each point onto the subspace spanned by these K vectors is often referred to as the *decoding* of the original data point. </a:t>
            </a:r>
          </a:p>
        </p:txBody>
      </p:sp>
      <p:pic>
        <p:nvPicPr>
          <p:cNvPr id="278" name="MathEquation,#000000Google Shape;364;p60" descr="MathEquation,#000000Google Shape;364;p60"/>
          <p:cNvPicPr>
            <a:picLocks noChangeAspect="1"/>
          </p:cNvPicPr>
          <p:nvPr/>
        </p:nvPicPr>
        <p:blipFill>
          <a:blip r:embed="rId2">
            <a:extLst/>
          </a:blip>
          <a:stretch>
            <a:fillRect/>
          </a:stretch>
        </p:blipFill>
        <p:spPr>
          <a:xfrm>
            <a:off x="942975" y="1587889"/>
            <a:ext cx="274601" cy="233763"/>
          </a:xfrm>
          <a:prstGeom prst="rect">
            <a:avLst/>
          </a:prstGeom>
          <a:ln w="12700">
            <a:miter lim="400000"/>
          </a:ln>
        </p:spPr>
      </p:pic>
      <p:pic>
        <p:nvPicPr>
          <p:cNvPr id="279" name="MathEquation,#000000Google Shape;365;p60" descr="MathEquation,#000000Google Shape;365;p60"/>
          <p:cNvPicPr>
            <a:picLocks noChangeAspect="1"/>
          </p:cNvPicPr>
          <p:nvPr/>
        </p:nvPicPr>
        <p:blipFill>
          <a:blip r:embed="rId3">
            <a:extLst/>
          </a:blip>
          <a:stretch>
            <a:fillRect/>
          </a:stretch>
        </p:blipFill>
        <p:spPr>
          <a:xfrm>
            <a:off x="2260974" y="2668199"/>
            <a:ext cx="274599" cy="192900"/>
          </a:xfrm>
          <a:prstGeom prst="rect">
            <a:avLst/>
          </a:prstGeom>
          <a:ln w="12700">
            <a:miter lim="400000"/>
          </a:ln>
        </p:spPr>
      </p:pic>
      <p:pic>
        <p:nvPicPr>
          <p:cNvPr id="280" name="MathEquation,#000000Google Shape;366;p60" descr="MathEquation,#000000Google Shape;366;p60"/>
          <p:cNvPicPr>
            <a:picLocks noChangeAspect="1"/>
          </p:cNvPicPr>
          <p:nvPr/>
        </p:nvPicPr>
        <p:blipFill>
          <a:blip r:embed="rId2">
            <a:extLst/>
          </a:blip>
          <a:stretch>
            <a:fillRect/>
          </a:stretch>
        </p:blipFill>
        <p:spPr>
          <a:xfrm>
            <a:off x="5317349" y="2668199"/>
            <a:ext cx="274601" cy="233763"/>
          </a:xfrm>
          <a:prstGeom prst="rect">
            <a:avLst/>
          </a:prstGeom>
          <a:ln w="12700">
            <a:miter lim="400000"/>
          </a:ln>
        </p:spPr>
      </p:pic>
      <p:pic>
        <p:nvPicPr>
          <p:cNvPr id="281" name="MathEquation,#000000Google Shape;367;p60" descr="MathEquation,#000000Google Shape;367;p60"/>
          <p:cNvPicPr>
            <a:picLocks noChangeAspect="1"/>
          </p:cNvPicPr>
          <p:nvPr/>
        </p:nvPicPr>
        <p:blipFill>
          <a:blip r:embed="rId4">
            <a:extLst/>
          </a:blip>
          <a:stretch>
            <a:fillRect/>
          </a:stretch>
        </p:blipFill>
        <p:spPr>
          <a:xfrm>
            <a:off x="2902374" y="2978949"/>
            <a:ext cx="1669633" cy="233751"/>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3" name="Google Shape;372;p61" descr="Google Shape;372;p61"/>
          <p:cNvPicPr>
            <a:picLocks noChangeAspect="1"/>
          </p:cNvPicPr>
          <p:nvPr/>
        </p:nvPicPr>
        <p:blipFill>
          <a:blip r:embed="rId2">
            <a:extLst/>
          </a:blip>
          <a:stretch>
            <a:fillRect/>
          </a:stretch>
        </p:blipFill>
        <p:spPr>
          <a:xfrm>
            <a:off x="152400" y="395713"/>
            <a:ext cx="8839203" cy="435208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Google Shape;74;p17"/>
          <p:cNvSpPr txBox="1"/>
          <p:nvPr>
            <p:ph type="body" idx="1"/>
          </p:nvPr>
        </p:nvSpPr>
        <p:spPr>
          <a:xfrm>
            <a:off x="311699" y="1152475"/>
            <a:ext cx="8520602" cy="3416400"/>
          </a:xfrm>
          <a:prstGeom prst="rect">
            <a:avLst/>
          </a:prstGeom>
        </p:spPr>
        <p:txBody>
          <a:bodyPr/>
          <a:lstStyle/>
          <a:p>
            <a:pPr/>
            <a:r>
              <a:t>Remember when thinking about data points in a multi-dimensional </a:t>
            </a:r>
            <a:r>
              <a:rPr i="1"/>
              <a:t>vector space</a:t>
            </a:r>
            <a:r>
              <a:t>, we can think of them simultaneously as 'dots' (as shown in the left panel) or as 'arrows' (as in the middle panel below). </a:t>
            </a:r>
          </a:p>
          <a:p>
            <a:pPr>
              <a:spcBef>
                <a:spcPts val="1000"/>
              </a:spcBef>
            </a:pPr>
            <a:r>
              <a:t>When thinking about </a:t>
            </a:r>
            <a:r>
              <a:rPr i="1"/>
              <a:t>spanning sets of vectors</a:t>
            </a:r>
            <a:r>
              <a:t> it is often helpful to visualize points in the same space using both of these conventions - i.e., some as 'dots' and others as 'arrows' as shown in the right panel.  </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Google Shape;377;p62"/>
          <p:cNvSpPr txBox="1"/>
          <p:nvPr>
            <p:ph type="title"/>
          </p:nvPr>
        </p:nvSpPr>
        <p:spPr>
          <a:xfrm>
            <a:off x="311699" y="2150849"/>
            <a:ext cx="8520602" cy="841801"/>
          </a:xfrm>
          <a:prstGeom prst="rect">
            <a:avLst/>
          </a:prstGeom>
        </p:spPr>
        <p:txBody>
          <a:bodyPr/>
          <a:lstStyle>
            <a:lvl1pPr>
              <a:defRPr sz="2200"/>
            </a:lvl1pPr>
          </a:lstStyle>
          <a:p>
            <a:pPr/>
            <a:r>
              <a:t>Imperfect representation using a fixed orthonormal spanning set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Google Shape;382;p63"/>
          <p:cNvSpPr txBox="1"/>
          <p:nvPr>
            <p:ph type="body" sz="quarter" idx="1"/>
          </p:nvPr>
        </p:nvSpPr>
        <p:spPr>
          <a:xfrm>
            <a:off x="300049" y="3804049"/>
            <a:ext cx="8532302" cy="765001"/>
          </a:xfrm>
          <a:prstGeom prst="rect">
            <a:avLst/>
          </a:prstGeom>
        </p:spPr>
        <p:txBody>
          <a:bodyPr/>
          <a:lstStyle>
            <a:lvl1pPr marL="0" indent="0">
              <a:spcBef>
                <a:spcPts val="1200"/>
              </a:spcBef>
              <a:buSzTx/>
              <a:buNone/>
            </a:lvl1pPr>
          </a:lstStyle>
          <a:p>
            <a:pPr/>
            <a:r>
              <a:t>The geometry of projecting a point       onto a basis of orthogonal vectors, shown when using K = 1 vectors in the left panel and K = 2 in the right.</a:t>
            </a:r>
          </a:p>
        </p:txBody>
      </p:sp>
      <p:pic>
        <p:nvPicPr>
          <p:cNvPr id="288" name="Google Shape;383;p63" descr="Google Shape;383;p63"/>
          <p:cNvPicPr>
            <a:picLocks noChangeAspect="1"/>
          </p:cNvPicPr>
          <p:nvPr/>
        </p:nvPicPr>
        <p:blipFill>
          <a:blip r:embed="rId2">
            <a:extLst/>
          </a:blip>
          <a:stretch>
            <a:fillRect/>
          </a:stretch>
        </p:blipFill>
        <p:spPr>
          <a:xfrm>
            <a:off x="152400" y="152400"/>
            <a:ext cx="8938904" cy="3373052"/>
          </a:xfrm>
          <a:prstGeom prst="rect">
            <a:avLst/>
          </a:prstGeom>
          <a:ln w="12700">
            <a:miter lim="400000"/>
          </a:ln>
        </p:spPr>
      </p:pic>
      <p:pic>
        <p:nvPicPr>
          <p:cNvPr id="289" name="MathEquation,#000000Google Shape;384;p63" descr="MathEquation,#000000Google Shape;384;p63"/>
          <p:cNvPicPr>
            <a:picLocks noChangeAspect="1"/>
          </p:cNvPicPr>
          <p:nvPr/>
        </p:nvPicPr>
        <p:blipFill>
          <a:blip r:embed="rId3">
            <a:extLst/>
          </a:blip>
          <a:stretch>
            <a:fillRect/>
          </a:stretch>
        </p:blipFill>
        <p:spPr>
          <a:xfrm>
            <a:off x="3954074" y="3964775"/>
            <a:ext cx="298385" cy="254000"/>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Google Shape;389;p64"/>
          <p:cNvSpPr txBox="1"/>
          <p:nvPr>
            <p:ph type="body" idx="1"/>
          </p:nvPr>
        </p:nvSpPr>
        <p:spPr>
          <a:xfrm>
            <a:off x="311699" y="1152475"/>
            <a:ext cx="8520602" cy="3416400"/>
          </a:xfrm>
          <a:prstGeom prst="rect">
            <a:avLst/>
          </a:prstGeom>
        </p:spPr>
        <p:txBody>
          <a:bodyPr/>
          <a:lstStyle/>
          <a:p>
            <a:pPr/>
            <a:r>
              <a:t>If our spanning set / basis of K elements is orthonormal the above formula for each weight vector encoding      once again reduces algebraically to </a:t>
            </a:r>
          </a:p>
          <a:p>
            <a:pPr marL="0" indent="457200">
              <a:spcBef>
                <a:spcPts val="1000"/>
              </a:spcBef>
              <a:buSzTx/>
              <a:buNone/>
            </a:pPr>
          </a:p>
          <a:p>
            <a:pPr>
              <a:spcBef>
                <a:spcPts val="1000"/>
              </a:spcBef>
            </a:pPr>
            <a:r>
              <a:t>since we will have </a:t>
            </a:r>
          </a:p>
        </p:txBody>
      </p:sp>
      <p:pic>
        <p:nvPicPr>
          <p:cNvPr id="292" name="MathEquation,#000000Google Shape;390;p64" descr="MathEquation,#000000Google Shape;390;p64"/>
          <p:cNvPicPr>
            <a:picLocks noChangeAspect="1"/>
          </p:cNvPicPr>
          <p:nvPr/>
        </p:nvPicPr>
        <p:blipFill>
          <a:blip r:embed="rId2">
            <a:extLst/>
          </a:blip>
          <a:stretch>
            <a:fillRect/>
          </a:stretch>
        </p:blipFill>
        <p:spPr>
          <a:xfrm>
            <a:off x="2890286" y="1982399"/>
            <a:ext cx="3363426" cy="357376"/>
          </a:xfrm>
          <a:prstGeom prst="rect">
            <a:avLst/>
          </a:prstGeom>
          <a:ln w="12700">
            <a:miter lim="400000"/>
          </a:ln>
        </p:spPr>
      </p:pic>
      <p:pic>
        <p:nvPicPr>
          <p:cNvPr id="293" name="MathEquation,#000000Google Shape;391;p64" descr="MathEquation,#000000Google Shape;391;p64"/>
          <p:cNvPicPr>
            <a:picLocks noChangeAspect="1"/>
          </p:cNvPicPr>
          <p:nvPr/>
        </p:nvPicPr>
        <p:blipFill>
          <a:blip r:embed="rId3">
            <a:extLst/>
          </a:blip>
          <a:stretch>
            <a:fillRect/>
          </a:stretch>
        </p:blipFill>
        <p:spPr>
          <a:xfrm>
            <a:off x="3655664" y="2893199"/>
            <a:ext cx="1832670" cy="357376"/>
          </a:xfrm>
          <a:prstGeom prst="rect">
            <a:avLst/>
          </a:prstGeom>
          <a:ln w="12700">
            <a:miter lim="400000"/>
          </a:ln>
        </p:spPr>
      </p:pic>
      <p:pic>
        <p:nvPicPr>
          <p:cNvPr id="294" name="MathEquation,#000000Google Shape;392;p64" descr="MathEquation,#000000Google Shape;392;p64"/>
          <p:cNvPicPr>
            <a:picLocks noChangeAspect="1"/>
          </p:cNvPicPr>
          <p:nvPr/>
        </p:nvPicPr>
        <p:blipFill>
          <a:blip r:embed="rId4">
            <a:extLst/>
          </a:blip>
          <a:stretch>
            <a:fillRect/>
          </a:stretch>
        </p:blipFill>
        <p:spPr>
          <a:xfrm>
            <a:off x="3804099" y="1639474"/>
            <a:ext cx="289301" cy="203226"/>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Google Shape;397;p65"/>
          <p:cNvSpPr txBox="1"/>
          <p:nvPr>
            <p:ph type="body" idx="1"/>
          </p:nvPr>
        </p:nvSpPr>
        <p:spPr>
          <a:xfrm>
            <a:off x="311699" y="1152475"/>
            <a:ext cx="8520602" cy="3416400"/>
          </a:xfrm>
          <a:prstGeom prst="rect">
            <a:avLst/>
          </a:prstGeom>
        </p:spPr>
        <p:txBody>
          <a:bodyPr/>
          <a:lstStyle/>
          <a:p>
            <a:pPr/>
            <a:r>
              <a:t>Our representation is likewise given simply in terms of the incomplete spanning set and datapoints as</a:t>
            </a:r>
          </a:p>
          <a:p>
            <a:pPr marL="0" indent="457200">
              <a:spcBef>
                <a:spcPts val="1000"/>
              </a:spcBef>
              <a:buSzTx/>
              <a:buNone/>
            </a:pPr>
          </a:p>
          <a:p>
            <a:pPr>
              <a:spcBef>
                <a:spcPts val="1000"/>
              </a:spcBef>
            </a:pPr>
            <a:r>
              <a:t>These formula are absolutely critical since - as will see beginning in the very next Section... </a:t>
            </a:r>
          </a:p>
          <a:p>
            <a:pPr>
              <a:spcBef>
                <a:spcPts val="1000"/>
              </a:spcBef>
            </a:pPr>
            <a:r>
              <a:t>...when we next aim to </a:t>
            </a:r>
            <a:r>
              <a:rPr i="1"/>
              <a:t>learn</a:t>
            </a:r>
            <a:r>
              <a:t> the best basis for a given set of data the assumption of orthogonality simplifies this learning process significantly.</a:t>
            </a:r>
          </a:p>
        </p:txBody>
      </p:sp>
      <p:pic>
        <p:nvPicPr>
          <p:cNvPr id="297" name="MathEquation,#000000Google Shape;398;p65" descr="MathEquation,#000000Google Shape;398;p65"/>
          <p:cNvPicPr>
            <a:picLocks noChangeAspect="1"/>
          </p:cNvPicPr>
          <p:nvPr/>
        </p:nvPicPr>
        <p:blipFill>
          <a:blip r:embed="rId2">
            <a:extLst/>
          </a:blip>
          <a:stretch>
            <a:fillRect/>
          </a:stretch>
        </p:blipFill>
        <p:spPr>
          <a:xfrm>
            <a:off x="2648661" y="1971699"/>
            <a:ext cx="3846676" cy="37505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Google Shape;79;p18" descr="Google Shape;79;p18"/>
          <p:cNvPicPr>
            <a:picLocks noChangeAspect="1"/>
          </p:cNvPicPr>
          <p:nvPr/>
        </p:nvPicPr>
        <p:blipFill>
          <a:blip r:embed="rId2">
            <a:extLst/>
          </a:blip>
          <a:stretch>
            <a:fillRect/>
          </a:stretch>
        </p:blipFill>
        <p:spPr>
          <a:xfrm>
            <a:off x="152400" y="1227449"/>
            <a:ext cx="8839203" cy="268859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84;p19"/>
          <p:cNvSpPr txBox="1"/>
          <p:nvPr>
            <p:ph type="body" idx="1"/>
          </p:nvPr>
        </p:nvSpPr>
        <p:spPr>
          <a:xfrm>
            <a:off x="311699" y="1152475"/>
            <a:ext cx="8520602" cy="3416400"/>
          </a:xfrm>
          <a:prstGeom prst="rect">
            <a:avLst/>
          </a:prstGeom>
        </p:spPr>
        <p:txBody>
          <a:bodyPr/>
          <a:lstStyle/>
          <a:p>
            <a:pPr/>
            <a:r>
              <a:t>Those vectors drawn as arrows are particular points - often called a </a:t>
            </a:r>
            <a:r>
              <a:rPr i="1"/>
              <a:t>basis</a:t>
            </a:r>
            <a:r>
              <a:t> or </a:t>
            </a:r>
            <a:r>
              <a:rPr i="1"/>
              <a:t>spanning set of vectors</a:t>
            </a:r>
            <a:r>
              <a:t> - over which we aim to efficiently represent every other point in the space.  </a:t>
            </a:r>
          </a:p>
          <a:p>
            <a:pPr>
              <a:spcBef>
                <a:spcPts val="1000"/>
              </a:spcBef>
            </a:pPr>
            <a:r>
              <a:t>Those other vectors shown as dots are those points we wish to represent over our basis / spanning set.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89;p20"/>
          <p:cNvSpPr txBox="1"/>
          <p:nvPr>
            <p:ph type="body" idx="1"/>
          </p:nvPr>
        </p:nvSpPr>
        <p:spPr>
          <a:xfrm>
            <a:off x="311699" y="1152475"/>
            <a:ext cx="8520602" cy="3416400"/>
          </a:xfrm>
          <a:prstGeom prst="rect">
            <a:avLst/>
          </a:prstGeom>
        </p:spPr>
        <p:txBody>
          <a:bodyPr/>
          <a:lstStyle/>
          <a:p>
            <a:pPr/>
            <a:r>
              <a:t>Let’s suppose our set of input points - our </a:t>
            </a:r>
            <a:r>
              <a:rPr i="1"/>
              <a:t>dataset</a:t>
            </a:r>
            <a:r>
              <a:t> - is written as  </a:t>
            </a:r>
            <a:br/>
            <a:r>
              <a:t> and lives in N dimensions (that is, each point is N dimensional). </a:t>
            </a:r>
          </a:p>
          <a:p>
            <a:pPr>
              <a:spcBef>
                <a:spcPts val="1000"/>
              </a:spcBef>
            </a:pPr>
            <a:r>
              <a:t>Moreover throughout we will assume that our dataset has been </a:t>
            </a:r>
            <a:r>
              <a:rPr i="1"/>
              <a:t>mean-centered</a:t>
            </a:r>
            <a:r>
              <a:t> - a simple and completely reversible operation that involves subtracting off the mean of the dataset along each input dimension - so that it straddles the origin.</a:t>
            </a:r>
          </a:p>
          <a:p>
            <a:pPr>
              <a:spcBef>
                <a:spcPts val="1000"/>
              </a:spcBef>
            </a:pPr>
            <a:r>
              <a:t>This sort of normalization is almost always done in practice, and is computationally inexpensive to execute. </a:t>
            </a:r>
          </a:p>
        </p:txBody>
      </p:sp>
      <p:pic>
        <p:nvPicPr>
          <p:cNvPr id="124" name="MathEquation,#000000Google Shape;90;p20" descr="MathEquation,#000000Google Shape;90;p20"/>
          <p:cNvPicPr>
            <a:picLocks noChangeAspect="1"/>
          </p:cNvPicPr>
          <p:nvPr/>
        </p:nvPicPr>
        <p:blipFill>
          <a:blip r:embed="rId2">
            <a:extLst/>
          </a:blip>
          <a:stretch>
            <a:fillRect/>
          </a:stretch>
        </p:blipFill>
        <p:spPr>
          <a:xfrm>
            <a:off x="7281150" y="1264450"/>
            <a:ext cx="1551147" cy="2540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95;p21"/>
          <p:cNvSpPr txBox="1"/>
          <p:nvPr>
            <p:ph type="body" idx="1"/>
          </p:nvPr>
        </p:nvSpPr>
        <p:spPr>
          <a:xfrm>
            <a:off x="311699" y="1152475"/>
            <a:ext cx="8520602" cy="3416400"/>
          </a:xfrm>
          <a:prstGeom prst="rect">
            <a:avLst/>
          </a:prstGeom>
        </p:spPr>
        <p:txBody>
          <a:bodyPr/>
          <a:lstStyle/>
          <a:p>
            <a:pPr/>
            <a:r>
              <a:t>In order for our basis / spanning set to be capable of perfectly representing all P of our points it too must live in the same N dimensional space.  </a:t>
            </a:r>
          </a:p>
          <a:p>
            <a:pPr>
              <a:spcBef>
                <a:spcPts val="1000"/>
              </a:spcBef>
            </a:pPr>
            <a:r>
              <a:t>For a candidate basis / spanning set                               to be capable of perfectly representing such generic N dimensional (input) data means...</a:t>
            </a:r>
          </a:p>
          <a:p>
            <a:pPr>
              <a:spcBef>
                <a:spcPts val="1000"/>
              </a:spcBef>
            </a:pPr>
            <a:r>
              <a:t>...that for each data point a set of weights exists so that, in particular linear combination, our basis set can match each data point as</a:t>
            </a:r>
          </a:p>
        </p:txBody>
      </p:sp>
      <p:pic>
        <p:nvPicPr>
          <p:cNvPr id="127" name="MathEquation,#000000Google Shape;96;p21" descr="MathEquation,#000000Google Shape;96;p21"/>
          <p:cNvPicPr>
            <a:picLocks noChangeAspect="1"/>
          </p:cNvPicPr>
          <p:nvPr/>
        </p:nvPicPr>
        <p:blipFill>
          <a:blip r:embed="rId2">
            <a:extLst/>
          </a:blip>
          <a:stretch>
            <a:fillRect/>
          </a:stretch>
        </p:blipFill>
        <p:spPr>
          <a:xfrm>
            <a:off x="2277924" y="3729025"/>
            <a:ext cx="4588152" cy="407201"/>
          </a:xfrm>
          <a:prstGeom prst="rect">
            <a:avLst/>
          </a:prstGeom>
          <a:ln w="12700">
            <a:miter lim="400000"/>
          </a:ln>
        </p:spPr>
      </p:pic>
      <p:pic>
        <p:nvPicPr>
          <p:cNvPr id="128" name="MathEquation,#000000Google Shape;97;p21" descr="MathEquation,#000000Google Shape;97;p21"/>
          <p:cNvPicPr>
            <a:picLocks noChangeAspect="1"/>
          </p:cNvPicPr>
          <p:nvPr/>
        </p:nvPicPr>
        <p:blipFill>
          <a:blip r:embed="rId3">
            <a:extLst/>
          </a:blip>
          <a:stretch>
            <a:fillRect/>
          </a:stretch>
        </p:blipFill>
        <p:spPr>
          <a:xfrm>
            <a:off x="4639874" y="2014524"/>
            <a:ext cx="1798231" cy="254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