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b="def" i="def"/>
      <a:tcStyle>
        <a:tcBdr/>
        <a:fill>
          <a:solidFill>
            <a:srgbClr val="E8EDF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311708" y="744574"/>
            <a:ext cx="8520601" cy="2052601"/>
          </a:xfrm>
          <a:prstGeom prst="rect">
            <a:avLst/>
          </a:prstGeom>
        </p:spPr>
        <p:txBody>
          <a:bodyPr anchor="b"/>
          <a:lstStyle>
            <a:lvl1pPr algn="ctr">
              <a:defRPr sz="5200"/>
            </a:lvl1pPr>
          </a:lstStyle>
          <a:p>
            <a:pPr/>
            <a:r>
              <a:t>Title Text</a:t>
            </a:r>
          </a:p>
        </p:txBody>
      </p:sp>
      <p:sp>
        <p:nvSpPr>
          <p:cNvPr id="12" name="Body Level One…"/>
          <p:cNvSpPr txBox="1"/>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xx%"/>
          <p:cNvSpPr txBox="1"/>
          <p:nvPr>
            <p:ph type="title" hasCustomPrompt="1"/>
          </p:nvPr>
        </p:nvSpPr>
        <p:spPr>
          <a:xfrm>
            <a:off x="311699" y="1106125"/>
            <a:ext cx="8520602" cy="1963500"/>
          </a:xfrm>
          <a:prstGeom prst="rect">
            <a:avLst/>
          </a:prstGeom>
        </p:spPr>
        <p:txBody>
          <a:bodyPr anchor="b"/>
          <a:lstStyle>
            <a:lvl1pPr algn="ctr">
              <a:defRPr sz="12000"/>
            </a:lvl1pPr>
          </a:lstStyle>
          <a:p>
            <a:pPr/>
            <a:r>
              <a:t>xx%</a:t>
            </a:r>
          </a:p>
        </p:txBody>
      </p:sp>
      <p:sp>
        <p:nvSpPr>
          <p:cNvPr id="92" name="Body Level One…"/>
          <p:cNvSpPr txBox="1"/>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itle Text"/>
          <p:cNvSpPr txBox="1"/>
          <p:nvPr>
            <p:ph type="title"/>
          </p:nvPr>
        </p:nvSpPr>
        <p:spPr>
          <a:xfrm>
            <a:off x="311699" y="2150849"/>
            <a:ext cx="8520602" cy="841801"/>
          </a:xfrm>
          <a:prstGeom prst="rect">
            <a:avLst/>
          </a:prstGeom>
        </p:spPr>
        <p:txBody>
          <a:bodyPr anchor="ctr"/>
          <a:lstStyle>
            <a:lvl1pPr algn="ctr">
              <a:defRPr sz="3600"/>
            </a:lvl1pPr>
          </a:lstStyle>
          <a:p>
            <a:pPr/>
            <a:r>
              <a:t>Title Text</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Title Text"/>
          <p:cNvSpPr txBox="1"/>
          <p:nvPr>
            <p:ph type="title"/>
          </p:nvPr>
        </p:nvSpPr>
        <p:spPr>
          <a:prstGeom prst="rect">
            <a:avLst/>
          </a:prstGeom>
        </p:spPr>
        <p:txBody>
          <a:bodyPr/>
          <a:lstStyle/>
          <a:p>
            <a:pPr/>
            <a:r>
              <a:t>Title Text</a:t>
            </a:r>
          </a:p>
        </p:txBody>
      </p:sp>
      <p:sp>
        <p:nvSpPr>
          <p:cNvPr id="2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39" name="Google Shape;23;p5"/>
          <p:cNvSpPr txBox="1"/>
          <p:nvPr>
            <p:ph type="body" sz="half" idx="21"/>
          </p:nvPr>
        </p:nvSpPr>
        <p:spPr>
          <a:xfrm>
            <a:off x="4832399" y="1152475"/>
            <a:ext cx="3999902" cy="3416400"/>
          </a:xfrm>
          <a:prstGeom prst="rect">
            <a:avLst/>
          </a:prstGeom>
        </p:spPr>
        <p:txBody>
          <a:bodyPr/>
          <a:lstStyle/>
          <a:p>
            <a:pPr indent="-317500">
              <a:buSzPts val="1400"/>
              <a:defRPr sz="1400"/>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Title Text"/>
          <p:cNvSpPr txBox="1"/>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56" name="Body Level One…"/>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Title Text"/>
          <p:cNvSpPr txBox="1"/>
          <p:nvPr>
            <p:ph type="title"/>
          </p:nvPr>
        </p:nvSpPr>
        <p:spPr>
          <a:xfrm>
            <a:off x="490250" y="450149"/>
            <a:ext cx="6367801" cy="4090801"/>
          </a:xfrm>
          <a:prstGeom prst="rect">
            <a:avLst/>
          </a:prstGeom>
        </p:spPr>
        <p:txBody>
          <a:bodyPr anchor="ctr"/>
          <a:lstStyle>
            <a:lvl1pPr>
              <a:defRPr sz="4800"/>
            </a:lvl1p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pPr/>
          </a:p>
        </p:txBody>
      </p:sp>
      <p:sp>
        <p:nvSpPr>
          <p:cNvPr id="73" name="Title Text"/>
          <p:cNvSpPr txBox="1"/>
          <p:nvPr>
            <p:ph type="title"/>
          </p:nvPr>
        </p:nvSpPr>
        <p:spPr>
          <a:xfrm>
            <a:off x="265500" y="1233175"/>
            <a:ext cx="4045200" cy="1482301"/>
          </a:xfrm>
          <a:prstGeom prst="rect">
            <a:avLst/>
          </a:prstGeom>
        </p:spPr>
        <p:txBody>
          <a:bodyPr anchor="b"/>
          <a:lstStyle>
            <a:lvl1pPr algn="ctr">
              <a:defRPr sz="4200"/>
            </a:lvl1pPr>
          </a:lstStyle>
          <a:p>
            <a:pPr/>
            <a:r>
              <a:t>Title Text</a:t>
            </a:r>
          </a:p>
        </p:txBody>
      </p:sp>
      <p:sp>
        <p:nvSpPr>
          <p:cNvPr id="74" name="Body Level One…"/>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5" name="Google Shape;39;p9"/>
          <p:cNvSpPr txBox="1"/>
          <p:nvPr>
            <p:ph type="body" sz="half" idx="21"/>
          </p:nvPr>
        </p:nvSpPr>
        <p:spPr>
          <a:xfrm>
            <a:off x="4939500" y="724074"/>
            <a:ext cx="3837000" cy="3695102"/>
          </a:xfrm>
          <a:prstGeom prst="rect">
            <a:avLst/>
          </a:prstGeom>
        </p:spPr>
        <p:txBody>
          <a:bodyPr anchor="ctr"/>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Body Level One…"/>
          <p:cNvSpPr txBox="1"/>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700819"/>
            <a:ext cx="336814" cy="318396"/>
          </a:xfrm>
          <a:prstGeom prst="rect">
            <a:avLst/>
          </a:prstGeom>
          <a:ln w="12700">
            <a:miter lim="400000"/>
          </a:ln>
        </p:spPr>
        <p:txBody>
          <a:bodyPr wrap="none" lIns="91424" tIns="91424" rIns="91424" bIns="91424" anchor="ctr">
            <a:normAutofit fontScale="100000" lnSpcReduction="0"/>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 Id="rId3" Type="http://schemas.openxmlformats.org/officeDocument/2006/relationships/image" Target="../media/image1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5.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6.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7.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 Id="rId3" Type="http://schemas.openxmlformats.org/officeDocument/2006/relationships/image" Target="../media/image7.png"/><Relationship Id="rId4" Type="http://schemas.openxmlformats.org/officeDocument/2006/relationships/image" Target="../media/image18.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8.png"/><Relationship Id="rId5" Type="http://schemas.openxmlformats.org/officeDocument/2006/relationships/image" Target="../media/image21.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1.png"/><Relationship Id="rId5" Type="http://schemas.openxmlformats.org/officeDocument/2006/relationships/image" Target="../media/image7.png"/><Relationship Id="rId6" Type="http://schemas.openxmlformats.org/officeDocument/2006/relationships/image" Target="../media/image8.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4.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5.png"/><Relationship Id="rId3" Type="http://schemas.openxmlformats.org/officeDocument/2006/relationships/image" Target="../media/image7.png"/><Relationship Id="rId4" Type="http://schemas.openxmlformats.org/officeDocument/2006/relationships/image" Target="../media/image21.png"/><Relationship Id="rId5" Type="http://schemas.openxmlformats.org/officeDocument/2006/relationships/image" Target="../media/image26.png"/><Relationship Id="rId6" Type="http://schemas.openxmlformats.org/officeDocument/2006/relationships/image" Target="../media/image8.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7.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8.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image" Target="../media/image31.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2.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image" Target="../media/image3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6.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7.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8.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 Id="rId3" Type="http://schemas.openxmlformats.org/officeDocument/2006/relationships/image" Target="../media/image7.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Google Shape;54;p13"/>
          <p:cNvSpPr txBox="1"/>
          <p:nvPr>
            <p:ph type="ctrTitle"/>
          </p:nvPr>
        </p:nvSpPr>
        <p:spPr>
          <a:xfrm>
            <a:off x="311707" y="744575"/>
            <a:ext cx="8520602" cy="2052599"/>
          </a:xfrm>
          <a:prstGeom prst="rect">
            <a:avLst/>
          </a:prstGeom>
        </p:spPr>
        <p:txBody>
          <a:bodyPr/>
          <a:lstStyle>
            <a:lvl1pPr>
              <a:defRPr sz="2500"/>
            </a:lvl1pPr>
          </a:lstStyle>
          <a:p>
            <a:pPr/>
            <a:r>
              <a:t>8.3  The Linear Autoencoder and Principal Component Analysis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Google Shape;114;p22"/>
          <p:cNvSpPr txBox="1"/>
          <p:nvPr>
            <p:ph type="body" idx="1"/>
          </p:nvPr>
        </p:nvSpPr>
        <p:spPr>
          <a:xfrm>
            <a:off x="311699" y="1152475"/>
            <a:ext cx="8520602" cy="3416400"/>
          </a:xfrm>
          <a:prstGeom prst="rect">
            <a:avLst/>
          </a:prstGeom>
        </p:spPr>
        <p:txBody>
          <a:bodyPr/>
          <a:lstStyle/>
          <a:p>
            <a:pPr/>
            <a:r>
              <a:t>In this first example we will use gradient descent to determine a *complete* basis for the two dimensional data shown below.  </a:t>
            </a:r>
          </a:p>
          <a:p>
            <a:pPr>
              <a:spcBef>
                <a:spcPts val="1000"/>
              </a:spcBef>
            </a:pPr>
            <a:r>
              <a:t>We will also center the data below by subtracting off the mean of each input dimension.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4" name="Google Shape;119;p23" descr="Google Shape;119;p23"/>
          <p:cNvPicPr>
            <a:picLocks noChangeAspect="1"/>
          </p:cNvPicPr>
          <p:nvPr/>
        </p:nvPicPr>
        <p:blipFill>
          <a:blip r:embed="rId2">
            <a:extLst/>
          </a:blip>
          <a:stretch>
            <a:fillRect/>
          </a:stretch>
        </p:blipFill>
        <p:spPr>
          <a:xfrm>
            <a:off x="3005138" y="614362"/>
            <a:ext cx="3133726" cy="3914776"/>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Google Shape;124;p24"/>
          <p:cNvSpPr txBox="1"/>
          <p:nvPr>
            <p:ph type="body" idx="1"/>
          </p:nvPr>
        </p:nvSpPr>
        <p:spPr>
          <a:xfrm>
            <a:off x="311699" y="1152475"/>
            <a:ext cx="8520602" cy="3416400"/>
          </a:xfrm>
          <a:prstGeom prst="rect">
            <a:avLst/>
          </a:prstGeom>
        </p:spPr>
        <p:txBody>
          <a:bodyPr/>
          <a:lstStyle/>
          <a:p>
            <a:pPr/>
            <a:r>
              <a:t>Now we can implement the least squares cost function.  </a:t>
            </a:r>
          </a:p>
          <a:p>
            <a:pPr>
              <a:spcBef>
                <a:spcPts val="1000"/>
              </a:spcBef>
            </a:pPr>
            <a:r>
              <a:t>To stay consistent with our style for implementing cost functions, we will input package the weights for      and       in a single input list `w` as `w = [C,W]`.</a:t>
            </a:r>
          </a:p>
          <a:p>
            <a:pPr>
              <a:spcBef>
                <a:spcPts val="1000"/>
              </a:spcBef>
            </a:pPr>
            <a:r>
              <a:t>Once inside the cost function we can then simply strip off each matrix of weights and compute the cost function, as shown below in the implementation.</a:t>
            </a:r>
          </a:p>
        </p:txBody>
      </p:sp>
      <p:pic>
        <p:nvPicPr>
          <p:cNvPr id="147" name="MathEquation,#000000Google Shape;125;p24" descr="MathEquation,#000000Google Shape;125;p24"/>
          <p:cNvPicPr>
            <a:picLocks noChangeAspect="1"/>
          </p:cNvPicPr>
          <p:nvPr/>
        </p:nvPicPr>
        <p:blipFill>
          <a:blip r:embed="rId2">
            <a:extLst/>
          </a:blip>
          <a:stretch>
            <a:fillRect/>
          </a:stretch>
        </p:blipFill>
        <p:spPr>
          <a:xfrm>
            <a:off x="3343275" y="2003824"/>
            <a:ext cx="233297" cy="254002"/>
          </a:xfrm>
          <a:prstGeom prst="rect">
            <a:avLst/>
          </a:prstGeom>
          <a:ln w="12700">
            <a:miter lim="400000"/>
          </a:ln>
        </p:spPr>
      </p:pic>
      <p:pic>
        <p:nvPicPr>
          <p:cNvPr id="148" name="MathEquation,#000000Google Shape;126;p24" descr="MathEquation,#000000Google Shape;126;p24"/>
          <p:cNvPicPr>
            <a:picLocks noChangeAspect="1"/>
          </p:cNvPicPr>
          <p:nvPr/>
        </p:nvPicPr>
        <p:blipFill>
          <a:blip r:embed="rId3">
            <a:extLst/>
          </a:blip>
          <a:stretch>
            <a:fillRect/>
          </a:stretch>
        </p:blipFill>
        <p:spPr>
          <a:xfrm>
            <a:off x="4168399" y="2042024"/>
            <a:ext cx="233301" cy="177607"/>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0" name="Screen Shot 2021-02-13 at 7.05.43 PM.png" descr="Screen Shot 2021-02-13 at 7.05.43 PM.png"/>
          <p:cNvPicPr>
            <a:picLocks noChangeAspect="1"/>
          </p:cNvPicPr>
          <p:nvPr/>
        </p:nvPicPr>
        <p:blipFill>
          <a:blip r:embed="rId2">
            <a:extLst/>
          </a:blip>
          <a:stretch>
            <a:fillRect/>
          </a:stretch>
        </p:blipFill>
        <p:spPr>
          <a:xfrm>
            <a:off x="561728" y="1537147"/>
            <a:ext cx="8020544" cy="2069206"/>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Google Shape;131;p25"/>
          <p:cNvSpPr txBox="1"/>
          <p:nvPr>
            <p:ph type="body" idx="1"/>
          </p:nvPr>
        </p:nvSpPr>
        <p:spPr>
          <a:xfrm>
            <a:off x="311699" y="1152475"/>
            <a:ext cx="8520602" cy="3416400"/>
          </a:xfrm>
          <a:prstGeom prst="rect">
            <a:avLst/>
          </a:prstGeom>
        </p:spPr>
        <p:txBody>
          <a:bodyPr/>
          <a:lstStyle/>
          <a:p>
            <a:pPr/>
            <a:r>
              <a:t>Now make a run of 100 gradient descent steps with a fixed steplength parameter            for all steps in order to minimize the PCA Least Squares cost function implemented above.  </a:t>
            </a:r>
          </a:p>
          <a:p>
            <a:pPr>
              <a:spcBef>
                <a:spcPts val="1000"/>
              </a:spcBef>
            </a:pPr>
            <a:r>
              <a:t>Here we use the implementation of gradient descent given in [Section 3.6], which we employ via a backend file.</a:t>
            </a:r>
          </a:p>
          <a:p>
            <a:pPr>
              <a:spcBef>
                <a:spcPts val="1000"/>
              </a:spcBef>
            </a:pPr>
            <a:r>
              <a:t>With our gradient descent run complete we can plot the associated cost function history to make sure the method has converged sufficiently for our settings.  We do this below.</a:t>
            </a:r>
          </a:p>
        </p:txBody>
      </p:sp>
      <p:pic>
        <p:nvPicPr>
          <p:cNvPr id="153" name="MathEquation,#000000Google Shape;132;p25" descr="MathEquation,#000000Google Shape;132;p25"/>
          <p:cNvPicPr>
            <a:picLocks noChangeAspect="1"/>
          </p:cNvPicPr>
          <p:nvPr/>
        </p:nvPicPr>
        <p:blipFill>
          <a:blip r:embed="rId2">
            <a:extLst/>
          </a:blip>
          <a:stretch>
            <a:fillRect/>
          </a:stretch>
        </p:blipFill>
        <p:spPr>
          <a:xfrm>
            <a:off x="1939550" y="1564474"/>
            <a:ext cx="693517" cy="25400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5" name="Google Shape;137;p26" descr="Google Shape;137;p26"/>
          <p:cNvPicPr>
            <a:picLocks noChangeAspect="1"/>
          </p:cNvPicPr>
          <p:nvPr/>
        </p:nvPicPr>
        <p:blipFill>
          <a:blip r:embed="rId2">
            <a:extLst/>
          </a:blip>
          <a:stretch>
            <a:fillRect/>
          </a:stretch>
        </p:blipFill>
        <p:spPr>
          <a:xfrm>
            <a:off x="152400" y="1323538"/>
            <a:ext cx="8839200" cy="2496428"/>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Google Shape;142;p27"/>
          <p:cNvSpPr txBox="1"/>
          <p:nvPr>
            <p:ph type="body" idx="1"/>
          </p:nvPr>
        </p:nvSpPr>
        <p:spPr>
          <a:xfrm>
            <a:off x="311699" y="1152475"/>
            <a:ext cx="8520602" cy="3416400"/>
          </a:xfrm>
          <a:prstGeom prst="rect">
            <a:avLst/>
          </a:prstGeom>
        </p:spPr>
        <p:txBody>
          <a:bodyPr/>
          <a:lstStyle/>
          <a:p>
            <a:pPr/>
            <a:r>
              <a:t>In the left panel below we plot our best recovered basis (from the final step of the run above) along with the original data. </a:t>
            </a:r>
          </a:p>
          <a:p>
            <a:pPr>
              <a:spcBef>
                <a:spcPts val="1000"/>
              </a:spcBef>
            </a:pPr>
            <a:r>
              <a:t>Here the two basis vectors - shown as red arrows - are essentially two random vectors in the plane.  </a:t>
            </a:r>
          </a:p>
          <a:p>
            <a:pPr>
              <a:spcBef>
                <a:spcPts val="1000"/>
              </a:spcBef>
            </a:pPr>
            <a:r>
              <a:t>Essentially any two random vectors will do here since they will span the entire space of the data, giving a perfect representation.  </a:t>
            </a:r>
          </a:p>
          <a:p>
            <a:pPr>
              <a:spcBef>
                <a:spcPts val="1000"/>
              </a:spcBef>
            </a:pPr>
            <a:r>
              <a:t>In the right panel we plot the encoded version of the data - i.e., the associated learned weight vectors        (see the previous Section if this nomenclature is unfamiliar).</a:t>
            </a:r>
          </a:p>
        </p:txBody>
      </p:sp>
      <p:pic>
        <p:nvPicPr>
          <p:cNvPr id="158" name="MathEquation,#000000Google Shape;143;p27" descr="MathEquation,#000000Google Shape;143;p27"/>
          <p:cNvPicPr>
            <a:picLocks noChangeAspect="1"/>
          </p:cNvPicPr>
          <p:nvPr/>
        </p:nvPicPr>
        <p:blipFill>
          <a:blip r:embed="rId2">
            <a:extLst/>
          </a:blip>
          <a:stretch>
            <a:fillRect/>
          </a:stretch>
        </p:blipFill>
        <p:spPr>
          <a:xfrm>
            <a:off x="3236124" y="3857625"/>
            <a:ext cx="361567" cy="254000"/>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0" name="Google Shape;148;p28" descr="Google Shape;148;p28"/>
          <p:cNvPicPr>
            <a:picLocks noChangeAspect="1"/>
          </p:cNvPicPr>
          <p:nvPr/>
        </p:nvPicPr>
        <p:blipFill>
          <a:blip r:embed="rId2">
            <a:extLst/>
          </a:blip>
          <a:stretch>
            <a:fillRect/>
          </a:stretch>
        </p:blipFill>
        <p:spPr>
          <a:xfrm>
            <a:off x="361950" y="857250"/>
            <a:ext cx="8420100" cy="3429000"/>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Google Shape;153;p29"/>
          <p:cNvSpPr txBox="1"/>
          <p:nvPr>
            <p:ph type="body" idx="1"/>
          </p:nvPr>
        </p:nvSpPr>
        <p:spPr>
          <a:xfrm>
            <a:off x="311699" y="1152475"/>
            <a:ext cx="8520602" cy="3416400"/>
          </a:xfrm>
          <a:prstGeom prst="rect">
            <a:avLst/>
          </a:prstGeom>
        </p:spPr>
        <p:txBody>
          <a:bodyPr/>
          <a:lstStyle/>
          <a:p>
            <a:pPr/>
            <a:r>
              <a:t>To empirically validate (at least to some degree) the notion that proper minimization will - in this instance - recover essentially any two random vectors, we show the results of three more runs of gradient descent using the same parameters as above but with a random initialization in each instance.  </a:t>
            </a:r>
          </a:p>
          <a:p>
            <a:pPr>
              <a:spcBef>
                <a:spcPts val="1000"/>
              </a:spcBef>
            </a:pPr>
            <a:r>
              <a:t>We plot the best recovered basis in each instance afterwards, and as we can see each instance differs considerably from the others (recovering two linearly independent vectors in each case).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4" name="Google Shape;158;p30" descr="Google Shape;158;p30"/>
          <p:cNvPicPr>
            <a:picLocks noChangeAspect="1"/>
          </p:cNvPicPr>
          <p:nvPr/>
        </p:nvPicPr>
        <p:blipFill>
          <a:blip r:embed="rId2">
            <a:extLst/>
          </a:blip>
          <a:stretch>
            <a:fillRect/>
          </a:stretch>
        </p:blipFill>
        <p:spPr>
          <a:xfrm>
            <a:off x="176212" y="790575"/>
            <a:ext cx="8791576" cy="356235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Google Shape;59;p14"/>
          <p:cNvSpPr txBox="1"/>
          <p:nvPr>
            <p:ph type="body" idx="1"/>
          </p:nvPr>
        </p:nvSpPr>
        <p:spPr>
          <a:xfrm>
            <a:off x="311699" y="1152475"/>
            <a:ext cx="8520602" cy="3416400"/>
          </a:xfrm>
          <a:prstGeom prst="rect">
            <a:avLst/>
          </a:prstGeom>
        </p:spPr>
        <p:txBody>
          <a:bodyPr/>
          <a:lstStyle/>
          <a:p>
            <a:pPr/>
            <a:r>
              <a:t>The most fundamental unsupervised learning method is known as Principal Component Analysis or PCA for short.</a:t>
            </a:r>
          </a:p>
          <a:p>
            <a:pPr>
              <a:spcBef>
                <a:spcPts val="1000"/>
              </a:spcBef>
            </a:pPr>
            <a:r>
              <a:t>It follows directly from our discussion in the previous section regarding fixed spanning set representations with one crucial caveat.</a:t>
            </a:r>
          </a:p>
          <a:p>
            <a:pPr>
              <a:spcBef>
                <a:spcPts val="1000"/>
              </a:spcBef>
            </a:pPr>
            <a:r>
              <a:t>instead of just learning the proper weights to best represent input data over a given fixed spanning set we learn a proper spanning set as well.</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Google Shape;163;p31"/>
          <p:cNvSpPr txBox="1"/>
          <p:nvPr>
            <p:ph type="title"/>
          </p:nvPr>
        </p:nvSpPr>
        <p:spPr>
          <a:xfrm>
            <a:off x="311699" y="2150849"/>
            <a:ext cx="8520602" cy="841801"/>
          </a:xfrm>
          <a:prstGeom prst="rect">
            <a:avLst/>
          </a:prstGeom>
        </p:spPr>
        <p:txBody>
          <a:bodyPr/>
          <a:lstStyle>
            <a:lvl1pPr>
              <a:defRPr sz="2500"/>
            </a:lvl1pPr>
          </a:lstStyle>
          <a:p>
            <a:pPr/>
            <a:r>
              <a:t>Example: Learning a proper subspace via gradient descent</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Google Shape;168;p32"/>
          <p:cNvSpPr txBox="1"/>
          <p:nvPr>
            <p:ph type="body" idx="1"/>
          </p:nvPr>
        </p:nvSpPr>
        <p:spPr>
          <a:xfrm>
            <a:off x="311699" y="1152475"/>
            <a:ext cx="8520602" cy="3416400"/>
          </a:xfrm>
          <a:prstGeom prst="rect">
            <a:avLst/>
          </a:prstGeom>
        </p:spPr>
        <p:txBody>
          <a:bodyPr/>
          <a:lstStyle/>
          <a:p>
            <a:pPr/>
            <a:r>
              <a:t>In this example we use gradient descent to minimize the PCA Least Squares cost in order to learn the best two-dimensional subspace representation of an N=3 dimensional dataset consisting of 100 points.   </a:t>
            </a:r>
          </a:p>
          <a:p>
            <a:pPr>
              <a:spcBef>
                <a:spcPts val="1000"/>
              </a:spcBef>
            </a:pPr>
            <a:r>
              <a:t>We load in the dataset below and mean-center it.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Google Shape;173;p33"/>
          <p:cNvSpPr txBox="1"/>
          <p:nvPr>
            <p:ph type="body" idx="1"/>
          </p:nvPr>
        </p:nvSpPr>
        <p:spPr>
          <a:xfrm>
            <a:off x="311699" y="1152475"/>
            <a:ext cx="8520602" cy="3416400"/>
          </a:xfrm>
          <a:prstGeom prst="rect">
            <a:avLst/>
          </a:prstGeom>
        </p:spPr>
        <p:txBody>
          <a:bodyPr/>
          <a:lstStyle/>
          <a:p>
            <a:pPr/>
            <a:r>
              <a:t>Now we make a run of 100 gradient descent steps with a fixed steplength value of for each step.  </a:t>
            </a:r>
          </a:p>
          <a:p>
            <a:pPr>
              <a:spcBef>
                <a:spcPts val="1000"/>
              </a:spcBef>
            </a:pPr>
            <a:r>
              <a:t>With these settings gradient descent converges very well.  Notice: to learn 2 basis elements we initialize      as a random             matrix (i.e., it will have only two spanning vectors), and likewise initialize each weight vector to have only two entries.</a:t>
            </a:r>
          </a:p>
        </p:txBody>
      </p:sp>
      <p:pic>
        <p:nvPicPr>
          <p:cNvPr id="171" name="MathEquation,#000000Google Shape;174;p33" descr="MathEquation,#000000Google Shape;174;p33"/>
          <p:cNvPicPr>
            <a:picLocks noChangeAspect="1"/>
          </p:cNvPicPr>
          <p:nvPr/>
        </p:nvPicPr>
        <p:blipFill>
          <a:blip r:embed="rId2">
            <a:extLst/>
          </a:blip>
          <a:stretch>
            <a:fillRect/>
          </a:stretch>
        </p:blipFill>
        <p:spPr>
          <a:xfrm>
            <a:off x="8304600" y="1253725"/>
            <a:ext cx="693517" cy="254001"/>
          </a:xfrm>
          <a:prstGeom prst="rect">
            <a:avLst/>
          </a:prstGeom>
          <a:ln w="12700">
            <a:miter lim="400000"/>
          </a:ln>
        </p:spPr>
      </p:pic>
      <p:pic>
        <p:nvPicPr>
          <p:cNvPr id="172" name="MathEquation,#000000Google Shape;175;p33" descr="MathEquation,#000000Google Shape;175;p33"/>
          <p:cNvPicPr>
            <a:picLocks noChangeAspect="1"/>
          </p:cNvPicPr>
          <p:nvPr/>
        </p:nvPicPr>
        <p:blipFill>
          <a:blip r:embed="rId3">
            <a:extLst/>
          </a:blip>
          <a:stretch>
            <a:fillRect/>
          </a:stretch>
        </p:blipFill>
        <p:spPr>
          <a:xfrm>
            <a:off x="3675450" y="2317750"/>
            <a:ext cx="233297" cy="254001"/>
          </a:xfrm>
          <a:prstGeom prst="rect">
            <a:avLst/>
          </a:prstGeom>
          <a:ln w="12700">
            <a:miter lim="400000"/>
          </a:ln>
        </p:spPr>
      </p:pic>
      <p:pic>
        <p:nvPicPr>
          <p:cNvPr id="173" name="MathEquation,#000000Google Shape;176;p33" descr="MathEquation,#000000Google Shape;176;p33"/>
          <p:cNvPicPr>
            <a:picLocks noChangeAspect="1"/>
          </p:cNvPicPr>
          <p:nvPr/>
        </p:nvPicPr>
        <p:blipFill>
          <a:blip r:embed="rId4">
            <a:extLst/>
          </a:blip>
          <a:stretch>
            <a:fillRect/>
          </a:stretch>
        </p:blipFill>
        <p:spPr>
          <a:xfrm>
            <a:off x="5368525" y="2317750"/>
            <a:ext cx="623313" cy="254000"/>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Google Shape;181;p34"/>
          <p:cNvSpPr txBox="1"/>
          <p:nvPr>
            <p:ph type="body" idx="1"/>
          </p:nvPr>
        </p:nvSpPr>
        <p:spPr>
          <a:xfrm>
            <a:off x="311699" y="1152475"/>
            <a:ext cx="8520602" cy="3416400"/>
          </a:xfrm>
          <a:prstGeom prst="rect">
            <a:avLst/>
          </a:prstGeom>
        </p:spPr>
        <p:txBody>
          <a:bodyPr/>
          <a:lstStyle/>
          <a:p>
            <a:pPr/>
            <a:r>
              <a:t>With this run complete we can plot our two learned spanning vectors      and   , the two-dimensional subspace it spans, etc.,  We do this below.  </a:t>
            </a:r>
          </a:p>
          <a:p>
            <a:pPr>
              <a:spcBef>
                <a:spcPts val="1000"/>
              </a:spcBef>
            </a:pPr>
            <a:r>
              <a:t>The left panel shows the original data (as gray dots), learned spanning vectors (shown as red arrows), and corresponding subspace colored in light red.  </a:t>
            </a:r>
          </a:p>
          <a:p>
            <a:pPr>
              <a:spcBef>
                <a:spcPts val="1000"/>
              </a:spcBef>
            </a:pPr>
            <a:r>
              <a:t>This is the very best two-dimensional subspace representation for the input data.  In the middle panel we show the corresponding learned weight vectors / encodings       of the original input        in the space spanned by the recovered spanning vectors.  </a:t>
            </a:r>
          </a:p>
        </p:txBody>
      </p:sp>
      <p:pic>
        <p:nvPicPr>
          <p:cNvPr id="176" name="MathEquation,#000000Google Shape;182;p34" descr="MathEquation,#000000Google Shape;182;p34"/>
          <p:cNvPicPr>
            <a:picLocks noChangeAspect="1"/>
          </p:cNvPicPr>
          <p:nvPr/>
        </p:nvPicPr>
        <p:blipFill>
          <a:blip r:embed="rId2">
            <a:extLst/>
          </a:blip>
          <a:stretch>
            <a:fillRect/>
          </a:stretch>
        </p:blipFill>
        <p:spPr>
          <a:xfrm>
            <a:off x="7833100" y="1253725"/>
            <a:ext cx="312617" cy="254002"/>
          </a:xfrm>
          <a:prstGeom prst="rect">
            <a:avLst/>
          </a:prstGeom>
          <a:ln w="12700">
            <a:miter lim="400000"/>
          </a:ln>
        </p:spPr>
      </p:pic>
      <p:pic>
        <p:nvPicPr>
          <p:cNvPr id="177" name="MathEquation,#000000Google Shape;183;p34" descr="MathEquation,#000000Google Shape;183;p34"/>
          <p:cNvPicPr>
            <a:picLocks noChangeAspect="1"/>
          </p:cNvPicPr>
          <p:nvPr/>
        </p:nvPicPr>
        <p:blipFill>
          <a:blip r:embed="rId3">
            <a:extLst/>
          </a:blip>
          <a:stretch>
            <a:fillRect/>
          </a:stretch>
        </p:blipFill>
        <p:spPr>
          <a:xfrm>
            <a:off x="8593925" y="1253725"/>
            <a:ext cx="312617" cy="254002"/>
          </a:xfrm>
          <a:prstGeom prst="rect">
            <a:avLst/>
          </a:prstGeom>
          <a:ln w="12700">
            <a:miter lim="400000"/>
          </a:ln>
        </p:spPr>
      </p:pic>
      <p:pic>
        <p:nvPicPr>
          <p:cNvPr id="178" name="MathEquation,#000000Google Shape;184;p34" descr="MathEquation,#000000Google Shape;184;p34"/>
          <p:cNvPicPr>
            <a:picLocks noChangeAspect="1"/>
          </p:cNvPicPr>
          <p:nvPr/>
        </p:nvPicPr>
        <p:blipFill>
          <a:blip r:embed="rId4">
            <a:extLst/>
          </a:blip>
          <a:stretch>
            <a:fillRect/>
          </a:stretch>
        </p:blipFill>
        <p:spPr>
          <a:xfrm>
            <a:off x="2089549" y="3739750"/>
            <a:ext cx="361567" cy="254001"/>
          </a:xfrm>
          <a:prstGeom prst="rect">
            <a:avLst/>
          </a:prstGeom>
          <a:ln w="12700">
            <a:miter lim="400000"/>
          </a:ln>
        </p:spPr>
      </p:pic>
      <p:pic>
        <p:nvPicPr>
          <p:cNvPr id="179" name="MathEquation,#000000Google Shape;185;p34" descr="MathEquation,#000000Google Shape;185;p34"/>
          <p:cNvPicPr>
            <a:picLocks noChangeAspect="1"/>
          </p:cNvPicPr>
          <p:nvPr/>
        </p:nvPicPr>
        <p:blipFill>
          <a:blip r:embed="rId5">
            <a:extLst/>
          </a:blip>
          <a:stretch>
            <a:fillRect/>
          </a:stretch>
        </p:blipFill>
        <p:spPr>
          <a:xfrm>
            <a:off x="4489825" y="3739750"/>
            <a:ext cx="298385" cy="254000"/>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Google Shape;190;p35"/>
          <p:cNvSpPr txBox="1"/>
          <p:nvPr>
            <p:ph type="body" idx="1"/>
          </p:nvPr>
        </p:nvSpPr>
        <p:spPr>
          <a:xfrm>
            <a:off x="311699" y="1152475"/>
            <a:ext cx="8520602" cy="3416400"/>
          </a:xfrm>
          <a:prstGeom prst="rect">
            <a:avLst/>
          </a:prstGeom>
        </p:spPr>
        <p:txBody>
          <a:bodyPr/>
          <a:lstStyle/>
          <a:p>
            <a:pPr/>
            <a:r>
              <a:t>In the right panel we show the original data space again and the decoded data points (gray dots with red borders) - i.e., the projection of each datapoint onto the space spanned by our learned basis.  </a:t>
            </a:r>
          </a:p>
          <a:p>
            <a:pPr>
              <a:spcBef>
                <a:spcPts val="1000"/>
              </a:spcBef>
            </a:pPr>
            <a:r>
              <a:t>As detailed in the previous Section the decoded version of the       point          is computed as          , where       and        are the fully learned basis and encoding for the       point. </a:t>
            </a:r>
          </a:p>
        </p:txBody>
      </p:sp>
      <p:pic>
        <p:nvPicPr>
          <p:cNvPr id="182" name="MathEquation,#000000Google Shape;191;p35" descr="MathEquation,#000000Google Shape;191;p35"/>
          <p:cNvPicPr>
            <a:picLocks noChangeAspect="1"/>
          </p:cNvPicPr>
          <p:nvPr/>
        </p:nvPicPr>
        <p:blipFill>
          <a:blip r:embed="rId2">
            <a:extLst/>
          </a:blip>
          <a:stretch>
            <a:fillRect/>
          </a:stretch>
        </p:blipFill>
        <p:spPr>
          <a:xfrm>
            <a:off x="7254475" y="2317750"/>
            <a:ext cx="261857" cy="254000"/>
          </a:xfrm>
          <a:prstGeom prst="rect">
            <a:avLst/>
          </a:prstGeom>
          <a:ln w="12700">
            <a:miter lim="400000"/>
          </a:ln>
        </p:spPr>
      </p:pic>
      <p:pic>
        <p:nvPicPr>
          <p:cNvPr id="183" name="MathEquation,#000000Google Shape;192;p35" descr="MathEquation,#000000Google Shape;192;p35"/>
          <p:cNvPicPr>
            <a:picLocks noChangeAspect="1"/>
          </p:cNvPicPr>
          <p:nvPr/>
        </p:nvPicPr>
        <p:blipFill>
          <a:blip r:embed="rId3">
            <a:extLst/>
          </a:blip>
          <a:stretch>
            <a:fillRect/>
          </a:stretch>
        </p:blipFill>
        <p:spPr>
          <a:xfrm>
            <a:off x="2515162" y="2657475"/>
            <a:ext cx="470371" cy="254000"/>
          </a:xfrm>
          <a:prstGeom prst="rect">
            <a:avLst/>
          </a:prstGeom>
          <a:ln w="12700">
            <a:miter lim="400000"/>
          </a:ln>
        </p:spPr>
      </p:pic>
      <p:pic>
        <p:nvPicPr>
          <p:cNvPr id="184" name="MathEquation,#000000Google Shape;193;p35" descr="MathEquation,#000000Google Shape;193;p35"/>
          <p:cNvPicPr>
            <a:picLocks noChangeAspect="1"/>
          </p:cNvPicPr>
          <p:nvPr/>
        </p:nvPicPr>
        <p:blipFill>
          <a:blip r:embed="rId4">
            <a:extLst/>
          </a:blip>
          <a:stretch>
            <a:fillRect/>
          </a:stretch>
        </p:blipFill>
        <p:spPr>
          <a:xfrm>
            <a:off x="8208174" y="2403475"/>
            <a:ext cx="298385" cy="254000"/>
          </a:xfrm>
          <a:prstGeom prst="rect">
            <a:avLst/>
          </a:prstGeom>
          <a:ln w="12700">
            <a:miter lim="400000"/>
          </a:ln>
        </p:spPr>
      </p:pic>
      <p:pic>
        <p:nvPicPr>
          <p:cNvPr id="185" name="MathEquation,#000000Google Shape;194;p35" descr="MathEquation,#000000Google Shape;194;p35"/>
          <p:cNvPicPr>
            <a:picLocks noChangeAspect="1"/>
          </p:cNvPicPr>
          <p:nvPr/>
        </p:nvPicPr>
        <p:blipFill>
          <a:blip r:embed="rId5">
            <a:extLst/>
          </a:blip>
          <a:stretch>
            <a:fillRect/>
          </a:stretch>
        </p:blipFill>
        <p:spPr>
          <a:xfrm>
            <a:off x="3889750" y="2657475"/>
            <a:ext cx="233297" cy="254001"/>
          </a:xfrm>
          <a:prstGeom prst="rect">
            <a:avLst/>
          </a:prstGeom>
          <a:ln w="12700">
            <a:miter lim="400000"/>
          </a:ln>
        </p:spPr>
      </p:pic>
      <p:pic>
        <p:nvPicPr>
          <p:cNvPr id="186" name="MathEquation,#000000Google Shape;195;p35" descr="MathEquation,#000000Google Shape;195;p35"/>
          <p:cNvPicPr>
            <a:picLocks noChangeAspect="1"/>
          </p:cNvPicPr>
          <p:nvPr/>
        </p:nvPicPr>
        <p:blipFill>
          <a:blip r:embed="rId6">
            <a:extLst/>
          </a:blip>
          <a:stretch>
            <a:fillRect/>
          </a:stretch>
        </p:blipFill>
        <p:spPr>
          <a:xfrm>
            <a:off x="4704150" y="2733675"/>
            <a:ext cx="361567" cy="254000"/>
          </a:xfrm>
          <a:prstGeom prst="rect">
            <a:avLst/>
          </a:prstGeom>
          <a:ln w="12700">
            <a:miter lim="400000"/>
          </a:ln>
        </p:spPr>
      </p:pic>
      <p:pic>
        <p:nvPicPr>
          <p:cNvPr id="187" name="MathEquation,#000000Google Shape;196;p35" descr="MathEquation,#000000Google Shape;196;p35"/>
          <p:cNvPicPr>
            <a:picLocks noChangeAspect="1"/>
          </p:cNvPicPr>
          <p:nvPr/>
        </p:nvPicPr>
        <p:blipFill>
          <a:blip r:embed="rId2">
            <a:extLst/>
          </a:blip>
          <a:stretch>
            <a:fillRect/>
          </a:stretch>
        </p:blipFill>
        <p:spPr>
          <a:xfrm>
            <a:off x="2619424" y="2987675"/>
            <a:ext cx="261857" cy="254000"/>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9" name="Google Shape;201;p36" descr="Google Shape;201;p36"/>
          <p:cNvPicPr>
            <a:picLocks noChangeAspect="1"/>
          </p:cNvPicPr>
          <p:nvPr/>
        </p:nvPicPr>
        <p:blipFill>
          <a:blip r:embed="rId2">
            <a:extLst/>
          </a:blip>
          <a:stretch>
            <a:fillRect/>
          </a:stretch>
        </p:blipFill>
        <p:spPr>
          <a:xfrm>
            <a:off x="152400" y="1087762"/>
            <a:ext cx="8839200" cy="2967976"/>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Google Shape;206;p37"/>
          <p:cNvSpPr txBox="1"/>
          <p:nvPr>
            <p:ph type="title"/>
          </p:nvPr>
        </p:nvSpPr>
        <p:spPr>
          <a:xfrm>
            <a:off x="311699" y="2150849"/>
            <a:ext cx="8520602" cy="841801"/>
          </a:xfrm>
          <a:prstGeom prst="rect">
            <a:avLst/>
          </a:prstGeom>
        </p:spPr>
        <p:txBody>
          <a:bodyPr/>
          <a:lstStyle>
            <a:lvl1pPr>
              <a:defRPr sz="2500"/>
            </a:lvl1pPr>
          </a:lstStyle>
          <a:p>
            <a:pPr/>
            <a:r>
              <a:t>The linear Autoencoder</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Google Shape;211;p38"/>
          <p:cNvSpPr txBox="1"/>
          <p:nvPr>
            <p:ph type="body" idx="1"/>
          </p:nvPr>
        </p:nvSpPr>
        <p:spPr>
          <a:xfrm>
            <a:off x="311699" y="1152475"/>
            <a:ext cx="8520602" cy="3416400"/>
          </a:xfrm>
          <a:prstGeom prst="rect">
            <a:avLst/>
          </a:prstGeom>
        </p:spPr>
        <p:txBody>
          <a:bodyPr/>
          <a:lstStyle/>
          <a:p>
            <a:pPr/>
            <a:r>
              <a:t>As detailed in the previous Section, if our </a:t>
            </a:r>
            <a:r>
              <a:rPr b="1" i="1"/>
              <a:t>K</a:t>
            </a:r>
            <a:r>
              <a:t> spanning vectors concatenated column-wise to form the spanning matrix      are orthonormal, then the encoding of each      may be written simply as   </a:t>
            </a:r>
          </a:p>
          <a:p>
            <a:pPr>
              <a:spcBef>
                <a:spcPts val="1000"/>
              </a:spcBef>
            </a:pPr>
            <a:r>
              <a:t>If we plug in this simple solution for       into the pth summand of the Least Squares cost above, we get a cost that is a function of  </a:t>
            </a:r>
          </a:p>
        </p:txBody>
      </p:sp>
      <p:pic>
        <p:nvPicPr>
          <p:cNvPr id="194" name="MathEquation,#000000Google Shape;212;p38" descr="MathEquation,#000000Google Shape;212;p38"/>
          <p:cNvPicPr>
            <a:picLocks noChangeAspect="1"/>
          </p:cNvPicPr>
          <p:nvPr/>
        </p:nvPicPr>
        <p:blipFill>
          <a:blip r:embed="rId2">
            <a:extLst/>
          </a:blip>
          <a:stretch>
            <a:fillRect/>
          </a:stretch>
        </p:blipFill>
        <p:spPr>
          <a:xfrm>
            <a:off x="2447113" y="3461149"/>
            <a:ext cx="4249774" cy="499351"/>
          </a:xfrm>
          <a:prstGeom prst="rect">
            <a:avLst/>
          </a:prstGeom>
          <a:ln w="12700">
            <a:miter lim="400000"/>
          </a:ln>
        </p:spPr>
      </p:pic>
      <p:pic>
        <p:nvPicPr>
          <p:cNvPr id="195" name="MathEquation,#000000Google Shape;213;p38" descr="MathEquation,#000000Google Shape;213;p38"/>
          <p:cNvPicPr>
            <a:picLocks noChangeAspect="1"/>
          </p:cNvPicPr>
          <p:nvPr/>
        </p:nvPicPr>
        <p:blipFill>
          <a:blip r:embed="rId3">
            <a:extLst/>
          </a:blip>
          <a:stretch>
            <a:fillRect/>
          </a:stretch>
        </p:blipFill>
        <p:spPr>
          <a:xfrm>
            <a:off x="5057775" y="1585900"/>
            <a:ext cx="233297" cy="254001"/>
          </a:xfrm>
          <a:prstGeom prst="rect">
            <a:avLst/>
          </a:prstGeom>
          <a:ln w="12700">
            <a:miter lim="400000"/>
          </a:ln>
        </p:spPr>
      </p:pic>
      <p:pic>
        <p:nvPicPr>
          <p:cNvPr id="196" name="MathEquation,#000000Google Shape;214;p38" descr="MathEquation,#000000Google Shape;214;p38"/>
          <p:cNvPicPr>
            <a:picLocks noChangeAspect="1"/>
          </p:cNvPicPr>
          <p:nvPr/>
        </p:nvPicPr>
        <p:blipFill>
          <a:blip r:embed="rId4">
            <a:extLst/>
          </a:blip>
          <a:stretch>
            <a:fillRect/>
          </a:stretch>
        </p:blipFill>
        <p:spPr>
          <a:xfrm>
            <a:off x="2668199" y="1907375"/>
            <a:ext cx="298385" cy="254000"/>
          </a:xfrm>
          <a:prstGeom prst="rect">
            <a:avLst/>
          </a:prstGeom>
          <a:ln w="12700">
            <a:miter lim="400000"/>
          </a:ln>
        </p:spPr>
      </p:pic>
      <p:pic>
        <p:nvPicPr>
          <p:cNvPr id="197" name="MathEquation,#000000Google Shape;215;p38" descr="MathEquation,#000000Google Shape;215;p38"/>
          <p:cNvPicPr>
            <a:picLocks noChangeAspect="1"/>
          </p:cNvPicPr>
          <p:nvPr/>
        </p:nvPicPr>
        <p:blipFill>
          <a:blip r:embed="rId5">
            <a:extLst/>
          </a:blip>
          <a:stretch>
            <a:fillRect/>
          </a:stretch>
        </p:blipFill>
        <p:spPr>
          <a:xfrm>
            <a:off x="5636424" y="1868274"/>
            <a:ext cx="1224701" cy="332201"/>
          </a:xfrm>
          <a:prstGeom prst="rect">
            <a:avLst/>
          </a:prstGeom>
          <a:ln w="12700">
            <a:miter lim="400000"/>
          </a:ln>
        </p:spPr>
      </p:pic>
      <p:pic>
        <p:nvPicPr>
          <p:cNvPr id="198" name="MathEquation,#000000Google Shape;216;p38" descr="MathEquation,#000000Google Shape;216;p38"/>
          <p:cNvPicPr>
            <a:picLocks noChangeAspect="1"/>
          </p:cNvPicPr>
          <p:nvPr/>
        </p:nvPicPr>
        <p:blipFill>
          <a:blip r:embed="rId6">
            <a:extLst/>
          </a:blip>
          <a:stretch>
            <a:fillRect/>
          </a:stretch>
        </p:blipFill>
        <p:spPr>
          <a:xfrm>
            <a:off x="4468400" y="2360625"/>
            <a:ext cx="361567" cy="254001"/>
          </a:xfrm>
          <a:prstGeom prst="rect">
            <a:avLst/>
          </a:prstGeom>
          <a:ln w="12700">
            <a:miter lim="400000"/>
          </a:ln>
        </p:spPr>
      </p:pic>
      <p:pic>
        <p:nvPicPr>
          <p:cNvPr id="199" name="MathEquation,#000000Google Shape;217;p38" descr="MathEquation,#000000Google Shape;217;p38"/>
          <p:cNvPicPr>
            <a:picLocks noChangeAspect="1"/>
          </p:cNvPicPr>
          <p:nvPr/>
        </p:nvPicPr>
        <p:blipFill>
          <a:blip r:embed="rId3">
            <a:extLst/>
          </a:blip>
          <a:stretch>
            <a:fillRect/>
          </a:stretch>
        </p:blipFill>
        <p:spPr>
          <a:xfrm>
            <a:off x="6463574" y="2670549"/>
            <a:ext cx="233297" cy="254002"/>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Google Shape;222;p39"/>
          <p:cNvSpPr txBox="1"/>
          <p:nvPr>
            <p:ph type="body" idx="1"/>
          </p:nvPr>
        </p:nvSpPr>
        <p:spPr>
          <a:xfrm>
            <a:off x="311699" y="1152475"/>
            <a:ext cx="8520602" cy="3416400"/>
          </a:xfrm>
          <a:prstGeom prst="rect">
            <a:avLst/>
          </a:prstGeom>
        </p:spPr>
        <p:txBody>
          <a:bodyPr/>
          <a:lstStyle/>
          <a:p>
            <a:pPr/>
            <a:r>
              <a:t>We can think of this Least Squares as enforcing the Autoencoder formulae shown in the prior Section to hold when properly minimized, and thus it is often referred to as the linear Autoencoder.  </a:t>
            </a:r>
          </a:p>
          <a:p>
            <a:pPr>
              <a:spcBef>
                <a:spcPts val="1000"/>
              </a:spcBef>
            </a:pPr>
            <a:r>
              <a:t>Instead of being given an encoding/decoding scheme for each data point, by minimizing this cost function we learn one.</a:t>
            </a:r>
          </a:p>
          <a:p>
            <a:pPr>
              <a:spcBef>
                <a:spcPts val="1000"/>
              </a:spcBef>
            </a:pPr>
            <a:r>
              <a:t>Even though we were led to the linear Autoencoder by assuming our spanning matrix      is orthonormal, we need not enforce this condition because it can be shown that the minima of the linear Autoencoder are indeed always orthonormal.</a:t>
            </a:r>
          </a:p>
        </p:txBody>
      </p:sp>
      <p:pic>
        <p:nvPicPr>
          <p:cNvPr id="202" name="MathEquation,#000000Google Shape;223;p39" descr="MathEquation,#000000Google Shape;223;p39"/>
          <p:cNvPicPr>
            <a:picLocks noChangeAspect="1"/>
          </p:cNvPicPr>
          <p:nvPr/>
        </p:nvPicPr>
        <p:blipFill>
          <a:blip r:embed="rId2">
            <a:extLst/>
          </a:blip>
          <a:stretch>
            <a:fillRect/>
          </a:stretch>
        </p:blipFill>
        <p:spPr>
          <a:xfrm>
            <a:off x="2561025" y="3396874"/>
            <a:ext cx="233297" cy="254002"/>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Google Shape;228;p40"/>
          <p:cNvSpPr txBox="1"/>
          <p:nvPr>
            <p:ph type="title"/>
          </p:nvPr>
        </p:nvSpPr>
        <p:spPr>
          <a:xfrm>
            <a:off x="311699" y="2150849"/>
            <a:ext cx="8520602" cy="841801"/>
          </a:xfrm>
          <a:prstGeom prst="rect">
            <a:avLst/>
          </a:prstGeom>
        </p:spPr>
        <p:txBody>
          <a:bodyPr/>
          <a:lstStyle>
            <a:lvl1pPr>
              <a:defRPr sz="2200"/>
            </a:lvl1pPr>
          </a:lstStyle>
          <a:p>
            <a:pPr/>
            <a:r>
              <a:t>Example: Learning a linear Autoencoder using gradient descent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Google Shape;64;p15"/>
          <p:cNvSpPr txBox="1"/>
          <p:nvPr>
            <p:ph type="title"/>
          </p:nvPr>
        </p:nvSpPr>
        <p:spPr>
          <a:xfrm>
            <a:off x="311699" y="2150849"/>
            <a:ext cx="8520602" cy="841801"/>
          </a:xfrm>
          <a:prstGeom prst="rect">
            <a:avLst/>
          </a:prstGeom>
        </p:spPr>
        <p:txBody>
          <a:bodyPr/>
          <a:lstStyle>
            <a:lvl1pPr>
              <a:defRPr sz="2500"/>
            </a:lvl1pPr>
          </a:lstStyle>
          <a:p>
            <a:pPr/>
            <a:r>
              <a:t> Learning proper spanning sets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Google Shape;233;p41"/>
          <p:cNvSpPr txBox="1"/>
          <p:nvPr>
            <p:ph type="body" idx="1"/>
          </p:nvPr>
        </p:nvSpPr>
        <p:spPr>
          <a:xfrm>
            <a:off x="311699" y="1152475"/>
            <a:ext cx="8520602" cy="3416400"/>
          </a:xfrm>
          <a:prstGeom prst="rect">
            <a:avLst/>
          </a:prstGeom>
        </p:spPr>
        <p:txBody>
          <a:bodyPr/>
          <a:lstStyle/>
          <a:p>
            <a:pPr/>
            <a:r>
              <a:t>In the left panel of Figure 8.5 we show a mean-centered two-dimensional dataset, along with a single spanning vector (i.e., K = 1) learned to the data by minimizing the linear Autoencoder cost function above using gradient descent. </a:t>
            </a:r>
          </a:p>
          <a:p>
            <a:pPr>
              <a:spcBef>
                <a:spcPts val="1000"/>
              </a:spcBef>
            </a:pPr>
            <a:r>
              <a:t>The optimal vector is shown as a red arrow in the left panel, the corresponding encoded data is shown in the middle panel, and the decoded data in the right panel along with the optimal subspace for the data (a line) shown in red.</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8" name="Google Shape;238;p42" descr="Google Shape;238;p42"/>
          <p:cNvPicPr>
            <a:picLocks noChangeAspect="1"/>
          </p:cNvPicPr>
          <p:nvPr/>
        </p:nvPicPr>
        <p:blipFill>
          <a:blip r:embed="rId2">
            <a:extLst/>
          </a:blip>
          <a:stretch>
            <a:fillRect/>
          </a:stretch>
        </p:blipFill>
        <p:spPr>
          <a:xfrm>
            <a:off x="152400" y="775400"/>
            <a:ext cx="8839200" cy="3592708"/>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Google Shape;243;p43"/>
          <p:cNvSpPr txBox="1"/>
          <p:nvPr>
            <p:ph type="title"/>
          </p:nvPr>
        </p:nvSpPr>
        <p:spPr>
          <a:xfrm>
            <a:off x="311699" y="2150849"/>
            <a:ext cx="8520602" cy="841801"/>
          </a:xfrm>
          <a:prstGeom prst="rect">
            <a:avLst/>
          </a:prstGeom>
        </p:spPr>
        <p:txBody>
          <a:bodyPr/>
          <a:lstStyle>
            <a:lvl1pPr>
              <a:defRPr sz="2500"/>
            </a:lvl1pPr>
          </a:lstStyle>
          <a:p>
            <a:pPr/>
            <a:r>
              <a:t> Principal Component Analysis</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Google Shape;248;p44"/>
          <p:cNvSpPr txBox="1"/>
          <p:nvPr>
            <p:ph type="body" idx="1"/>
          </p:nvPr>
        </p:nvSpPr>
        <p:spPr>
          <a:xfrm>
            <a:off x="311699" y="1152475"/>
            <a:ext cx="8520602" cy="3416400"/>
          </a:xfrm>
          <a:prstGeom prst="rect">
            <a:avLst/>
          </a:prstGeom>
        </p:spPr>
        <p:txBody>
          <a:bodyPr/>
          <a:lstStyle/>
          <a:p>
            <a:pPr/>
            <a:r>
              <a:t>The linear Autoencoder cost may have many minimizers, of which the set of principal components is a particularly important one. </a:t>
            </a:r>
          </a:p>
          <a:p>
            <a:pPr>
              <a:spcBef>
                <a:spcPts val="1000"/>
              </a:spcBef>
            </a:pPr>
            <a:r>
              <a:t>The spanning set of principal components always provide a consistent skeleton for a dataset, with its members pointing in the dataset’s </a:t>
            </a:r>
            <a:r>
              <a:rPr i="1"/>
              <a:t>largest directions of orthogonal variance</a:t>
            </a:r>
            <a:r>
              <a:t>. </a:t>
            </a:r>
          </a:p>
          <a:p>
            <a:pPr>
              <a:spcBef>
                <a:spcPts val="1000"/>
              </a:spcBef>
            </a:pPr>
            <a:r>
              <a:t>Employing this particular solution to the linear Autoencoder is often referred to as Principal Component Analysis, or PCA for short, in practice.</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Google Shape;253;p45"/>
          <p:cNvSpPr txBox="1"/>
          <p:nvPr>
            <p:ph type="body" idx="1"/>
          </p:nvPr>
        </p:nvSpPr>
        <p:spPr>
          <a:xfrm>
            <a:off x="311699" y="1152475"/>
            <a:ext cx="8520602" cy="3416400"/>
          </a:xfrm>
          <a:prstGeom prst="rect">
            <a:avLst/>
          </a:prstGeom>
        </p:spPr>
        <p:txBody>
          <a:bodyPr/>
          <a:lstStyle/>
          <a:p>
            <a:pPr/>
            <a:r>
              <a:t>This idea is illustrated for a prototypical N = 2 dimensional dataset in Figure 8.6, where the general elliptical distribution of the data is shown in light grey. </a:t>
            </a:r>
          </a:p>
          <a:p>
            <a:pPr>
              <a:spcBef>
                <a:spcPts val="1000"/>
              </a:spcBef>
            </a:pPr>
            <a:r>
              <a:t>A scaled version of the first principal component of this dataset (shown as the longer red arrow) points in the direction in which the dataset is most spread out, also called its largest direction of variance. </a:t>
            </a:r>
          </a:p>
          <a:p>
            <a:pPr>
              <a:spcBef>
                <a:spcPts val="1000"/>
              </a:spcBef>
            </a:pPr>
            <a:r>
              <a:t>A scaled version of the second principal component (shown as the shorter of the two red arrows) points in the next most important direction in which the dataset is spread out that is orthogonal to the first.</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Google Shape;258;p46"/>
          <p:cNvSpPr txBox="1"/>
          <p:nvPr>
            <p:ph type="body" sz="quarter" idx="1"/>
          </p:nvPr>
        </p:nvSpPr>
        <p:spPr>
          <a:xfrm>
            <a:off x="311699" y="3664775"/>
            <a:ext cx="8520602" cy="754201"/>
          </a:xfrm>
          <a:prstGeom prst="rect">
            <a:avLst/>
          </a:prstGeom>
        </p:spPr>
        <p:txBody>
          <a:bodyPr/>
          <a:lstStyle>
            <a:lvl1pPr marL="0" indent="0" defTabSz="621791">
              <a:spcBef>
                <a:spcPts val="800"/>
              </a:spcBef>
              <a:buSzTx/>
              <a:buNone/>
              <a:defRPr sz="1224"/>
            </a:lvl1pPr>
          </a:lstStyle>
          <a:p>
            <a:pPr/>
            <a:r>
              <a:t>The classic orthogonal PCA minimizer of the autoencoder cost function.  The elements of this basis point in the orthogonal directions of variance of the dataset, that is the orthogonal directions in which the dataset is most spread out.</a:t>
            </a:r>
          </a:p>
        </p:txBody>
      </p:sp>
      <p:pic>
        <p:nvPicPr>
          <p:cNvPr id="217" name="Google Shape;259;p46" descr="Google Shape;259;p46"/>
          <p:cNvPicPr>
            <a:picLocks noChangeAspect="1"/>
          </p:cNvPicPr>
          <p:nvPr/>
        </p:nvPicPr>
        <p:blipFill>
          <a:blip r:embed="rId2">
            <a:extLst/>
          </a:blip>
          <a:stretch>
            <a:fillRect/>
          </a:stretch>
        </p:blipFill>
        <p:spPr>
          <a:xfrm>
            <a:off x="2242374" y="109549"/>
            <a:ext cx="4659259" cy="3509976"/>
          </a:xfrm>
          <a:prstGeom prst="rect">
            <a:avLst/>
          </a:prstGeom>
          <a:ln w="12700">
            <a:miter lim="400000"/>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Google Shape;264;p47"/>
          <p:cNvSpPr txBox="1"/>
          <p:nvPr>
            <p:ph type="body" idx="1"/>
          </p:nvPr>
        </p:nvSpPr>
        <p:spPr>
          <a:xfrm>
            <a:off x="311699" y="1152475"/>
            <a:ext cx="8520602" cy="3416400"/>
          </a:xfrm>
          <a:prstGeom prst="rect">
            <a:avLst/>
          </a:prstGeom>
        </p:spPr>
        <p:txBody>
          <a:bodyPr/>
          <a:lstStyle/>
          <a:p>
            <a:pPr/>
            <a:r>
              <a:t>As we show in subsection following this one, this special orthonormal minimizer of the linear Autoencoder is given by the eigenvectors of the so-called covariance matrix of the data.</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Google Shape;269;p48"/>
          <p:cNvSpPr txBox="1"/>
          <p:nvPr>
            <p:ph type="body" idx="1"/>
          </p:nvPr>
        </p:nvSpPr>
        <p:spPr>
          <a:xfrm>
            <a:off x="311699" y="1152475"/>
            <a:ext cx="8520602" cy="3416400"/>
          </a:xfrm>
          <a:prstGeom prst="rect">
            <a:avLst/>
          </a:prstGeom>
        </p:spPr>
        <p:txBody>
          <a:bodyPr/>
          <a:lstStyle/>
          <a:p>
            <a:pPr/>
            <a:r>
              <a:t>Denoting by      the              data matrix consisting of our P mean-centered input points stacked column-wise</a:t>
            </a:r>
          </a:p>
        </p:txBody>
      </p:sp>
      <p:pic>
        <p:nvPicPr>
          <p:cNvPr id="222" name="MathEquation,#000000Google Shape;270;p48" descr="MathEquation,#000000Google Shape;270;p48"/>
          <p:cNvPicPr>
            <a:picLocks noChangeAspect="1"/>
          </p:cNvPicPr>
          <p:nvPr/>
        </p:nvPicPr>
        <p:blipFill>
          <a:blip r:embed="rId2">
            <a:extLst/>
          </a:blip>
          <a:stretch>
            <a:fillRect/>
          </a:stretch>
        </p:blipFill>
        <p:spPr>
          <a:xfrm>
            <a:off x="3078751" y="2282038"/>
            <a:ext cx="2986501" cy="1157276"/>
          </a:xfrm>
          <a:prstGeom prst="rect">
            <a:avLst/>
          </a:prstGeom>
          <a:ln w="12700">
            <a:miter lim="400000"/>
          </a:ln>
        </p:spPr>
      </p:pic>
      <p:pic>
        <p:nvPicPr>
          <p:cNvPr id="223" name="MathEquation,#000000Google Shape;271;p48" descr="MathEquation,#000000Google Shape;271;p48"/>
          <p:cNvPicPr>
            <a:picLocks noChangeAspect="1"/>
          </p:cNvPicPr>
          <p:nvPr/>
        </p:nvPicPr>
        <p:blipFill>
          <a:blip r:embed="rId3">
            <a:extLst/>
          </a:blip>
          <a:stretch>
            <a:fillRect/>
          </a:stretch>
        </p:blipFill>
        <p:spPr>
          <a:xfrm>
            <a:off x="2143125" y="1253725"/>
            <a:ext cx="243938" cy="254001"/>
          </a:xfrm>
          <a:prstGeom prst="rect">
            <a:avLst/>
          </a:prstGeom>
          <a:ln w="12700">
            <a:miter lim="400000"/>
          </a:ln>
        </p:spPr>
      </p:pic>
      <p:pic>
        <p:nvPicPr>
          <p:cNvPr id="224" name="MathEquation,#000000Google Shape;272;p48" descr="MathEquation,#000000Google Shape;272;p48"/>
          <p:cNvPicPr>
            <a:picLocks noChangeAspect="1"/>
          </p:cNvPicPr>
          <p:nvPr/>
        </p:nvPicPr>
        <p:blipFill>
          <a:blip r:embed="rId4">
            <a:extLst/>
          </a:blip>
          <a:stretch>
            <a:fillRect/>
          </a:stretch>
        </p:blipFill>
        <p:spPr>
          <a:xfrm>
            <a:off x="2818200" y="1253725"/>
            <a:ext cx="803163" cy="254001"/>
          </a:xfrm>
          <a:prstGeom prst="rect">
            <a:avLst/>
          </a:prstGeom>
          <a:ln w="12700">
            <a:miter lim="400000"/>
          </a:ln>
        </p:spPr>
      </p:pic>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Google Shape;277;p49"/>
          <p:cNvSpPr txBox="1"/>
          <p:nvPr>
            <p:ph type="body" idx="1"/>
          </p:nvPr>
        </p:nvSpPr>
        <p:spPr>
          <a:xfrm>
            <a:off x="311699" y="1152475"/>
            <a:ext cx="8520602" cy="3416400"/>
          </a:xfrm>
          <a:prstGeom prst="rect">
            <a:avLst/>
          </a:prstGeom>
        </p:spPr>
        <p:txBody>
          <a:bodyPr/>
          <a:lstStyle/>
          <a:p>
            <a:pPr/>
            <a:r>
              <a:t>The orthogonal basis provided by this special solution (called the </a:t>
            </a:r>
            <a:r>
              <a:rPr i="1"/>
              <a:t>Principal Components</a:t>
            </a:r>
            <a:r>
              <a:t> of a dataset) can be computed (as a minimum of the Autoencoder cost function) as the </a:t>
            </a:r>
            <a:r>
              <a:rPr i="1"/>
              <a:t>eigenvectors</a:t>
            </a:r>
            <a:r>
              <a:t> of the corresponding correlation matrix of this data</a:t>
            </a:r>
          </a:p>
        </p:txBody>
      </p:sp>
      <p:pic>
        <p:nvPicPr>
          <p:cNvPr id="227" name="MathEquation,#000000Google Shape;278;p49" descr="MathEquation,#000000Google Shape;278;p49"/>
          <p:cNvPicPr>
            <a:picLocks noChangeAspect="1"/>
          </p:cNvPicPr>
          <p:nvPr/>
        </p:nvPicPr>
        <p:blipFill>
          <a:blip r:embed="rId2">
            <a:extLst/>
          </a:blip>
          <a:stretch>
            <a:fillRect/>
          </a:stretch>
        </p:blipFill>
        <p:spPr>
          <a:xfrm>
            <a:off x="2696624" y="3053925"/>
            <a:ext cx="3750752" cy="375076"/>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Google Shape;283;p50"/>
          <p:cNvSpPr txBox="1"/>
          <p:nvPr>
            <p:ph type="body" idx="1"/>
          </p:nvPr>
        </p:nvSpPr>
        <p:spPr>
          <a:xfrm>
            <a:off x="311699" y="1152475"/>
            <a:ext cx="8520602" cy="3416400"/>
          </a:xfrm>
          <a:prstGeom prst="rect">
            <a:avLst/>
          </a:prstGeom>
        </p:spPr>
        <p:txBody>
          <a:bodyPr/>
          <a:lstStyle/>
          <a:p>
            <a:pPr/>
            <a:r>
              <a:t>Denoting the eigenvector/value decomposition of the covariance matrix </a:t>
            </a:r>
          </a:p>
          <a:p>
            <a:pPr marL="0" indent="0">
              <a:spcBef>
                <a:spcPts val="1200"/>
              </a:spcBef>
              <a:buSzTx/>
              <a:buNone/>
            </a:pPr>
            <a:r>
              <a:t>                     is given as</a:t>
            </a:r>
          </a:p>
          <a:p>
            <a:pPr marL="0" indent="0">
              <a:spcBef>
                <a:spcPts val="1200"/>
              </a:spcBef>
              <a:buSzTx/>
              <a:buNone/>
            </a:pPr>
          </a:p>
          <a:p>
            <a:pPr>
              <a:spcBef>
                <a:spcPts val="1200"/>
              </a:spcBef>
            </a:pPr>
            <a:r>
              <a:t>then above the orthonormal basis we recover is given precisely by the eigenvectors above, i.e.,         </a:t>
            </a:r>
          </a:p>
          <a:p>
            <a:pPr>
              <a:spcBef>
                <a:spcPts val="1000"/>
              </a:spcBef>
            </a:pPr>
            <a:r>
              <a:t>Again, these are referred to in the jargon of machine learning as the </a:t>
            </a:r>
            <a:r>
              <a:rPr i="1"/>
              <a:t>principal components</a:t>
            </a:r>
            <a:r>
              <a:t> of the data.  </a:t>
            </a:r>
          </a:p>
        </p:txBody>
      </p:sp>
      <p:pic>
        <p:nvPicPr>
          <p:cNvPr id="230" name="MathEquation,#000000Google Shape;284;p50" descr="MathEquation,#000000Google Shape;284;p50"/>
          <p:cNvPicPr>
            <a:picLocks noChangeAspect="1"/>
          </p:cNvPicPr>
          <p:nvPr/>
        </p:nvPicPr>
        <p:blipFill>
          <a:blip r:embed="rId2">
            <a:extLst/>
          </a:blip>
          <a:stretch>
            <a:fillRect/>
          </a:stretch>
        </p:blipFill>
        <p:spPr>
          <a:xfrm>
            <a:off x="782224" y="1671624"/>
            <a:ext cx="875401" cy="362201"/>
          </a:xfrm>
          <a:prstGeom prst="rect">
            <a:avLst/>
          </a:prstGeom>
          <a:ln w="12700">
            <a:miter lim="400000"/>
          </a:ln>
        </p:spPr>
      </p:pic>
      <p:pic>
        <p:nvPicPr>
          <p:cNvPr id="231" name="MathEquation,#000000Google Shape;285;p50" descr="MathEquation,#000000Google Shape;285;p50"/>
          <p:cNvPicPr>
            <a:picLocks noChangeAspect="1"/>
          </p:cNvPicPr>
          <p:nvPr/>
        </p:nvPicPr>
        <p:blipFill>
          <a:blip r:embed="rId3">
            <a:extLst/>
          </a:blip>
          <a:stretch>
            <a:fillRect/>
          </a:stretch>
        </p:blipFill>
        <p:spPr>
          <a:xfrm>
            <a:off x="3498824" y="2033825"/>
            <a:ext cx="2146357" cy="362201"/>
          </a:xfrm>
          <a:prstGeom prst="rect">
            <a:avLst/>
          </a:prstGeom>
          <a:ln w="12700">
            <a:miter lim="400000"/>
          </a:ln>
        </p:spPr>
      </p:pic>
      <p:pic>
        <p:nvPicPr>
          <p:cNvPr id="232" name="MathEquation,#000000Google Shape;286;p50" descr="MathEquation,#000000Google Shape;286;p50"/>
          <p:cNvPicPr>
            <a:picLocks noChangeAspect="1"/>
          </p:cNvPicPr>
          <p:nvPr/>
        </p:nvPicPr>
        <p:blipFill>
          <a:blip r:embed="rId4">
            <a:extLst/>
          </a:blip>
          <a:stretch>
            <a:fillRect/>
          </a:stretch>
        </p:blipFill>
        <p:spPr>
          <a:xfrm>
            <a:off x="3418275" y="3000375"/>
            <a:ext cx="696501" cy="208075"/>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Google Shape;69;p16"/>
          <p:cNvSpPr txBox="1"/>
          <p:nvPr>
            <p:ph type="body" idx="1"/>
          </p:nvPr>
        </p:nvSpPr>
        <p:spPr>
          <a:xfrm>
            <a:off x="311699" y="1152475"/>
            <a:ext cx="8520602" cy="3416400"/>
          </a:xfrm>
          <a:prstGeom prst="rect">
            <a:avLst/>
          </a:prstGeom>
        </p:spPr>
        <p:txBody>
          <a:bodyPr/>
          <a:lstStyle/>
          <a:p>
            <a:pPr/>
            <a:r>
              <a:t>Given a fixed basis or spanning set of               vectors                           - we can represent a set of P mean-centered points                            as</a:t>
            </a:r>
          </a:p>
          <a:p>
            <a:pPr marL="0" indent="457200">
              <a:spcBef>
                <a:spcPts val="1000"/>
              </a:spcBef>
              <a:buSzTx/>
              <a:buNone/>
            </a:pPr>
          </a:p>
          <a:p>
            <a:pPr>
              <a:spcBef>
                <a:spcPts val="1000"/>
              </a:spcBef>
            </a:pPr>
            <a:r>
              <a:t>Here we tune the weights          by minimizing a Least Squares cost function</a:t>
            </a:r>
          </a:p>
          <a:p>
            <a:pPr marL="0" indent="457200">
              <a:spcBef>
                <a:spcPts val="1000"/>
              </a:spcBef>
              <a:buSzTx/>
              <a:buNone/>
            </a:pPr>
          </a:p>
          <a:p>
            <a:pPr>
              <a:spcBef>
                <a:spcPts val="1000"/>
              </a:spcBef>
            </a:pPr>
            <a:r>
              <a:t>In general when we used a full set of </a:t>
            </a:r>
            <a:r>
              <a:rPr i="1"/>
              <a:t>linearly independent</a:t>
            </a:r>
            <a:r>
              <a:t> K = N fixed basis vectors we can learn corresponding weights that drive this cost function to zero, and give us strict equality in the desired equation.</a:t>
            </a:r>
          </a:p>
        </p:txBody>
      </p:sp>
      <p:pic>
        <p:nvPicPr>
          <p:cNvPr id="116" name="MathEquation,#000000Google Shape;70;p16" descr="MathEquation,#000000Google Shape;70;p16"/>
          <p:cNvPicPr>
            <a:picLocks noChangeAspect="1"/>
          </p:cNvPicPr>
          <p:nvPr/>
        </p:nvPicPr>
        <p:blipFill>
          <a:blip r:embed="rId2">
            <a:extLst/>
          </a:blip>
          <a:stretch>
            <a:fillRect/>
          </a:stretch>
        </p:blipFill>
        <p:spPr>
          <a:xfrm>
            <a:off x="2145750" y="1920899"/>
            <a:ext cx="4852500" cy="436726"/>
          </a:xfrm>
          <a:prstGeom prst="rect">
            <a:avLst/>
          </a:prstGeom>
          <a:ln w="12700">
            <a:miter lim="400000"/>
          </a:ln>
        </p:spPr>
      </p:pic>
      <p:pic>
        <p:nvPicPr>
          <p:cNvPr id="117" name="MathEquation,#000000Google Shape;71;p16" descr="MathEquation,#000000Google Shape;71;p16"/>
          <p:cNvPicPr>
            <a:picLocks noChangeAspect="1"/>
          </p:cNvPicPr>
          <p:nvPr/>
        </p:nvPicPr>
        <p:blipFill>
          <a:blip r:embed="rId3">
            <a:extLst/>
          </a:blip>
          <a:stretch>
            <a:fillRect/>
          </a:stretch>
        </p:blipFill>
        <p:spPr>
          <a:xfrm>
            <a:off x="2211324" y="2830349"/>
            <a:ext cx="4721359" cy="436726"/>
          </a:xfrm>
          <a:prstGeom prst="rect">
            <a:avLst/>
          </a:prstGeom>
          <a:ln w="12700">
            <a:miter lim="400000"/>
          </a:ln>
        </p:spPr>
      </p:pic>
      <p:pic>
        <p:nvPicPr>
          <p:cNvPr id="118" name="MathEquation,#000000Google Shape;72;p16" descr="MathEquation,#000000Google Shape;72;p16"/>
          <p:cNvPicPr>
            <a:picLocks noChangeAspect="1"/>
          </p:cNvPicPr>
          <p:nvPr/>
        </p:nvPicPr>
        <p:blipFill>
          <a:blip r:embed="rId4">
            <a:extLst/>
          </a:blip>
          <a:stretch>
            <a:fillRect/>
          </a:stretch>
        </p:blipFill>
        <p:spPr>
          <a:xfrm>
            <a:off x="4779574" y="1261625"/>
            <a:ext cx="769697" cy="254001"/>
          </a:xfrm>
          <a:prstGeom prst="rect">
            <a:avLst/>
          </a:prstGeom>
          <a:ln w="12700">
            <a:miter lim="400000"/>
          </a:ln>
        </p:spPr>
      </p:pic>
      <p:pic>
        <p:nvPicPr>
          <p:cNvPr id="119" name="MathEquation,#000000Google Shape;73;p16" descr="MathEquation,#000000Google Shape;73;p16"/>
          <p:cNvPicPr>
            <a:picLocks noChangeAspect="1"/>
          </p:cNvPicPr>
          <p:nvPr/>
        </p:nvPicPr>
        <p:blipFill>
          <a:blip r:embed="rId5">
            <a:extLst/>
          </a:blip>
          <a:stretch>
            <a:fillRect/>
          </a:stretch>
        </p:blipFill>
        <p:spPr>
          <a:xfrm>
            <a:off x="6472249" y="1283062"/>
            <a:ext cx="1494687" cy="211126"/>
          </a:xfrm>
          <a:prstGeom prst="rect">
            <a:avLst/>
          </a:prstGeom>
          <a:ln w="12700">
            <a:miter lim="400000"/>
          </a:ln>
        </p:spPr>
      </p:pic>
      <p:pic>
        <p:nvPicPr>
          <p:cNvPr id="120" name="MathEquation,#000000Google Shape;74;p16" descr="MathEquation,#000000Google Shape;74;p16"/>
          <p:cNvPicPr>
            <a:picLocks noChangeAspect="1"/>
          </p:cNvPicPr>
          <p:nvPr/>
        </p:nvPicPr>
        <p:blipFill>
          <a:blip r:embed="rId6">
            <a:extLst/>
          </a:blip>
          <a:stretch>
            <a:fillRect/>
          </a:stretch>
        </p:blipFill>
        <p:spPr>
          <a:xfrm>
            <a:off x="5647149" y="1628775"/>
            <a:ext cx="1549363" cy="211101"/>
          </a:xfrm>
          <a:prstGeom prst="rect">
            <a:avLst/>
          </a:prstGeom>
          <a:ln w="12700">
            <a:miter lim="400000"/>
          </a:ln>
        </p:spPr>
      </p:pic>
      <p:pic>
        <p:nvPicPr>
          <p:cNvPr id="121" name="MathEquation,#000000Google Shape;75;p16" descr="MathEquation,#000000Google Shape;75;p16"/>
          <p:cNvPicPr>
            <a:picLocks noChangeAspect="1"/>
          </p:cNvPicPr>
          <p:nvPr/>
        </p:nvPicPr>
        <p:blipFill>
          <a:blip r:embed="rId7">
            <a:extLst/>
          </a:blip>
          <a:stretch>
            <a:fillRect/>
          </a:stretch>
        </p:blipFill>
        <p:spPr>
          <a:xfrm>
            <a:off x="3525425" y="2519750"/>
            <a:ext cx="502971" cy="254001"/>
          </a:xfrm>
          <a:prstGeom prst="rect">
            <a:avLst/>
          </a:prstGeom>
          <a:ln w="12700">
            <a:miter lim="400000"/>
          </a:ln>
        </p:spPr>
      </p:pic>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Google Shape;291;p51"/>
          <p:cNvSpPr txBox="1"/>
          <p:nvPr>
            <p:ph type="body" idx="1"/>
          </p:nvPr>
        </p:nvSpPr>
        <p:spPr>
          <a:xfrm>
            <a:off x="311699" y="1152475"/>
            <a:ext cx="8520602" cy="3416400"/>
          </a:xfrm>
          <a:prstGeom prst="rect">
            <a:avLst/>
          </a:prstGeom>
        </p:spPr>
        <p:txBody>
          <a:bodyPr/>
          <a:lstStyle/>
          <a:p>
            <a:pPr/>
            <a:r>
              <a:t>Moreover, the variance in each (principal component) direction is given precisely by the corresponding eigenvalue in     .</a:t>
            </a:r>
          </a:p>
        </p:txBody>
      </p:sp>
      <p:pic>
        <p:nvPicPr>
          <p:cNvPr id="235" name="MathEquation,#000000Google Shape;292;p51" descr="MathEquation,#000000Google Shape;292;p51"/>
          <p:cNvPicPr>
            <a:picLocks noChangeAspect="1"/>
          </p:cNvPicPr>
          <p:nvPr/>
        </p:nvPicPr>
        <p:blipFill>
          <a:blip r:embed="rId2">
            <a:extLst/>
          </a:blip>
          <a:stretch>
            <a:fillRect/>
          </a:stretch>
        </p:blipFill>
        <p:spPr>
          <a:xfrm>
            <a:off x="5443549" y="1585900"/>
            <a:ext cx="214325" cy="219677"/>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Google Shape;297;p52"/>
          <p:cNvSpPr txBox="1"/>
          <p:nvPr>
            <p:ph type="title"/>
          </p:nvPr>
        </p:nvSpPr>
        <p:spPr>
          <a:xfrm>
            <a:off x="311699" y="2150849"/>
            <a:ext cx="8520602" cy="841801"/>
          </a:xfrm>
          <a:prstGeom prst="rect">
            <a:avLst/>
          </a:prstGeom>
        </p:spPr>
        <p:txBody>
          <a:bodyPr/>
          <a:lstStyle>
            <a:lvl1pPr>
              <a:defRPr sz="2500"/>
            </a:lvl1pPr>
          </a:lstStyle>
          <a:p>
            <a:pPr/>
            <a:r>
              <a:t>Principal Components</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Google Shape;302;p53"/>
          <p:cNvSpPr txBox="1"/>
          <p:nvPr>
            <p:ph type="body" idx="1"/>
          </p:nvPr>
        </p:nvSpPr>
        <p:spPr>
          <a:xfrm>
            <a:off x="311699" y="1152475"/>
            <a:ext cx="8520602" cy="3416400"/>
          </a:xfrm>
          <a:prstGeom prst="rect">
            <a:avLst/>
          </a:prstGeom>
        </p:spPr>
        <p:txBody>
          <a:bodyPr/>
          <a:lstStyle/>
          <a:p>
            <a:pPr/>
            <a:r>
              <a:t>In the left panel below we show the mean-centered data first displayed in the prior example, along with its two principal components (pointing in the two orthogonal directions of greatest variance in the dataset) shown as red arrows. </a:t>
            </a:r>
          </a:p>
          <a:p>
            <a:pPr>
              <a:spcBef>
                <a:spcPts val="1000"/>
              </a:spcBef>
            </a:pPr>
            <a:r>
              <a:t>In the right panel we show the encoded version of the data in a space where the principal components are in line with the coordinate axes.</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1" name="Google Shape;307;p54" descr="Google Shape;307;p54"/>
          <p:cNvPicPr>
            <a:picLocks noChangeAspect="1"/>
          </p:cNvPicPr>
          <p:nvPr/>
        </p:nvPicPr>
        <p:blipFill>
          <a:blip r:embed="rId2">
            <a:extLst/>
          </a:blip>
          <a:stretch>
            <a:fillRect/>
          </a:stretch>
        </p:blipFill>
        <p:spPr>
          <a:xfrm>
            <a:off x="871537" y="381000"/>
            <a:ext cx="7400926" cy="4381500"/>
          </a:xfrm>
          <a:prstGeom prst="rect">
            <a:avLst/>
          </a:prstGeom>
          <a:ln w="12700">
            <a:miter lim="400000"/>
          </a:ln>
        </p:spPr>
      </p:pic>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Google Shape;312;p55"/>
          <p:cNvSpPr txBox="1"/>
          <p:nvPr>
            <p:ph type="body" idx="1"/>
          </p:nvPr>
        </p:nvSpPr>
        <p:spPr>
          <a:xfrm>
            <a:off x="311699" y="1152475"/>
            <a:ext cx="8520602" cy="3416400"/>
          </a:xfrm>
          <a:prstGeom prst="rect">
            <a:avLst/>
          </a:prstGeom>
        </p:spPr>
        <p:txBody>
          <a:bodyPr/>
          <a:lstStyle/>
          <a:p>
            <a:pPr/>
            <a:r>
              <a:t>While PCA can technically be used to reduce the dimension of data in a predictive modeling scenario (in hopes of improving accuracy, computation time, etc.) it can cause severe problems in the case of classification.</a:t>
            </a:r>
          </a:p>
          <a:p>
            <a:pPr>
              <a:spcBef>
                <a:spcPts val="1000"/>
              </a:spcBef>
            </a:pPr>
            <a:r>
              <a:t>In the figure below we illustrate feature space dimension reduction via PCA on a simulated two-class dataset where the two classes are linearly separable. </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Google Shape;317;p56"/>
          <p:cNvSpPr txBox="1"/>
          <p:nvPr>
            <p:ph type="body" sz="half" idx="1"/>
          </p:nvPr>
        </p:nvSpPr>
        <p:spPr>
          <a:xfrm>
            <a:off x="311699" y="3225400"/>
            <a:ext cx="8517902" cy="1360801"/>
          </a:xfrm>
          <a:prstGeom prst="rect">
            <a:avLst/>
          </a:prstGeom>
        </p:spPr>
        <p:txBody>
          <a:bodyPr/>
          <a:lstStyle>
            <a:lvl1pPr marL="0" indent="0">
              <a:spcBef>
                <a:spcPts val="1200"/>
              </a:spcBef>
              <a:buSzTx/>
              <a:buNone/>
            </a:lvl1pPr>
          </a:lstStyle>
          <a:p>
            <a:pPr/>
            <a:r>
              <a:t>(left) A toy classification dataset consisting of two linearly separable classes. The ideal subspace produced via PCA is shown in black. (right) Projecting the data onto this subspace (in other words reducing the feature space dimension via PCA) destroys completely the original separability of the data.</a:t>
            </a:r>
          </a:p>
        </p:txBody>
      </p:sp>
      <p:pic>
        <p:nvPicPr>
          <p:cNvPr id="246" name="Google Shape;318;p56" descr="Google Shape;318;p56"/>
          <p:cNvPicPr>
            <a:picLocks noChangeAspect="1"/>
          </p:cNvPicPr>
          <p:nvPr/>
        </p:nvPicPr>
        <p:blipFill>
          <a:blip r:embed="rId2">
            <a:extLst/>
          </a:blip>
          <a:stretch>
            <a:fillRect/>
          </a:stretch>
        </p:blipFill>
        <p:spPr>
          <a:xfrm>
            <a:off x="1535075" y="173849"/>
            <a:ext cx="6073825" cy="2862051"/>
          </a:xfrm>
          <a:prstGeom prst="rect">
            <a:avLst/>
          </a:prstGeom>
          <a:ln w="12700">
            <a:miter lim="400000"/>
          </a:ln>
        </p:spPr>
      </p:pic>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Google Shape;323;p57"/>
          <p:cNvSpPr txBox="1"/>
          <p:nvPr>
            <p:ph type="body" idx="1"/>
          </p:nvPr>
        </p:nvSpPr>
        <p:spPr>
          <a:xfrm>
            <a:off x="311699" y="1152475"/>
            <a:ext cx="8520602" cy="3416400"/>
          </a:xfrm>
          <a:prstGeom prst="rect">
            <a:avLst/>
          </a:prstGeom>
        </p:spPr>
        <p:txBody>
          <a:bodyPr/>
          <a:lstStyle/>
          <a:p>
            <a:pPr/>
            <a:r>
              <a:t>Because the ideal one-dimensional subspace for the data in this instance runs (almost) parallel to the ideal linear classifier, projecting the complete dataset onto this subspace completely destroys the inter-class separation. </a:t>
            </a:r>
          </a:p>
          <a:p>
            <a:pPr>
              <a:spcBef>
                <a:spcPts val="1000"/>
              </a:spcBef>
            </a:pPr>
            <a:r>
              <a:t>For this very reason, while it is commonplace to sphere classification data using PCA, as detailed in Section 9.5, one needs to be extremely careful using PCA as a dimension reduction tool with classification or when the data does not natively live in or near a linear subspace.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Google Shape;80;p17"/>
          <p:cNvSpPr txBox="1"/>
          <p:nvPr>
            <p:ph type="body" idx="1"/>
          </p:nvPr>
        </p:nvSpPr>
        <p:spPr>
          <a:xfrm>
            <a:off x="311699" y="1152475"/>
            <a:ext cx="8520602" cy="3416400"/>
          </a:xfrm>
          <a:prstGeom prst="rect">
            <a:avLst/>
          </a:prstGeom>
        </p:spPr>
        <p:txBody>
          <a:bodyPr/>
          <a:lstStyle/>
          <a:p>
            <a:pPr/>
            <a:r>
              <a:t>In the previous Section we supposed that our spanning set / basis      was </a:t>
            </a:r>
            <a:r>
              <a:rPr i="1"/>
              <a:t>fixed</a:t>
            </a:r>
            <a:r>
              <a:t>.  </a:t>
            </a:r>
          </a:p>
          <a:p>
            <a:pPr>
              <a:spcBef>
                <a:spcPts val="1000"/>
              </a:spcBef>
            </a:pPr>
            <a:r>
              <a:t>However here we will </a:t>
            </a:r>
            <a:r>
              <a:rPr i="1"/>
              <a:t>learn</a:t>
            </a:r>
            <a:r>
              <a:t> a proper basis (along with the weights).  </a:t>
            </a:r>
          </a:p>
          <a:p>
            <a:pPr>
              <a:spcBef>
                <a:spcPts val="1000"/>
              </a:spcBef>
            </a:pPr>
            <a:r>
              <a:t>This slight thematic twist - where we </a:t>
            </a:r>
            <a:r>
              <a:rPr i="1"/>
              <a:t>learn</a:t>
            </a:r>
            <a:r>
              <a:t> the basis along with the proper weights - is called </a:t>
            </a:r>
            <a:r>
              <a:rPr i="1"/>
              <a:t>Principal Component Analysis</a:t>
            </a:r>
            <a:r>
              <a:t>.</a:t>
            </a:r>
          </a:p>
        </p:txBody>
      </p:sp>
      <p:pic>
        <p:nvPicPr>
          <p:cNvPr id="124" name="MathEquation,#000000Google Shape;81;p17" descr="MathEquation,#000000Google Shape;81;p17"/>
          <p:cNvPicPr>
            <a:picLocks noChangeAspect="1"/>
          </p:cNvPicPr>
          <p:nvPr/>
        </p:nvPicPr>
        <p:blipFill>
          <a:blip r:embed="rId2">
            <a:extLst/>
          </a:blip>
          <a:stretch>
            <a:fillRect/>
          </a:stretch>
        </p:blipFill>
        <p:spPr>
          <a:xfrm>
            <a:off x="7618800" y="1275174"/>
            <a:ext cx="192877" cy="2100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Google Shape;86;p18"/>
          <p:cNvSpPr txBox="1"/>
          <p:nvPr>
            <p:ph type="body" idx="1"/>
          </p:nvPr>
        </p:nvSpPr>
        <p:spPr>
          <a:xfrm>
            <a:off x="311699" y="1152475"/>
            <a:ext cx="8520602" cy="3416400"/>
          </a:xfrm>
          <a:prstGeom prst="rect">
            <a:avLst/>
          </a:prstGeom>
        </p:spPr>
        <p:txBody>
          <a:bodyPr/>
          <a:lstStyle/>
          <a:p>
            <a:pPr/>
            <a:r>
              <a:t>How can we </a:t>
            </a:r>
            <a:r>
              <a:rPr i="1"/>
              <a:t>learn</a:t>
            </a:r>
            <a:r>
              <a:t> a proper basis for a given dataset?  </a:t>
            </a:r>
          </a:p>
          <a:p>
            <a:pPr>
              <a:spcBef>
                <a:spcPts val="1000"/>
              </a:spcBef>
            </a:pPr>
            <a:r>
              <a:t>With an ideal basis      and properly tuned our weight vectors / encodings     we could drive the value of the Least Squares error above even lower than we could with any fixed basis.</a:t>
            </a:r>
          </a:p>
          <a:p>
            <a:pPr>
              <a:spcBef>
                <a:spcPts val="1000"/>
              </a:spcBef>
            </a:pPr>
            <a:r>
              <a:t>So to learn a quality basis      we should be </a:t>
            </a:r>
            <a:r>
              <a:rPr i="1"/>
              <a:t>minimizing</a:t>
            </a:r>
            <a:r>
              <a:t> the cost function above over      as well as the weight vectors / encodings </a:t>
            </a:r>
          </a:p>
        </p:txBody>
      </p:sp>
      <p:pic>
        <p:nvPicPr>
          <p:cNvPr id="127" name="MathEquation,#000000Google Shape;87;p18" descr="MathEquation,#000000Google Shape;87;p18"/>
          <p:cNvPicPr>
            <a:picLocks noChangeAspect="1"/>
          </p:cNvPicPr>
          <p:nvPr/>
        </p:nvPicPr>
        <p:blipFill>
          <a:blip r:embed="rId2">
            <a:extLst/>
          </a:blip>
          <a:stretch>
            <a:fillRect/>
          </a:stretch>
        </p:blipFill>
        <p:spPr>
          <a:xfrm>
            <a:off x="2861074" y="1691438"/>
            <a:ext cx="210625" cy="229327"/>
          </a:xfrm>
          <a:prstGeom prst="rect">
            <a:avLst/>
          </a:prstGeom>
          <a:ln w="12700">
            <a:miter lim="400000"/>
          </a:ln>
        </p:spPr>
      </p:pic>
      <p:pic>
        <p:nvPicPr>
          <p:cNvPr id="128" name="MathEquation,#000000Google Shape;88;p18" descr="MathEquation,#000000Google Shape;88;p18"/>
          <p:cNvPicPr>
            <a:picLocks noChangeAspect="1"/>
          </p:cNvPicPr>
          <p:nvPr/>
        </p:nvPicPr>
        <p:blipFill>
          <a:blip r:embed="rId3">
            <a:extLst/>
          </a:blip>
          <a:stretch>
            <a:fillRect/>
          </a:stretch>
        </p:blipFill>
        <p:spPr>
          <a:xfrm>
            <a:off x="8315300" y="1745013"/>
            <a:ext cx="361567" cy="254001"/>
          </a:xfrm>
          <a:prstGeom prst="rect">
            <a:avLst/>
          </a:prstGeom>
          <a:ln w="12700">
            <a:miter lim="400000"/>
          </a:ln>
        </p:spPr>
      </p:pic>
      <p:pic>
        <p:nvPicPr>
          <p:cNvPr id="129" name="MathEquation,#000000Google Shape;89;p18" descr="MathEquation,#000000Google Shape;89;p18"/>
          <p:cNvPicPr>
            <a:picLocks noChangeAspect="1"/>
          </p:cNvPicPr>
          <p:nvPr/>
        </p:nvPicPr>
        <p:blipFill>
          <a:blip r:embed="rId2">
            <a:extLst/>
          </a:blip>
          <a:stretch>
            <a:fillRect/>
          </a:stretch>
        </p:blipFill>
        <p:spPr>
          <a:xfrm>
            <a:off x="3581425" y="2799150"/>
            <a:ext cx="210625" cy="229327"/>
          </a:xfrm>
          <a:prstGeom prst="rect">
            <a:avLst/>
          </a:prstGeom>
          <a:ln w="12700">
            <a:miter lim="400000"/>
          </a:ln>
        </p:spPr>
      </p:pic>
      <p:pic>
        <p:nvPicPr>
          <p:cNvPr id="130" name="MathEquation,#000000Google Shape;90;p18" descr="MathEquation,#000000Google Shape;90;p18"/>
          <p:cNvPicPr>
            <a:picLocks noChangeAspect="1"/>
          </p:cNvPicPr>
          <p:nvPr/>
        </p:nvPicPr>
        <p:blipFill>
          <a:blip r:embed="rId2">
            <a:extLst/>
          </a:blip>
          <a:stretch>
            <a:fillRect/>
          </a:stretch>
        </p:blipFill>
        <p:spPr>
          <a:xfrm>
            <a:off x="2072900" y="3112249"/>
            <a:ext cx="210625" cy="229327"/>
          </a:xfrm>
          <a:prstGeom prst="rect">
            <a:avLst/>
          </a:prstGeom>
          <a:ln w="12700">
            <a:miter lim="400000"/>
          </a:ln>
        </p:spPr>
      </p:pic>
      <p:pic>
        <p:nvPicPr>
          <p:cNvPr id="131" name="MathEquation,#000000Google Shape;91;p18" descr="MathEquation,#000000Google Shape;91;p18"/>
          <p:cNvPicPr>
            <a:picLocks noChangeAspect="1"/>
          </p:cNvPicPr>
          <p:nvPr/>
        </p:nvPicPr>
        <p:blipFill>
          <a:blip r:embed="rId4">
            <a:extLst/>
          </a:blip>
          <a:stretch>
            <a:fillRect/>
          </a:stretch>
        </p:blipFill>
        <p:spPr>
          <a:xfrm>
            <a:off x="6590100" y="3134387"/>
            <a:ext cx="1121575" cy="18506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Google Shape;96;p19"/>
          <p:cNvSpPr txBox="1"/>
          <p:nvPr>
            <p:ph type="body" idx="1"/>
          </p:nvPr>
        </p:nvSpPr>
        <p:spPr>
          <a:xfrm>
            <a:off x="311699" y="1152475"/>
            <a:ext cx="8520602" cy="3416400"/>
          </a:xfrm>
          <a:prstGeom prst="rect">
            <a:avLst/>
          </a:prstGeom>
        </p:spPr>
        <p:txBody>
          <a:bodyPr/>
          <a:lstStyle/>
          <a:p>
            <a:pPr/>
            <a:r>
              <a:t>Adding     to the list of optimization variables we need to minimize with respect to, this Least Squares cost function takes the similar form </a:t>
            </a:r>
          </a:p>
          <a:p>
            <a:pPr marL="0" indent="457200">
              <a:spcBef>
                <a:spcPts val="1000"/>
              </a:spcBef>
              <a:buSzTx/>
              <a:buNone/>
            </a:pPr>
          </a:p>
          <a:p>
            <a:pPr>
              <a:spcBef>
                <a:spcPts val="1000"/>
              </a:spcBef>
            </a:pPr>
            <a:r>
              <a:t>Again - the only thing that has changed here is that now (since we aim to learn the basis       as well, it has been added to the list of variables we wish to minimize the original Least Squares cost function with respect to.   </a:t>
            </a:r>
          </a:p>
        </p:txBody>
      </p:sp>
      <p:pic>
        <p:nvPicPr>
          <p:cNvPr id="134" name="MathEquation,#000000Google Shape;97;p19" descr="MathEquation,#000000Google Shape;97;p19"/>
          <p:cNvPicPr>
            <a:picLocks noChangeAspect="1"/>
          </p:cNvPicPr>
          <p:nvPr/>
        </p:nvPicPr>
        <p:blipFill>
          <a:blip r:embed="rId2">
            <a:extLst/>
          </a:blip>
          <a:stretch>
            <a:fillRect/>
          </a:stretch>
        </p:blipFill>
        <p:spPr>
          <a:xfrm>
            <a:off x="2522149" y="1982399"/>
            <a:ext cx="4099702" cy="353601"/>
          </a:xfrm>
          <a:prstGeom prst="rect">
            <a:avLst/>
          </a:prstGeom>
          <a:ln w="12700">
            <a:miter lim="400000"/>
          </a:ln>
        </p:spPr>
      </p:pic>
      <p:pic>
        <p:nvPicPr>
          <p:cNvPr id="135" name="MathEquation,#000000Google Shape;98;p19" descr="MathEquation,#000000Google Shape;98;p19"/>
          <p:cNvPicPr>
            <a:picLocks noChangeAspect="1"/>
          </p:cNvPicPr>
          <p:nvPr/>
        </p:nvPicPr>
        <p:blipFill>
          <a:blip r:embed="rId3">
            <a:extLst/>
          </a:blip>
          <a:stretch>
            <a:fillRect/>
          </a:stretch>
        </p:blipFill>
        <p:spPr>
          <a:xfrm>
            <a:off x="1596625" y="1248024"/>
            <a:ext cx="225027" cy="245000"/>
          </a:xfrm>
          <a:prstGeom prst="rect">
            <a:avLst/>
          </a:prstGeom>
          <a:ln w="12700">
            <a:miter lim="400000"/>
          </a:ln>
        </p:spPr>
      </p:pic>
      <p:pic>
        <p:nvPicPr>
          <p:cNvPr id="136" name="MathEquation,#000000Google Shape;99;p19" descr="MathEquation,#000000Google Shape;99;p19"/>
          <p:cNvPicPr>
            <a:picLocks noChangeAspect="1"/>
          </p:cNvPicPr>
          <p:nvPr/>
        </p:nvPicPr>
        <p:blipFill>
          <a:blip r:embed="rId3">
            <a:extLst/>
          </a:blip>
          <a:stretch>
            <a:fillRect/>
          </a:stretch>
        </p:blipFill>
        <p:spPr>
          <a:xfrm>
            <a:off x="2443149" y="2796775"/>
            <a:ext cx="233297" cy="254002"/>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Google Shape;104;p20"/>
          <p:cNvSpPr txBox="1"/>
          <p:nvPr>
            <p:ph type="body" idx="1"/>
          </p:nvPr>
        </p:nvSpPr>
        <p:spPr>
          <a:xfrm>
            <a:off x="311699" y="1152475"/>
            <a:ext cx="8520602" cy="3416400"/>
          </a:xfrm>
          <a:prstGeom prst="rect">
            <a:avLst/>
          </a:prstGeom>
        </p:spPr>
        <p:txBody>
          <a:bodyPr/>
          <a:lstStyle/>
          <a:p>
            <a:pPr/>
            <a:r>
              <a:t>This cost function can be properly minimized using any number of standard approaches like e.g., gradient descent or coordinate / block-coordinate descent. </a:t>
            </a:r>
          </a:p>
          <a:p>
            <a:pPr>
              <a:spcBef>
                <a:spcPts val="1000"/>
              </a:spcBef>
            </a:pPr>
            <a:r>
              <a:t>Below we look at a few simple examples where we use gradient descent to minimize the cost, determining proper bases and weight vectors.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Google Shape;109;p21"/>
          <p:cNvSpPr txBox="1"/>
          <p:nvPr>
            <p:ph type="title"/>
          </p:nvPr>
        </p:nvSpPr>
        <p:spPr>
          <a:xfrm>
            <a:off x="311699" y="2150849"/>
            <a:ext cx="8520602" cy="841801"/>
          </a:xfrm>
          <a:prstGeom prst="rect">
            <a:avLst/>
          </a:prstGeom>
        </p:spPr>
        <p:txBody>
          <a:bodyPr/>
          <a:lstStyle>
            <a:lvl1pPr>
              <a:defRPr sz="2500"/>
            </a:lvl1pPr>
          </a:lstStyle>
          <a:p>
            <a:pPr/>
            <a:r>
              <a:t>Example: Learning a complete basis via gradient descent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