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1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2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 Id="rId3" Type="http://schemas.openxmlformats.org/officeDocument/2006/relationships/image" Target="../media/image16.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8.4  Recommender Systems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103;p22"/>
          <p:cNvSpPr txBox="1"/>
          <p:nvPr>
            <p:ph type="body" idx="1"/>
          </p:nvPr>
        </p:nvSpPr>
        <p:spPr>
          <a:xfrm>
            <a:off x="311699" y="1152475"/>
            <a:ext cx="8520602" cy="3416400"/>
          </a:xfrm>
          <a:prstGeom prst="rect">
            <a:avLst/>
          </a:prstGeom>
        </p:spPr>
        <p:txBody>
          <a:bodyPr/>
          <a:lstStyle/>
          <a:p>
            <a:pPr/>
            <a:r>
              <a:t>Formally we can denote the index set of those products / services the      user has rated - or in other words the index set of those non-empty entries of       - as</a:t>
            </a:r>
          </a:p>
          <a:p>
            <a:pPr marL="0" indent="457200">
              <a:spcBef>
                <a:spcPts val="1000"/>
              </a:spcBef>
              <a:buSzTx/>
              <a:buNone/>
            </a:pPr>
          </a:p>
          <a:p>
            <a:pPr>
              <a:spcBef>
                <a:spcPts val="1000"/>
              </a:spcBef>
            </a:pPr>
            <a:r>
              <a:t>Note here that          denotes the      entry of the vector      .</a:t>
            </a:r>
          </a:p>
        </p:txBody>
      </p:sp>
      <p:pic>
        <p:nvPicPr>
          <p:cNvPr id="132" name="MathEquation,#000000Google Shape;104;p22" descr="MathEquation,#000000Google Shape;104;p22"/>
          <p:cNvPicPr>
            <a:picLocks noChangeAspect="1"/>
          </p:cNvPicPr>
          <p:nvPr/>
        </p:nvPicPr>
        <p:blipFill>
          <a:blip r:embed="rId2">
            <a:extLst/>
          </a:blip>
          <a:stretch>
            <a:fillRect/>
          </a:stretch>
        </p:blipFill>
        <p:spPr>
          <a:xfrm>
            <a:off x="2935675" y="2195675"/>
            <a:ext cx="3701865" cy="448851"/>
          </a:xfrm>
          <a:prstGeom prst="rect">
            <a:avLst/>
          </a:prstGeom>
          <a:ln w="12700">
            <a:miter lim="400000"/>
          </a:ln>
        </p:spPr>
      </p:pic>
      <p:pic>
        <p:nvPicPr>
          <p:cNvPr id="133" name="MathEquation,#000000Google Shape;105;p22" descr="MathEquation,#000000Google Shape;105;p22"/>
          <p:cNvPicPr>
            <a:picLocks noChangeAspect="1"/>
          </p:cNvPicPr>
          <p:nvPr/>
        </p:nvPicPr>
        <p:blipFill>
          <a:blip r:embed="rId3">
            <a:extLst/>
          </a:blip>
          <a:stretch>
            <a:fillRect/>
          </a:stretch>
        </p:blipFill>
        <p:spPr>
          <a:xfrm>
            <a:off x="7933625" y="1261600"/>
            <a:ext cx="261857" cy="254001"/>
          </a:xfrm>
          <a:prstGeom prst="rect">
            <a:avLst/>
          </a:prstGeom>
          <a:ln w="12700">
            <a:miter lim="400000"/>
          </a:ln>
        </p:spPr>
      </p:pic>
      <p:pic>
        <p:nvPicPr>
          <p:cNvPr id="134" name="MathEquation,#000000Google Shape;106;p22" descr="MathEquation,#000000Google Shape;106;p22"/>
          <p:cNvPicPr>
            <a:picLocks noChangeAspect="1"/>
          </p:cNvPicPr>
          <p:nvPr/>
        </p:nvPicPr>
        <p:blipFill>
          <a:blip r:embed="rId4">
            <a:extLst/>
          </a:blip>
          <a:stretch>
            <a:fillRect/>
          </a:stretch>
        </p:blipFill>
        <p:spPr>
          <a:xfrm>
            <a:off x="8195474" y="1601275"/>
            <a:ext cx="298385" cy="254000"/>
          </a:xfrm>
          <a:prstGeom prst="rect">
            <a:avLst/>
          </a:prstGeom>
          <a:ln w="12700">
            <a:miter lim="400000"/>
          </a:ln>
        </p:spPr>
      </p:pic>
      <p:pic>
        <p:nvPicPr>
          <p:cNvPr id="135" name="MathEquation,#000000Google Shape;107;p22" descr="MathEquation,#000000Google Shape;107;p22"/>
          <p:cNvPicPr>
            <a:picLocks noChangeAspect="1"/>
          </p:cNvPicPr>
          <p:nvPr/>
        </p:nvPicPr>
        <p:blipFill>
          <a:blip r:embed="rId5">
            <a:extLst/>
          </a:blip>
          <a:stretch>
            <a:fillRect/>
          </a:stretch>
        </p:blipFill>
        <p:spPr>
          <a:xfrm>
            <a:off x="2377675" y="2790100"/>
            <a:ext cx="472559" cy="254001"/>
          </a:xfrm>
          <a:prstGeom prst="rect">
            <a:avLst/>
          </a:prstGeom>
          <a:ln w="12700">
            <a:miter lim="400000"/>
          </a:ln>
        </p:spPr>
      </p:pic>
      <p:pic>
        <p:nvPicPr>
          <p:cNvPr id="136" name="MathEquation,#000000Google Shape;108;p22" descr="MathEquation,#000000Google Shape;108;p22"/>
          <p:cNvPicPr>
            <a:picLocks noChangeAspect="1"/>
          </p:cNvPicPr>
          <p:nvPr/>
        </p:nvPicPr>
        <p:blipFill>
          <a:blip r:embed="rId6">
            <a:extLst/>
          </a:blip>
          <a:stretch>
            <a:fillRect/>
          </a:stretch>
        </p:blipFill>
        <p:spPr>
          <a:xfrm>
            <a:off x="4221550" y="2790100"/>
            <a:ext cx="238219" cy="254001"/>
          </a:xfrm>
          <a:prstGeom prst="rect">
            <a:avLst/>
          </a:prstGeom>
          <a:ln w="12700">
            <a:miter lim="400000"/>
          </a:ln>
        </p:spPr>
      </p:pic>
      <p:pic>
        <p:nvPicPr>
          <p:cNvPr id="137" name="MathEquation,#000000Google Shape;109;p22" descr="MathEquation,#000000Google Shape;109;p22"/>
          <p:cNvPicPr>
            <a:picLocks noChangeAspect="1"/>
          </p:cNvPicPr>
          <p:nvPr/>
        </p:nvPicPr>
        <p:blipFill>
          <a:blip r:embed="rId4">
            <a:extLst/>
          </a:blip>
          <a:stretch>
            <a:fillRect/>
          </a:stretch>
        </p:blipFill>
        <p:spPr>
          <a:xfrm>
            <a:off x="6417250" y="2790100"/>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114;p23"/>
          <p:cNvSpPr txBox="1"/>
          <p:nvPr>
            <p:ph type="body" idx="1"/>
          </p:nvPr>
        </p:nvSpPr>
        <p:spPr>
          <a:xfrm>
            <a:off x="311699" y="1152475"/>
            <a:ext cx="8520602" cy="3416400"/>
          </a:xfrm>
          <a:prstGeom prst="rect">
            <a:avLst/>
          </a:prstGeom>
        </p:spPr>
        <p:txBody>
          <a:bodyPr/>
          <a:lstStyle/>
          <a:p>
            <a:pPr/>
            <a:r>
              <a:t>Stacking these user-rating vectors column-wise gives us our ratings matrix that we wish to complete</a:t>
            </a:r>
          </a:p>
          <a:p>
            <a:pPr marL="0" indent="457200">
              <a:spcBef>
                <a:spcPts val="1000"/>
              </a:spcBef>
              <a:buSzTx/>
              <a:buNone/>
            </a:pPr>
          </a:p>
          <a:p>
            <a:pPr marL="0" indent="457200">
              <a:spcBef>
                <a:spcPts val="1000"/>
              </a:spcBef>
              <a:buSzTx/>
              <a:buNone/>
            </a:pPr>
          </a:p>
          <a:p>
            <a:pPr marL="0" indent="457200">
              <a:spcBef>
                <a:spcPts val="1000"/>
              </a:spcBef>
              <a:buSzTx/>
              <a:buNone/>
            </a:pPr>
          </a:p>
          <a:p>
            <a:pPr>
              <a:spcBef>
                <a:spcPts val="1000"/>
              </a:spcBef>
            </a:pPr>
            <a:r>
              <a:t>In order to complete a sparsely populated ratings matrix effectively - because the data we are aiming to fill in is literally missing - we have no choice but to make assumptions about how users' tastes behave in general.   </a:t>
            </a:r>
          </a:p>
        </p:txBody>
      </p:sp>
      <p:pic>
        <p:nvPicPr>
          <p:cNvPr id="140" name="MathEquation,#000000Google Shape;115;p23" descr="MathEquation,#000000Google Shape;115;p23"/>
          <p:cNvPicPr>
            <a:picLocks noChangeAspect="1"/>
          </p:cNvPicPr>
          <p:nvPr/>
        </p:nvPicPr>
        <p:blipFill>
          <a:blip r:embed="rId2">
            <a:extLst/>
          </a:blip>
          <a:stretch>
            <a:fillRect/>
          </a:stretch>
        </p:blipFill>
        <p:spPr>
          <a:xfrm>
            <a:off x="3474849" y="2123288"/>
            <a:ext cx="2194301" cy="89692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20;p24"/>
          <p:cNvSpPr txBox="1"/>
          <p:nvPr>
            <p:ph type="body" idx="1"/>
          </p:nvPr>
        </p:nvSpPr>
        <p:spPr>
          <a:xfrm>
            <a:off x="311699" y="1152475"/>
            <a:ext cx="8520602" cy="3416400"/>
          </a:xfrm>
          <a:prstGeom prst="rect">
            <a:avLst/>
          </a:prstGeom>
        </p:spPr>
        <p:txBody>
          <a:bodyPr/>
          <a:lstStyle/>
          <a:p>
            <a:pPr/>
            <a:r>
              <a:t>The most common / simplest assumption we can make - and the one we discuss here - is that every user's tastes can be expressed as a linear combination of some small set of fundamental user taste-profiles.  </a:t>
            </a:r>
          </a:p>
          <a:p>
            <a:pPr>
              <a:spcBef>
                <a:spcPts val="1000"/>
              </a:spcBef>
            </a:pPr>
            <a:r>
              <a:t>For example, in the case of movies these profiles could include the prototypical romance movie lover, prototypical comedy movie lover, action movie lover, etc.,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25;p25"/>
          <p:cNvSpPr txBox="1"/>
          <p:nvPr>
            <p:ph type="body" idx="1"/>
          </p:nvPr>
        </p:nvSpPr>
        <p:spPr>
          <a:xfrm>
            <a:off x="311699" y="1152475"/>
            <a:ext cx="8520602" cy="3416400"/>
          </a:xfrm>
          <a:prstGeom prst="rect">
            <a:avLst/>
          </a:prstGeom>
        </p:spPr>
        <p:txBody>
          <a:bodyPr/>
          <a:lstStyle/>
          <a:p>
            <a:pPr/>
            <a:r>
              <a:t>The relatively small number of such categories or user types compared to the total number of users or movies / products / etc., in a ratings matrix, provides a useful framework to intelligently guess at the ratings matrix's missing values.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30;p26"/>
          <p:cNvSpPr txBox="1"/>
          <p:nvPr>
            <p:ph type="body" idx="1"/>
          </p:nvPr>
        </p:nvSpPr>
        <p:spPr>
          <a:xfrm>
            <a:off x="311699" y="1152475"/>
            <a:ext cx="8520602" cy="3416400"/>
          </a:xfrm>
          <a:prstGeom prst="rect">
            <a:avLst/>
          </a:prstGeom>
        </p:spPr>
        <p:txBody>
          <a:bodyPr/>
          <a:lstStyle/>
          <a:p>
            <a:pPr/>
            <a:r>
              <a:t>How does this assumption help us complete the ratings matrix?  In order to find out we need to translate this intuitive assumption into mathematics.  </a:t>
            </a:r>
          </a:p>
          <a:p>
            <a:pPr>
              <a:spcBef>
                <a:spcPts val="1000"/>
              </a:spcBef>
            </a:pPr>
            <a:r>
              <a:t>When stated mathematically this assumption says that there are some set of K &lt; N prototypical user-rating profile basis vectors                              so that we can express (approximately) every </a:t>
            </a:r>
            <a:r>
              <a:rPr i="1"/>
              <a:t>complete</a:t>
            </a:r>
            <a:r>
              <a:t> user-profile vector (given also the ideal weights in each linear combination) as </a:t>
            </a:r>
          </a:p>
        </p:txBody>
      </p:sp>
      <p:pic>
        <p:nvPicPr>
          <p:cNvPr id="147" name="MathEquation,#000000Google Shape;131;p26" descr="MathEquation,#000000Google Shape;131;p26"/>
          <p:cNvPicPr>
            <a:picLocks noChangeAspect="1"/>
          </p:cNvPicPr>
          <p:nvPr/>
        </p:nvPicPr>
        <p:blipFill>
          <a:blip r:embed="rId2">
            <a:extLst/>
          </a:blip>
          <a:stretch>
            <a:fillRect/>
          </a:stretch>
        </p:blipFill>
        <p:spPr>
          <a:xfrm>
            <a:off x="2111584" y="3578600"/>
            <a:ext cx="4920825" cy="436726"/>
          </a:xfrm>
          <a:prstGeom prst="rect">
            <a:avLst/>
          </a:prstGeom>
          <a:ln w="12700">
            <a:miter lim="400000"/>
          </a:ln>
        </p:spPr>
      </p:pic>
      <p:pic>
        <p:nvPicPr>
          <p:cNvPr id="148" name="MathEquation,#000000Google Shape;132;p26" descr="MathEquation,#000000Google Shape;132;p26"/>
          <p:cNvPicPr>
            <a:picLocks noChangeAspect="1"/>
          </p:cNvPicPr>
          <p:nvPr/>
        </p:nvPicPr>
        <p:blipFill>
          <a:blip r:embed="rId3">
            <a:extLst/>
          </a:blip>
          <a:stretch>
            <a:fillRect/>
          </a:stretch>
        </p:blipFill>
        <p:spPr>
          <a:xfrm>
            <a:off x="6004824" y="2334599"/>
            <a:ext cx="1649775" cy="23715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137;p27"/>
          <p:cNvSpPr txBox="1"/>
          <p:nvPr>
            <p:ph type="body" idx="1"/>
          </p:nvPr>
        </p:nvSpPr>
        <p:spPr>
          <a:xfrm>
            <a:off x="311699" y="1152475"/>
            <a:ext cx="8520602" cy="3416400"/>
          </a:xfrm>
          <a:prstGeom prst="rect">
            <a:avLst/>
          </a:prstGeom>
        </p:spPr>
        <p:txBody>
          <a:bodyPr/>
          <a:lstStyle/>
          <a:p>
            <a:pPr/>
            <a:r>
              <a:t>If we stack our basis vectors together columnwise into a                 matrix    this line above can be communicated more compactly as </a:t>
            </a:r>
          </a:p>
        </p:txBody>
      </p:sp>
      <p:pic>
        <p:nvPicPr>
          <p:cNvPr id="151" name="MathEquation,#000000Google Shape;138;p27" descr="MathEquation,#000000Google Shape;138;p27"/>
          <p:cNvPicPr>
            <a:picLocks noChangeAspect="1"/>
          </p:cNvPicPr>
          <p:nvPr/>
        </p:nvPicPr>
        <p:blipFill>
          <a:blip r:embed="rId2">
            <a:extLst/>
          </a:blip>
          <a:stretch>
            <a:fillRect/>
          </a:stretch>
        </p:blipFill>
        <p:spPr>
          <a:xfrm>
            <a:off x="2586042" y="2393013"/>
            <a:ext cx="3971928" cy="357476"/>
          </a:xfrm>
          <a:prstGeom prst="rect">
            <a:avLst/>
          </a:prstGeom>
          <a:ln w="12700">
            <a:miter lim="400000"/>
          </a:ln>
        </p:spPr>
      </p:pic>
      <p:pic>
        <p:nvPicPr>
          <p:cNvPr id="152" name="MathEquation,#000000Google Shape;139;p27" descr="MathEquation,#000000Google Shape;139;p27"/>
          <p:cNvPicPr>
            <a:picLocks noChangeAspect="1"/>
          </p:cNvPicPr>
          <p:nvPr/>
        </p:nvPicPr>
        <p:blipFill>
          <a:blip r:embed="rId3">
            <a:extLst/>
          </a:blip>
          <a:stretch>
            <a:fillRect/>
          </a:stretch>
        </p:blipFill>
        <p:spPr>
          <a:xfrm>
            <a:off x="6635625" y="1261600"/>
            <a:ext cx="843155" cy="254001"/>
          </a:xfrm>
          <a:prstGeom prst="rect">
            <a:avLst/>
          </a:prstGeom>
          <a:ln w="12700">
            <a:miter lim="400000"/>
          </a:ln>
        </p:spPr>
      </p:pic>
      <p:pic>
        <p:nvPicPr>
          <p:cNvPr id="153" name="MathEquation,#000000Google Shape;140;p27" descr="MathEquation,#000000Google Shape;140;p27"/>
          <p:cNvPicPr>
            <a:picLocks noChangeAspect="1"/>
          </p:cNvPicPr>
          <p:nvPr/>
        </p:nvPicPr>
        <p:blipFill>
          <a:blip r:embed="rId4">
            <a:extLst/>
          </a:blip>
          <a:stretch>
            <a:fillRect/>
          </a:stretch>
        </p:blipFill>
        <p:spPr>
          <a:xfrm>
            <a:off x="8346075" y="1261600"/>
            <a:ext cx="233297" cy="25400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45;p28"/>
          <p:cNvSpPr txBox="1"/>
          <p:nvPr>
            <p:ph type="body" idx="1"/>
          </p:nvPr>
        </p:nvSpPr>
        <p:spPr>
          <a:xfrm>
            <a:off x="311699" y="1152475"/>
            <a:ext cx="8520602" cy="3416400"/>
          </a:xfrm>
          <a:prstGeom prst="rect">
            <a:avLst/>
          </a:prstGeom>
        </p:spPr>
        <p:txBody>
          <a:bodyPr/>
          <a:lstStyle/>
          <a:p>
            <a:pPr/>
            <a:r>
              <a:t>From here we could then propose to square the difference of each desired approximation above and sum the result (which would give precisely the Least Squares cost function for PCA discussed in the previous Section).  </a:t>
            </a:r>
          </a:p>
          <a:p>
            <a:pPr>
              <a:spcBef>
                <a:spcPts val="1000"/>
              </a:spcBef>
            </a:pPr>
            <a:r>
              <a:t>But remember in the case of Recommender Systems we only have entries of  belonging to the index set      .  For each p we will denote the desired approximation over only this index set as</a:t>
            </a:r>
          </a:p>
        </p:txBody>
      </p:sp>
      <p:pic>
        <p:nvPicPr>
          <p:cNvPr id="156" name="MathEquation,#000000Google Shape;146;p28" descr="MathEquation,#000000Google Shape;146;p28"/>
          <p:cNvPicPr>
            <a:picLocks noChangeAspect="1"/>
          </p:cNvPicPr>
          <p:nvPr/>
        </p:nvPicPr>
        <p:blipFill>
          <a:blip r:embed="rId2">
            <a:extLst/>
          </a:blip>
          <a:stretch>
            <a:fillRect/>
          </a:stretch>
        </p:blipFill>
        <p:spPr>
          <a:xfrm>
            <a:off x="2532441" y="3493699"/>
            <a:ext cx="4079127" cy="351826"/>
          </a:xfrm>
          <a:prstGeom prst="rect">
            <a:avLst/>
          </a:prstGeom>
          <a:ln w="12700">
            <a:miter lim="400000"/>
          </a:ln>
        </p:spPr>
      </p:pic>
      <p:pic>
        <p:nvPicPr>
          <p:cNvPr id="157" name="MathEquation,#000000Google Shape;147;p28" descr="MathEquation,#000000Google Shape;147;p28"/>
          <p:cNvPicPr>
            <a:picLocks noChangeAspect="1"/>
          </p:cNvPicPr>
          <p:nvPr/>
        </p:nvPicPr>
        <p:blipFill>
          <a:blip r:embed="rId3">
            <a:extLst/>
          </a:blip>
          <a:stretch>
            <a:fillRect/>
          </a:stretch>
        </p:blipFill>
        <p:spPr>
          <a:xfrm>
            <a:off x="8734249" y="2331749"/>
            <a:ext cx="230501" cy="240001"/>
          </a:xfrm>
          <a:prstGeom prst="rect">
            <a:avLst/>
          </a:prstGeom>
          <a:ln w="12700">
            <a:miter lim="400000"/>
          </a:ln>
        </p:spPr>
      </p:pic>
      <p:pic>
        <p:nvPicPr>
          <p:cNvPr id="158" name="MathEquation,#000000Google Shape;148;p28" descr="MathEquation,#000000Google Shape;148;p28"/>
          <p:cNvPicPr>
            <a:picLocks noChangeAspect="1"/>
          </p:cNvPicPr>
          <p:nvPr/>
        </p:nvPicPr>
        <p:blipFill>
          <a:blip r:embed="rId4">
            <a:extLst/>
          </a:blip>
          <a:stretch>
            <a:fillRect/>
          </a:stretch>
        </p:blipFill>
        <p:spPr>
          <a:xfrm>
            <a:off x="3566474" y="2632399"/>
            <a:ext cx="202795" cy="2540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53;p29"/>
          <p:cNvSpPr txBox="1"/>
          <p:nvPr>
            <p:ph type="body" idx="1"/>
          </p:nvPr>
        </p:nvSpPr>
        <p:spPr>
          <a:xfrm>
            <a:off x="311699" y="1152475"/>
            <a:ext cx="8520602" cy="3416400"/>
          </a:xfrm>
          <a:prstGeom prst="rect">
            <a:avLst/>
          </a:prstGeom>
        </p:spPr>
        <p:txBody>
          <a:bodyPr/>
          <a:lstStyle/>
          <a:p>
            <a:pPr/>
            <a:r>
              <a:t>Squaring the difference between both sides of the above we can then form a Least Squares cost function for learning the parameters of our Recommender System (that closely mirrors the one we derived for PCA in the previous Section) as</a:t>
            </a:r>
          </a:p>
          <a:p>
            <a:pPr marL="0" indent="457200">
              <a:spcBef>
                <a:spcPts val="1000"/>
              </a:spcBef>
              <a:buSzTx/>
              <a:buNone/>
            </a:pPr>
          </a:p>
          <a:p>
            <a:pPr>
              <a:spcBef>
                <a:spcPts val="1000"/>
              </a:spcBef>
            </a:pPr>
            <a:r>
              <a:t>We can call this the </a:t>
            </a:r>
            <a:r>
              <a:rPr i="1"/>
              <a:t>Recommender Systems Least Squares</a:t>
            </a:r>
            <a:r>
              <a:t> cost function.</a:t>
            </a:r>
          </a:p>
        </p:txBody>
      </p:sp>
      <p:pic>
        <p:nvPicPr>
          <p:cNvPr id="161" name="MathEquation,#000000Google Shape;154;p29" descr="MathEquation,#000000Google Shape;154;p29"/>
          <p:cNvPicPr>
            <a:picLocks noChangeAspect="1"/>
          </p:cNvPicPr>
          <p:nvPr/>
        </p:nvPicPr>
        <p:blipFill>
          <a:blip r:embed="rId2">
            <a:extLst/>
          </a:blip>
          <a:stretch>
            <a:fillRect/>
          </a:stretch>
        </p:blipFill>
        <p:spPr>
          <a:xfrm>
            <a:off x="2212525" y="2444750"/>
            <a:ext cx="4718950" cy="4424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59;p30"/>
          <p:cNvSpPr txBox="1"/>
          <p:nvPr>
            <p:ph type="body" idx="1"/>
          </p:nvPr>
        </p:nvSpPr>
        <p:spPr>
          <a:xfrm>
            <a:off x="311699" y="1152475"/>
            <a:ext cx="8520602" cy="3416400"/>
          </a:xfrm>
          <a:prstGeom prst="rect">
            <a:avLst/>
          </a:prstGeom>
        </p:spPr>
        <p:txBody>
          <a:bodyPr/>
          <a:lstStyle/>
          <a:p>
            <a:pPr>
              <a:spcBef>
                <a:spcPts val="1200"/>
              </a:spcBef>
            </a:pPr>
            <a:r>
              <a:t>Note from here it is not possible, as we did with PCA in the previou Section, refine our pursuit to </a:t>
            </a:r>
            <a:r>
              <a:rPr i="1"/>
              <a:t>orthogonal bases</a:t>
            </a:r>
            <a:r>
              <a:t> (a pursuit we saw previously that led to the autoencoder and - eventually - the classic PCA solution) since we do not have access to every element of the data.</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64;p31"/>
          <p:cNvSpPr txBox="1"/>
          <p:nvPr>
            <p:ph type="title"/>
          </p:nvPr>
        </p:nvSpPr>
        <p:spPr>
          <a:xfrm>
            <a:off x="311699" y="2150849"/>
            <a:ext cx="8520602" cy="841801"/>
          </a:xfrm>
          <a:prstGeom prst="rect">
            <a:avLst/>
          </a:prstGeom>
        </p:spPr>
        <p:txBody>
          <a:bodyPr/>
          <a:lstStyle>
            <a:lvl1pPr>
              <a:defRPr sz="2500"/>
            </a:lvl1pPr>
          </a:lstStyle>
          <a:p>
            <a:pPr/>
            <a:r>
              <a:t>Optimizing the Recommender Systems model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In this Section we discuss the fundamental linear </a:t>
            </a:r>
            <a:r>
              <a:rPr i="1"/>
              <a:t>Recommender System</a:t>
            </a:r>
            <a:r>
              <a:t>, a popular unsupervised learning framework commonly employed by businesses to help automatically recommend products and services to their customers.  </a:t>
            </a:r>
          </a:p>
          <a:p>
            <a:pPr>
              <a:spcBef>
                <a:spcPts val="1000"/>
              </a:spcBef>
            </a:pPr>
            <a:r>
              <a:t>From the vantage of machine learning however, the basic Recommender System detailed here is simply a slight twist on  our core unsupervised learning technique: Principal Component Analysis (PCA).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69;p32"/>
          <p:cNvSpPr txBox="1"/>
          <p:nvPr>
            <p:ph type="body" idx="1"/>
          </p:nvPr>
        </p:nvSpPr>
        <p:spPr>
          <a:xfrm>
            <a:off x="311699" y="1152475"/>
            <a:ext cx="8520602" cy="3416400"/>
          </a:xfrm>
          <a:prstGeom prst="rect">
            <a:avLst/>
          </a:prstGeom>
        </p:spPr>
        <p:txBody>
          <a:bodyPr/>
          <a:lstStyle/>
          <a:p>
            <a:pPr/>
            <a:r>
              <a:t>So far we have seen how the setup and cost function of the linear Recommender Systems model mirrors PCA very closely.  </a:t>
            </a:r>
          </a:p>
          <a:p>
            <a:pPr>
              <a:spcBef>
                <a:spcPts val="1000"/>
              </a:spcBef>
            </a:pPr>
            <a:r>
              <a:t>Now we discuss how to minimize the Least Squares cost function above in order to recover optimal settings for our parameter vectors                   and</a:t>
            </a:r>
          </a:p>
          <a:p>
            <a:pPr marL="0" indent="457200">
              <a:spcBef>
                <a:spcPts val="1000"/>
              </a:spcBef>
              <a:buSzTx/>
              <a:buNone/>
            </a:pPr>
          </a:p>
          <a:p>
            <a:pPr>
              <a:spcBef>
                <a:spcPts val="1000"/>
              </a:spcBef>
            </a:pPr>
            <a:r>
              <a:t>In the case of PCA, we saw in Section 8.3 how the additional assumption that our basis is *orthonormal* allowed us to derive mathematically simple forms for our ideal parameter vectors.  </a:t>
            </a:r>
          </a:p>
        </p:txBody>
      </p:sp>
      <p:pic>
        <p:nvPicPr>
          <p:cNvPr id="168" name="MathEquation,#000000Google Shape;170;p32" descr="MathEquation,#000000Google Shape;170;p32"/>
          <p:cNvPicPr>
            <a:picLocks noChangeAspect="1"/>
          </p:cNvPicPr>
          <p:nvPr/>
        </p:nvPicPr>
        <p:blipFill>
          <a:blip r:embed="rId2">
            <a:extLst/>
          </a:blip>
          <a:stretch>
            <a:fillRect/>
          </a:stretch>
        </p:blipFill>
        <p:spPr>
          <a:xfrm>
            <a:off x="6829700" y="2374825"/>
            <a:ext cx="1043251" cy="196925"/>
          </a:xfrm>
          <a:prstGeom prst="rect">
            <a:avLst/>
          </a:prstGeom>
          <a:ln w="12700">
            <a:miter lim="400000"/>
          </a:ln>
        </p:spPr>
      </p:pic>
      <p:pic>
        <p:nvPicPr>
          <p:cNvPr id="169" name="MathEquation,#000000Google Shape;171;p32" descr="MathEquation,#000000Google Shape;171;p32"/>
          <p:cNvPicPr>
            <a:picLocks noChangeAspect="1"/>
          </p:cNvPicPr>
          <p:nvPr/>
        </p:nvPicPr>
        <p:blipFill>
          <a:blip r:embed="rId3">
            <a:extLst/>
          </a:blip>
          <a:stretch>
            <a:fillRect/>
          </a:stretch>
        </p:blipFill>
        <p:spPr>
          <a:xfrm>
            <a:off x="921950" y="2762212"/>
            <a:ext cx="1029671" cy="19692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76;p33"/>
          <p:cNvSpPr txBox="1"/>
          <p:nvPr>
            <p:ph type="body" idx="1"/>
          </p:nvPr>
        </p:nvSpPr>
        <p:spPr>
          <a:xfrm>
            <a:off x="311699" y="1152475"/>
            <a:ext cx="8520602" cy="3416400"/>
          </a:xfrm>
          <a:prstGeom prst="rect">
            <a:avLst/>
          </a:prstGeom>
        </p:spPr>
        <p:txBody>
          <a:bodyPr/>
          <a:lstStyle/>
          <a:p>
            <a:pPr/>
            <a:r>
              <a:t>However here the additional wrinkle of the Recommender Systems model - that we only have access to data whose indices lie in the set       - prohibits similar calculations.  </a:t>
            </a:r>
          </a:p>
          <a:p>
            <a:pPr>
              <a:spcBef>
                <a:spcPts val="1000"/>
              </a:spcBef>
            </a:pPr>
            <a:r>
              <a:t>Thus in short we must rely on an iterative method for learning ideal parameters here like gradient descent or coordinate / block-coordinate descent.  </a:t>
            </a:r>
          </a:p>
          <a:p>
            <a:pPr>
              <a:spcBef>
                <a:spcPts val="1000"/>
              </a:spcBef>
            </a:pPr>
            <a:r>
              <a:t>Here we show a few simple examples of minimizing the Recommender System Least Squares cost via gradient descent.</a:t>
            </a:r>
          </a:p>
        </p:txBody>
      </p:sp>
      <p:pic>
        <p:nvPicPr>
          <p:cNvPr id="172" name="MathEquation,#000000Google Shape;177;p33" descr="MathEquation,#000000Google Shape;177;p33"/>
          <p:cNvPicPr>
            <a:picLocks noChangeAspect="1"/>
          </p:cNvPicPr>
          <p:nvPr/>
        </p:nvPicPr>
        <p:blipFill>
          <a:blip r:embed="rId2">
            <a:extLst/>
          </a:blip>
          <a:stretch>
            <a:fillRect/>
          </a:stretch>
        </p:blipFill>
        <p:spPr>
          <a:xfrm>
            <a:off x="7023799" y="1601275"/>
            <a:ext cx="202795" cy="2540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182;p34"/>
          <p:cNvSpPr txBox="1"/>
          <p:nvPr>
            <p:ph type="title"/>
          </p:nvPr>
        </p:nvSpPr>
        <p:spPr>
          <a:xfrm>
            <a:off x="311699" y="2150849"/>
            <a:ext cx="8520602" cy="841801"/>
          </a:xfrm>
          <a:prstGeom prst="rect">
            <a:avLst/>
          </a:prstGeom>
        </p:spPr>
        <p:txBody>
          <a:bodyPr/>
          <a:lstStyle>
            <a:lvl1pPr>
              <a:defRPr sz="2200"/>
            </a:lvl1pPr>
          </a:lstStyle>
          <a:p>
            <a:pPr/>
            <a:r>
              <a:t>Example: Minimizing the Recommender Systems Least Squares cost function by gradient descent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87;p35"/>
          <p:cNvSpPr txBox="1"/>
          <p:nvPr>
            <p:ph type="body" idx="1"/>
          </p:nvPr>
        </p:nvSpPr>
        <p:spPr>
          <a:xfrm>
            <a:off x="311699" y="1152475"/>
            <a:ext cx="8520602" cy="3416400"/>
          </a:xfrm>
          <a:prstGeom prst="rect">
            <a:avLst/>
          </a:prstGeom>
        </p:spPr>
        <p:txBody>
          <a:bodyPr/>
          <a:lstStyle/>
          <a:p>
            <a:pPr/>
            <a:r>
              <a:t>Below we write a `Python` implementation - called `least_squares` - of the Recommender Systems Least Squares cost detailed above.  </a:t>
            </a:r>
          </a:p>
          <a:p>
            <a:pPr>
              <a:spcBef>
                <a:spcPts val="1000"/>
              </a:spcBef>
            </a:pPr>
            <a:r>
              <a:t>For the sake of computational efficiency (to avoid explicit for loops) we implement the cost in its matrix form</a:t>
            </a:r>
          </a:p>
          <a:p>
            <a:pPr marL="0" indent="457200">
              <a:spcBef>
                <a:spcPts val="1000"/>
              </a:spcBef>
              <a:buSzTx/>
              <a:buNone/>
            </a:pPr>
          </a:p>
          <a:p>
            <a:pPr>
              <a:spcBef>
                <a:spcPts val="1000"/>
              </a:spcBef>
            </a:pPr>
            <a:r>
              <a:t>Here we have stacked the weight vectors together into a             matrix column-wise precisely as done with      and        .</a:t>
            </a:r>
          </a:p>
        </p:txBody>
      </p:sp>
      <p:pic>
        <p:nvPicPr>
          <p:cNvPr id="177" name="MathEquation,#000000Google Shape;188;p35" descr="MathEquation,#000000Google Shape;188;p35"/>
          <p:cNvPicPr>
            <a:picLocks noChangeAspect="1"/>
          </p:cNvPicPr>
          <p:nvPr/>
        </p:nvPicPr>
        <p:blipFill>
          <a:blip r:embed="rId2">
            <a:extLst/>
          </a:blip>
          <a:stretch>
            <a:fillRect/>
          </a:stretch>
        </p:blipFill>
        <p:spPr>
          <a:xfrm>
            <a:off x="2631050" y="2693049"/>
            <a:ext cx="3677025" cy="482601"/>
          </a:xfrm>
          <a:prstGeom prst="rect">
            <a:avLst/>
          </a:prstGeom>
          <a:ln w="12700">
            <a:miter lim="400000"/>
          </a:ln>
        </p:spPr>
      </p:pic>
      <p:pic>
        <p:nvPicPr>
          <p:cNvPr id="178" name="MathEquation,#000000Google Shape;189;p35" descr="MathEquation,#000000Google Shape;189;p35"/>
          <p:cNvPicPr>
            <a:picLocks noChangeAspect="1"/>
          </p:cNvPicPr>
          <p:nvPr/>
        </p:nvPicPr>
        <p:blipFill>
          <a:blip r:embed="rId3">
            <a:extLst/>
          </a:blip>
          <a:stretch>
            <a:fillRect/>
          </a:stretch>
        </p:blipFill>
        <p:spPr>
          <a:xfrm>
            <a:off x="6647750" y="3251075"/>
            <a:ext cx="655051" cy="207151"/>
          </a:xfrm>
          <a:prstGeom prst="rect">
            <a:avLst/>
          </a:prstGeom>
          <a:ln w="12700">
            <a:miter lim="400000"/>
          </a:ln>
        </p:spPr>
      </p:pic>
      <p:pic>
        <p:nvPicPr>
          <p:cNvPr id="179" name="MathEquation,#000000Google Shape;190;p35" descr="MathEquation,#000000Google Shape;190;p35"/>
          <p:cNvPicPr>
            <a:picLocks noChangeAspect="1"/>
          </p:cNvPicPr>
          <p:nvPr/>
        </p:nvPicPr>
        <p:blipFill>
          <a:blip r:embed="rId4">
            <a:extLst/>
          </a:blip>
          <a:stretch>
            <a:fillRect/>
          </a:stretch>
        </p:blipFill>
        <p:spPr>
          <a:xfrm>
            <a:off x="4512674" y="3554350"/>
            <a:ext cx="233297" cy="254002"/>
          </a:xfrm>
          <a:prstGeom prst="rect">
            <a:avLst/>
          </a:prstGeom>
          <a:ln w="12700">
            <a:miter lim="400000"/>
          </a:ln>
        </p:spPr>
      </p:pic>
      <p:pic>
        <p:nvPicPr>
          <p:cNvPr id="180" name="MathEquation,#000000Google Shape;191;p35" descr="MathEquation,#000000Google Shape;191;p35"/>
          <p:cNvPicPr>
            <a:picLocks noChangeAspect="1"/>
          </p:cNvPicPr>
          <p:nvPr/>
        </p:nvPicPr>
        <p:blipFill>
          <a:blip r:embed="rId5">
            <a:extLst/>
          </a:blip>
          <a:stretch>
            <a:fillRect/>
          </a:stretch>
        </p:blipFill>
        <p:spPr>
          <a:xfrm>
            <a:off x="5289074" y="3554350"/>
            <a:ext cx="243939" cy="2540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96;p36"/>
          <p:cNvSpPr txBox="1"/>
          <p:nvPr>
            <p:ph type="body" idx="1"/>
          </p:nvPr>
        </p:nvSpPr>
        <p:spPr>
          <a:xfrm>
            <a:off x="311699" y="1152475"/>
            <a:ext cx="8520602" cy="3416400"/>
          </a:xfrm>
          <a:prstGeom prst="rect">
            <a:avLst/>
          </a:prstGeom>
        </p:spPr>
        <p:txBody>
          <a:bodyPr/>
          <a:lstStyle/>
          <a:p>
            <a:pPr/>
            <a:r>
              <a:t>Notice a few features of our implementation below.  </a:t>
            </a:r>
          </a:p>
          <a:p>
            <a:pPr>
              <a:spcBef>
                <a:spcPts val="1000"/>
              </a:spcBef>
            </a:pPr>
            <a:r>
              <a:t>First note that we pack both variable matrices      and        into a single list as `w = [C,W]` - and pass this list of matrices in to the function as input.  </a:t>
            </a:r>
          </a:p>
          <a:p>
            <a:pPr>
              <a:spcBef>
                <a:spcPts val="1000"/>
              </a:spcBef>
            </a:pPr>
            <a:r>
              <a:t>Second notice the index set `Omega` in line `9`, which contains known values of the data matrix      .  </a:t>
            </a:r>
          </a:p>
          <a:p>
            <a:pPr>
              <a:spcBef>
                <a:spcPts val="1000"/>
              </a:spcBef>
            </a:pPr>
            <a:r>
              <a:t>Here in line `9` we literallly use this index set to sum up and square only the values in these indices from the difference                   .</a:t>
            </a:r>
          </a:p>
        </p:txBody>
      </p:sp>
      <p:pic>
        <p:nvPicPr>
          <p:cNvPr id="183" name="MathEquation,#000000Google Shape;197;p36" descr="MathEquation,#000000Google Shape;197;p36"/>
          <p:cNvPicPr>
            <a:picLocks noChangeAspect="1"/>
          </p:cNvPicPr>
          <p:nvPr/>
        </p:nvPicPr>
        <p:blipFill>
          <a:blip r:embed="rId2">
            <a:extLst/>
          </a:blip>
          <a:stretch>
            <a:fillRect/>
          </a:stretch>
        </p:blipFill>
        <p:spPr>
          <a:xfrm>
            <a:off x="5507425" y="1698325"/>
            <a:ext cx="233297" cy="254002"/>
          </a:xfrm>
          <a:prstGeom prst="rect">
            <a:avLst/>
          </a:prstGeom>
          <a:ln w="12700">
            <a:miter lim="400000"/>
          </a:ln>
        </p:spPr>
      </p:pic>
      <p:pic>
        <p:nvPicPr>
          <p:cNvPr id="184" name="MathEquation,#000000Google Shape;198;p36" descr="MathEquation,#000000Google Shape;198;p36"/>
          <p:cNvPicPr>
            <a:picLocks noChangeAspect="1"/>
          </p:cNvPicPr>
          <p:nvPr/>
        </p:nvPicPr>
        <p:blipFill>
          <a:blip r:embed="rId3">
            <a:extLst/>
          </a:blip>
          <a:stretch>
            <a:fillRect/>
          </a:stretch>
        </p:blipFill>
        <p:spPr>
          <a:xfrm>
            <a:off x="6335724" y="1698325"/>
            <a:ext cx="333663" cy="254001"/>
          </a:xfrm>
          <a:prstGeom prst="rect">
            <a:avLst/>
          </a:prstGeom>
          <a:ln w="12700">
            <a:miter lim="400000"/>
          </a:ln>
        </p:spPr>
      </p:pic>
      <p:pic>
        <p:nvPicPr>
          <p:cNvPr id="185" name="MathEquation,#000000Google Shape;199;p36" descr="MathEquation,#000000Google Shape;199;p36"/>
          <p:cNvPicPr>
            <a:picLocks noChangeAspect="1"/>
          </p:cNvPicPr>
          <p:nvPr/>
        </p:nvPicPr>
        <p:blipFill>
          <a:blip r:embed="rId4">
            <a:extLst/>
          </a:blip>
          <a:stretch>
            <a:fillRect/>
          </a:stretch>
        </p:blipFill>
        <p:spPr>
          <a:xfrm>
            <a:off x="2705199" y="2790125"/>
            <a:ext cx="243939" cy="254001"/>
          </a:xfrm>
          <a:prstGeom prst="rect">
            <a:avLst/>
          </a:prstGeom>
          <a:ln w="12700">
            <a:miter lim="400000"/>
          </a:ln>
        </p:spPr>
      </p:pic>
      <p:pic>
        <p:nvPicPr>
          <p:cNvPr id="186" name="MathEquation,#000000Google Shape;200;p36" descr="MathEquation,#000000Google Shape;200;p36"/>
          <p:cNvPicPr>
            <a:picLocks noChangeAspect="1"/>
          </p:cNvPicPr>
          <p:nvPr/>
        </p:nvPicPr>
        <p:blipFill>
          <a:blip r:embed="rId5">
            <a:extLst/>
          </a:blip>
          <a:stretch>
            <a:fillRect/>
          </a:stretch>
        </p:blipFill>
        <p:spPr>
          <a:xfrm>
            <a:off x="5204150" y="3554350"/>
            <a:ext cx="1080853" cy="2540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Screen Shot 2021-02-13 at 7.10.32 PM.png" descr="Screen Shot 2021-02-13 at 7.10.32 PM.png"/>
          <p:cNvPicPr>
            <a:picLocks noChangeAspect="1"/>
          </p:cNvPicPr>
          <p:nvPr/>
        </p:nvPicPr>
        <p:blipFill>
          <a:blip r:embed="rId2">
            <a:extLst/>
          </a:blip>
          <a:stretch>
            <a:fillRect/>
          </a:stretch>
        </p:blipFill>
        <p:spPr>
          <a:xfrm>
            <a:off x="602609" y="1489188"/>
            <a:ext cx="7938782" cy="2165124"/>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205;p37"/>
          <p:cNvSpPr txBox="1"/>
          <p:nvPr>
            <p:ph type="body" idx="1"/>
          </p:nvPr>
        </p:nvSpPr>
        <p:spPr>
          <a:xfrm>
            <a:off x="311699" y="1152475"/>
            <a:ext cx="8520602" cy="3416400"/>
          </a:xfrm>
          <a:prstGeom prst="rect">
            <a:avLst/>
          </a:prstGeom>
        </p:spPr>
        <p:txBody>
          <a:bodyPr/>
          <a:lstStyle/>
          <a:p>
            <a:pPr/>
            <a:r>
              <a:t>Now we construct a simulated ratings matrix for our tests.  </a:t>
            </a:r>
          </a:p>
          <a:p>
            <a:pPr>
              <a:spcBef>
                <a:spcPts val="1000"/>
              </a:spcBef>
            </a:pPr>
            <a:r>
              <a:t>This dataset - created via the ``make_random_test_matrix`` below creates a random ratings matrix of any desired size with integer entries in the range 1 to 5.  </a:t>
            </a:r>
          </a:p>
          <a:p>
            <a:pPr>
              <a:spcBef>
                <a:spcPts val="1000"/>
              </a:spcBef>
            </a:pPr>
            <a:r>
              <a:t>Then a user-defined percentage ``remove_perc`` of the entries of this matrix is removed, simulating an incomplete ratings matrix.  </a:t>
            </a:r>
          </a:p>
          <a:p>
            <a:pPr>
              <a:spcBef>
                <a:spcPts val="1000"/>
              </a:spcBef>
            </a:pPr>
            <a:r>
              <a:t>We first use it to create a small simulated ratings matrix with P = 10 and N = 100, with 75% of its entries removed.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210;p38"/>
          <p:cNvSpPr txBox="1"/>
          <p:nvPr>
            <p:ph type="body" idx="1"/>
          </p:nvPr>
        </p:nvSpPr>
        <p:spPr>
          <a:xfrm>
            <a:off x="311699" y="1152475"/>
            <a:ext cx="8520602" cy="3416400"/>
          </a:xfrm>
          <a:prstGeom prst="rect">
            <a:avLst/>
          </a:prstGeom>
        </p:spPr>
        <p:txBody>
          <a:bodyPr/>
          <a:lstStyle/>
          <a:p>
            <a:pPr/>
            <a:r>
              <a:t>Below we use our functionality to make a simulated test ratings matrix of size </a:t>
            </a:r>
            <a:br/>
            <a:r>
              <a:t>                            ,        and that has 75% of its entries removed.</a:t>
            </a:r>
          </a:p>
          <a:p>
            <a:pPr>
              <a:spcBef>
                <a:spcPts val="1000"/>
              </a:spcBef>
            </a:pPr>
            <a:r>
              <a:t>We then run our algorithm on this matrix and plot the cost function history to make sure everything is running properly.  </a:t>
            </a:r>
          </a:p>
          <a:p>
            <a:pPr>
              <a:spcBef>
                <a:spcPts val="1000"/>
              </a:spcBef>
            </a:pPr>
            <a:r>
              <a:t>Here we will use K = 5 basis elements, half of the number used in generating the data.  </a:t>
            </a:r>
          </a:p>
          <a:p>
            <a:pPr>
              <a:spcBef>
                <a:spcPts val="1000"/>
              </a:spcBef>
            </a:pPr>
            <a:r>
              <a:t>Remember: the cost function history here is showing only our approximation to the known entries of the ratings matrix, whose indices lie in the set     .</a:t>
            </a:r>
          </a:p>
        </p:txBody>
      </p:sp>
      <p:pic>
        <p:nvPicPr>
          <p:cNvPr id="193" name="MathEquation,#000000Google Shape;211;p38" descr="MathEquation,#000000Google Shape;211;p38"/>
          <p:cNvPicPr>
            <a:picLocks noChangeAspect="1"/>
          </p:cNvPicPr>
          <p:nvPr/>
        </p:nvPicPr>
        <p:blipFill>
          <a:blip r:embed="rId2">
            <a:extLst/>
          </a:blip>
          <a:stretch>
            <a:fillRect/>
          </a:stretch>
        </p:blipFill>
        <p:spPr>
          <a:xfrm>
            <a:off x="837049" y="1552774"/>
            <a:ext cx="2232969" cy="254001"/>
          </a:xfrm>
          <a:prstGeom prst="rect">
            <a:avLst/>
          </a:prstGeom>
          <a:ln w="12700">
            <a:miter lim="400000"/>
          </a:ln>
        </p:spPr>
      </p:pic>
      <p:pic>
        <p:nvPicPr>
          <p:cNvPr id="194" name="MathEquation,#000000Google Shape;212;p38" descr="MathEquation,#000000Google Shape;212;p38"/>
          <p:cNvPicPr>
            <a:picLocks noChangeAspect="1"/>
          </p:cNvPicPr>
          <p:nvPr/>
        </p:nvPicPr>
        <p:blipFill>
          <a:blip r:embed="rId3">
            <a:extLst/>
          </a:blip>
          <a:stretch>
            <a:fillRect/>
          </a:stretch>
        </p:blipFill>
        <p:spPr>
          <a:xfrm>
            <a:off x="7909324" y="3845474"/>
            <a:ext cx="202795" cy="2540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Google Shape;217;p39" descr="Google Shape;217;p39"/>
          <p:cNvPicPr>
            <a:picLocks noChangeAspect="1"/>
          </p:cNvPicPr>
          <p:nvPr/>
        </p:nvPicPr>
        <p:blipFill>
          <a:blip r:embed="rId2">
            <a:extLst/>
          </a:blip>
          <a:stretch>
            <a:fillRect/>
          </a:stretch>
        </p:blipFill>
        <p:spPr>
          <a:xfrm>
            <a:off x="381000" y="1362075"/>
            <a:ext cx="8382000" cy="241935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222;p40"/>
          <p:cNvSpPr txBox="1"/>
          <p:nvPr>
            <p:ph type="body" idx="1"/>
          </p:nvPr>
        </p:nvSpPr>
        <p:spPr>
          <a:xfrm>
            <a:off x="311699" y="1152475"/>
            <a:ext cx="8520602" cy="3416400"/>
          </a:xfrm>
          <a:prstGeom prst="rect">
            <a:avLst/>
          </a:prstGeom>
        </p:spPr>
        <p:txBody>
          <a:bodyPr/>
          <a:lstStyle/>
          <a:p>
            <a:pPr/>
            <a:r>
              <a:t>Now, to get a sense of how well we can learn entries in the matrix we did *not* have to begin with we run the same experiment as above.</a:t>
            </a:r>
          </a:p>
          <a:p>
            <a:pPr>
              <a:spcBef>
                <a:spcPts val="1000"/>
              </a:spcBef>
            </a:pPr>
            <a:r>
              <a:t>Only now over a range of values for K=1,...,9 and plot the cost function value on a) only the values we are given and b) the entire original matrix. </a:t>
            </a:r>
          </a:p>
          <a:p>
            <a:pPr>
              <a:spcBef>
                <a:spcPts val="1000"/>
              </a:spcBef>
            </a:pPr>
            <a:r>
              <a:t>Afterwards we plot both cost function histories.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title"/>
          </p:nvPr>
        </p:nvSpPr>
        <p:spPr>
          <a:xfrm>
            <a:off x="311699" y="2150849"/>
            <a:ext cx="8520602" cy="841801"/>
          </a:xfrm>
          <a:prstGeom prst="rect">
            <a:avLst/>
          </a:prstGeom>
        </p:spPr>
        <p:txBody>
          <a:bodyPr/>
          <a:lstStyle>
            <a:lvl1pPr>
              <a:defRPr sz="2500"/>
            </a:lvl1pPr>
          </a:lstStyle>
          <a:p>
            <a:pPr/>
            <a:r>
              <a:t>Introduction and motivation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Google Shape;227;p41" descr="Google Shape;227;p41"/>
          <p:cNvPicPr>
            <a:picLocks noChangeAspect="1"/>
          </p:cNvPicPr>
          <p:nvPr/>
        </p:nvPicPr>
        <p:blipFill>
          <a:blip r:embed="rId2">
            <a:extLst/>
          </a:blip>
          <a:stretch>
            <a:fillRect/>
          </a:stretch>
        </p:blipFill>
        <p:spPr>
          <a:xfrm>
            <a:off x="838200" y="990600"/>
            <a:ext cx="7467600" cy="31623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232;p42"/>
          <p:cNvSpPr txBox="1"/>
          <p:nvPr>
            <p:ph type="body" idx="1"/>
          </p:nvPr>
        </p:nvSpPr>
        <p:spPr>
          <a:xfrm>
            <a:off x="311699" y="1152475"/>
            <a:ext cx="8520602" cy="3416400"/>
          </a:xfrm>
          <a:prstGeom prst="rect">
            <a:avLst/>
          </a:prstGeom>
        </p:spPr>
        <p:txBody>
          <a:bodyPr/>
          <a:lstStyle/>
          <a:p>
            <a:pPr/>
            <a:r>
              <a:t>The sort of behavior seen here - where the cost value on the full original matrix reaches a minimum for some intermediary value of K - is quite common.  </a:t>
            </a:r>
          </a:p>
          <a:p>
            <a:pPr>
              <a:spcBef>
                <a:spcPts val="1000"/>
              </a:spcBef>
            </a:pPr>
            <a:r>
              <a:t>This is due to the fact that as we increase K here we begin - after a certain value (here K = 2) -  to fit very well to our known entries at the expense of generalization (i.e., we begin to fit worse to values we cannot see).  </a:t>
            </a:r>
          </a:p>
          <a:p>
            <a:pPr>
              <a:spcBef>
                <a:spcPts val="1000"/>
              </a:spcBef>
            </a:pPr>
            <a:r>
              <a:t>This </a:t>
            </a:r>
            <a:r>
              <a:rPr i="1"/>
              <a:t>overfitting</a:t>
            </a:r>
            <a:r>
              <a:t> problem is a common one we will address more systematically in the next Chapter.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idx="1"/>
          </p:nvPr>
        </p:nvSpPr>
        <p:spPr>
          <a:xfrm>
            <a:off x="311699" y="1152475"/>
            <a:ext cx="8520602" cy="3416400"/>
          </a:xfrm>
          <a:prstGeom prst="rect">
            <a:avLst/>
          </a:prstGeom>
        </p:spPr>
        <p:txBody>
          <a:bodyPr/>
          <a:lstStyle/>
          <a:p>
            <a:pPr marL="434340" indent="-325754" defTabSz="868680">
              <a:buSzPts val="1700"/>
              <a:defRPr sz="1710"/>
            </a:pPr>
            <a:r>
              <a:t>Recommender systems are heavily used in e-commerce today, providing customers with personalized recommendations for products and services by using a consumer's previous purchasing and rating history, along with those of similar customers.  </a:t>
            </a:r>
          </a:p>
          <a:p>
            <a:pPr marL="434340" indent="-325754" defTabSz="868680">
              <a:spcBef>
                <a:spcPts val="900"/>
              </a:spcBef>
              <a:buSzPts val="1700"/>
              <a:defRPr sz="1710"/>
            </a:pPr>
            <a:r>
              <a:t>For instance, a movie provider like Netflix with millions of users and tens of thousands of movies, records users' reviews and ratings (typically in the form of a number on a scale of 1-5 with 5 being the most favorable rating) in a large matrix such as the one illustrated below in the Figure. </a:t>
            </a:r>
          </a:p>
          <a:p>
            <a:pPr marL="434340" indent="-325754" defTabSz="868680">
              <a:spcBef>
                <a:spcPts val="900"/>
              </a:spcBef>
              <a:buSzPts val="1700"/>
              <a:defRPr sz="1710"/>
            </a:pPr>
            <a:r>
              <a:t>These matrices are very sparsely populated, since an individual consumer has likely rated only a small portion of the movies available.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74;p17"/>
          <p:cNvSpPr txBox="1"/>
          <p:nvPr>
            <p:ph type="body" idx="1"/>
          </p:nvPr>
        </p:nvSpPr>
        <p:spPr>
          <a:xfrm>
            <a:off x="311699" y="1152475"/>
            <a:ext cx="8520602" cy="3416400"/>
          </a:xfrm>
          <a:prstGeom prst="rect">
            <a:avLst/>
          </a:prstGeom>
        </p:spPr>
        <p:txBody>
          <a:bodyPr/>
          <a:lstStyle/>
          <a:p>
            <a:pPr/>
            <a:r>
              <a:t>With this data available, online movie and commerce sites often use the unsupervised learning technique we discuss in this Section as their main technique for making personalized recommendations to customers regarding what they might like to watch / consume next. </a:t>
            </a:r>
          </a:p>
          <a:p>
            <a:pPr>
              <a:spcBef>
                <a:spcPts val="1000"/>
              </a:spcBef>
            </a:pPr>
            <a:r>
              <a:t>With the technique for producing personalized recommendations we discuss here - typically referred to as a </a:t>
            </a:r>
            <a:r>
              <a:rPr i="1"/>
              <a:t>Recommender System</a:t>
            </a:r>
            <a:r>
              <a:t> - we aim to intelligently guess the values of every missing entry in the ratings matrix (we </a:t>
            </a:r>
            <a:r>
              <a:rPr i="1"/>
              <a:t>complete</a:t>
            </a:r>
            <a:r>
              <a:t> the matrix).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79;p18"/>
          <p:cNvSpPr txBox="1"/>
          <p:nvPr>
            <p:ph type="body" idx="1"/>
          </p:nvPr>
        </p:nvSpPr>
        <p:spPr>
          <a:xfrm>
            <a:off x="311699" y="1152475"/>
            <a:ext cx="8520602" cy="3416400"/>
          </a:xfrm>
          <a:prstGeom prst="rect">
            <a:avLst/>
          </a:prstGeom>
        </p:spPr>
        <p:txBody>
          <a:bodyPr/>
          <a:lstStyle/>
          <a:p>
            <a:pPr/>
            <a:r>
              <a:t>Then, in order to recommend a new product to a given user, we examine our completely filled ratings matrix for products we have predicted the user would highly rate (and thus enjoy) and recommend these.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84;p19"/>
          <p:cNvSpPr txBox="1"/>
          <p:nvPr>
            <p:ph type="body" sz="quarter" idx="1"/>
          </p:nvPr>
        </p:nvSpPr>
        <p:spPr>
          <a:xfrm>
            <a:off x="311699" y="3772699"/>
            <a:ext cx="8520602" cy="796201"/>
          </a:xfrm>
          <a:prstGeom prst="rect">
            <a:avLst/>
          </a:prstGeom>
        </p:spPr>
        <p:txBody>
          <a:bodyPr/>
          <a:lstStyle>
            <a:lvl1pPr marL="0" indent="0">
              <a:spcBef>
                <a:spcPts val="1200"/>
              </a:spcBef>
              <a:buSzTx/>
              <a:buNone/>
            </a:lvl1pPr>
          </a:lstStyle>
          <a:p>
            <a:pPr/>
            <a:r>
              <a:t>A prototypical movie rating matrix is very sparsely populated, with each user having rated only a very small number of films.</a:t>
            </a:r>
          </a:p>
        </p:txBody>
      </p:sp>
      <p:pic>
        <p:nvPicPr>
          <p:cNvPr id="122" name="Google Shape;85;p19" descr="Google Shape;85;p19"/>
          <p:cNvPicPr>
            <a:picLocks noChangeAspect="1"/>
          </p:cNvPicPr>
          <p:nvPr/>
        </p:nvPicPr>
        <p:blipFill>
          <a:blip r:embed="rId2">
            <a:extLst/>
          </a:blip>
          <a:stretch>
            <a:fillRect/>
          </a:stretch>
        </p:blipFill>
        <p:spPr>
          <a:xfrm>
            <a:off x="937975" y="213050"/>
            <a:ext cx="7268052" cy="34679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90;p20"/>
          <p:cNvSpPr txBox="1"/>
          <p:nvPr>
            <p:ph type="title"/>
          </p:nvPr>
        </p:nvSpPr>
        <p:spPr>
          <a:xfrm>
            <a:off x="311699" y="2150849"/>
            <a:ext cx="8520602" cy="841801"/>
          </a:xfrm>
          <a:prstGeom prst="rect">
            <a:avLst/>
          </a:prstGeom>
        </p:spPr>
        <p:txBody>
          <a:bodyPr/>
          <a:lstStyle>
            <a:lvl1pPr>
              <a:defRPr sz="2500"/>
            </a:lvl1pPr>
          </a:lstStyle>
          <a:p>
            <a:pPr/>
            <a:r>
              <a:t>Formal modeling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95;p21"/>
          <p:cNvSpPr txBox="1"/>
          <p:nvPr>
            <p:ph type="body" idx="1"/>
          </p:nvPr>
        </p:nvSpPr>
        <p:spPr>
          <a:xfrm>
            <a:off x="311699" y="1152475"/>
            <a:ext cx="8520602" cy="3416400"/>
          </a:xfrm>
          <a:prstGeom prst="rect">
            <a:avLst/>
          </a:prstGeom>
        </p:spPr>
        <p:txBody>
          <a:bodyPr/>
          <a:lstStyle/>
          <a:p>
            <a:pPr/>
            <a:r>
              <a:t>In what follows we will use the familiar notation                   to denote our input data, each of which has dimension N.   </a:t>
            </a:r>
          </a:p>
          <a:p>
            <a:pPr>
              <a:spcBef>
                <a:spcPts val="1000"/>
              </a:spcBef>
            </a:pPr>
            <a:r>
              <a:t>Here        is our      user's rating vector of - and is N dimensional where N is the total number of products / services available to be rated - and each is very sparsely populated (with whatever ratings user p has input into the system).  </a:t>
            </a:r>
          </a:p>
        </p:txBody>
      </p:sp>
      <p:pic>
        <p:nvPicPr>
          <p:cNvPr id="127" name="MathEquation,#000000Google Shape;96;p21" descr="MathEquation,#000000Google Shape;96;p21"/>
          <p:cNvPicPr>
            <a:picLocks noChangeAspect="1"/>
          </p:cNvPicPr>
          <p:nvPr/>
        </p:nvPicPr>
        <p:blipFill>
          <a:blip r:embed="rId2">
            <a:extLst/>
          </a:blip>
          <a:stretch>
            <a:fillRect/>
          </a:stretch>
        </p:blipFill>
        <p:spPr>
          <a:xfrm>
            <a:off x="5640875" y="1298000"/>
            <a:ext cx="1103901" cy="205601"/>
          </a:xfrm>
          <a:prstGeom prst="rect">
            <a:avLst/>
          </a:prstGeom>
          <a:ln w="12700">
            <a:miter lim="400000"/>
          </a:ln>
        </p:spPr>
      </p:pic>
      <p:pic>
        <p:nvPicPr>
          <p:cNvPr id="128" name="MathEquation,#000000Google Shape;97;p21" descr="MathEquation,#000000Google Shape;97;p21"/>
          <p:cNvPicPr>
            <a:picLocks noChangeAspect="1"/>
          </p:cNvPicPr>
          <p:nvPr/>
        </p:nvPicPr>
        <p:blipFill>
          <a:blip r:embed="rId3">
            <a:extLst/>
          </a:blip>
          <a:stretch>
            <a:fillRect/>
          </a:stretch>
        </p:blipFill>
        <p:spPr>
          <a:xfrm>
            <a:off x="1467825" y="2086499"/>
            <a:ext cx="298385" cy="254000"/>
          </a:xfrm>
          <a:prstGeom prst="rect">
            <a:avLst/>
          </a:prstGeom>
          <a:ln w="12700">
            <a:miter lim="400000"/>
          </a:ln>
        </p:spPr>
      </p:pic>
      <p:pic>
        <p:nvPicPr>
          <p:cNvPr id="129" name="MathEquation,#000000Google Shape;98;p21" descr="MathEquation,#000000Google Shape;98;p21"/>
          <p:cNvPicPr>
            <a:picLocks noChangeAspect="1"/>
          </p:cNvPicPr>
          <p:nvPr/>
        </p:nvPicPr>
        <p:blipFill>
          <a:blip r:embed="rId4">
            <a:extLst/>
          </a:blip>
          <a:stretch>
            <a:fillRect/>
          </a:stretch>
        </p:blipFill>
        <p:spPr>
          <a:xfrm>
            <a:off x="2486824" y="2025849"/>
            <a:ext cx="261857" cy="254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