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media1.mp4" ContentType="video/unknown"/>
  <Override PartName="/ppt/media/media2.mp4" ContentType="video/unknown"/>
  <Override PartName="/ppt/media/media3.mp4" ContentType="vide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16.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video" Target="../media/media2.mp4"/><Relationship Id="rId3" Type="http://schemas.microsoft.com/office/2007/relationships/media" Target="../media/media2.mp4"/><Relationship Id="rId4" Type="http://schemas.openxmlformats.org/officeDocument/2006/relationships/image" Target="../media/image18.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video" Target="../media/media3.mp4"/><Relationship Id="rId3" Type="http://schemas.microsoft.com/office/2007/relationships/media" Target="../media/media3.mp4"/><Relationship Id="rId4" Type="http://schemas.openxmlformats.org/officeDocument/2006/relationships/image" Target="../media/image19.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9.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3.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5.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8.5  K-means Clustering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101;p22"/>
          <p:cNvSpPr txBox="1"/>
          <p:nvPr>
            <p:ph type="body" idx="1"/>
          </p:nvPr>
        </p:nvSpPr>
        <p:spPr>
          <a:xfrm>
            <a:off x="311699" y="1152475"/>
            <a:ext cx="8520602" cy="3416400"/>
          </a:xfrm>
          <a:prstGeom prst="rect">
            <a:avLst/>
          </a:prstGeom>
        </p:spPr>
        <p:txBody>
          <a:bodyPr/>
          <a:lstStyle/>
          <a:p>
            <a:pPr/>
            <a:r>
              <a:t>To keep things as generally applicable as possible we will also use the notation K to denote the number of clusters in a dataset, in our current example K=3.  </a:t>
            </a:r>
          </a:p>
          <a:p>
            <a:pPr>
              <a:spcBef>
                <a:spcPts val="1000"/>
              </a:spcBef>
            </a:pPr>
            <a:r>
              <a:t>Because each cluster has a centroid we need notation for this as well, and we will use                          to denote these where         is the centroid of the  cluster.  </a:t>
            </a:r>
          </a:p>
          <a:p>
            <a:pPr>
              <a:spcBef>
                <a:spcPts val="1000"/>
              </a:spcBef>
            </a:pPr>
            <a:r>
              <a:t>Finally we need a notation to denote the set of points that belong to each cluster.  We denote the set of indices of those points belonging to the        cluster as</a:t>
            </a:r>
          </a:p>
        </p:txBody>
      </p:sp>
      <p:pic>
        <p:nvPicPr>
          <p:cNvPr id="130" name="MathEquation,#000000Google Shape;102;p22" descr="MathEquation,#000000Google Shape;102;p22"/>
          <p:cNvPicPr>
            <a:picLocks noChangeAspect="1"/>
          </p:cNvPicPr>
          <p:nvPr/>
        </p:nvPicPr>
        <p:blipFill>
          <a:blip r:embed="rId2">
            <a:extLst/>
          </a:blip>
          <a:stretch>
            <a:fillRect/>
          </a:stretch>
        </p:blipFill>
        <p:spPr>
          <a:xfrm>
            <a:off x="2343125" y="4180699"/>
            <a:ext cx="4929200" cy="388176"/>
          </a:xfrm>
          <a:prstGeom prst="rect">
            <a:avLst/>
          </a:prstGeom>
          <a:ln w="12700">
            <a:miter lim="400000"/>
          </a:ln>
        </p:spPr>
      </p:pic>
      <p:pic>
        <p:nvPicPr>
          <p:cNvPr id="131" name="MathEquation,#000000Google Shape;103;p22" descr="MathEquation,#000000Google Shape;103;p22"/>
          <p:cNvPicPr>
            <a:picLocks noChangeAspect="1"/>
          </p:cNvPicPr>
          <p:nvPr/>
        </p:nvPicPr>
        <p:blipFill>
          <a:blip r:embed="rId3">
            <a:extLst/>
          </a:blip>
          <a:stretch>
            <a:fillRect/>
          </a:stretch>
        </p:blipFill>
        <p:spPr>
          <a:xfrm>
            <a:off x="1693074" y="2711100"/>
            <a:ext cx="1532325" cy="208776"/>
          </a:xfrm>
          <a:prstGeom prst="rect">
            <a:avLst/>
          </a:prstGeom>
          <a:ln w="12700">
            <a:miter lim="400000"/>
          </a:ln>
        </p:spPr>
      </p:pic>
      <p:pic>
        <p:nvPicPr>
          <p:cNvPr id="132" name="MathEquation,#000000Google Shape;104;p22" descr="MathEquation,#000000Google Shape;104;p22"/>
          <p:cNvPicPr>
            <a:picLocks noChangeAspect="1"/>
          </p:cNvPicPr>
          <p:nvPr/>
        </p:nvPicPr>
        <p:blipFill>
          <a:blip r:embed="rId4">
            <a:extLst/>
          </a:blip>
          <a:stretch>
            <a:fillRect/>
          </a:stretch>
        </p:blipFill>
        <p:spPr>
          <a:xfrm>
            <a:off x="5647125" y="2665875"/>
            <a:ext cx="317501" cy="254001"/>
          </a:xfrm>
          <a:prstGeom prst="rect">
            <a:avLst/>
          </a:prstGeom>
          <a:ln w="12700">
            <a:miter lim="400000"/>
          </a:ln>
        </p:spPr>
      </p:pic>
      <p:pic>
        <p:nvPicPr>
          <p:cNvPr id="133" name="MathEquation,#000000Google Shape;105;p22" descr="MathEquation,#000000Google Shape;105;p22"/>
          <p:cNvPicPr>
            <a:picLocks noChangeAspect="1"/>
          </p:cNvPicPr>
          <p:nvPr/>
        </p:nvPicPr>
        <p:blipFill>
          <a:blip r:embed="rId5">
            <a:extLst/>
          </a:blip>
          <a:stretch>
            <a:fillRect/>
          </a:stretch>
        </p:blipFill>
        <p:spPr>
          <a:xfrm>
            <a:off x="8197450" y="2614625"/>
            <a:ext cx="300593" cy="254001"/>
          </a:xfrm>
          <a:prstGeom prst="rect">
            <a:avLst/>
          </a:prstGeom>
          <a:ln w="12700">
            <a:miter lim="400000"/>
          </a:ln>
        </p:spPr>
      </p:pic>
      <p:pic>
        <p:nvPicPr>
          <p:cNvPr id="134" name="MathEquation,#000000Google Shape;106;p22" descr="MathEquation,#000000Google Shape;106;p22"/>
          <p:cNvPicPr>
            <a:picLocks noChangeAspect="1"/>
          </p:cNvPicPr>
          <p:nvPr/>
        </p:nvPicPr>
        <p:blipFill>
          <a:blip r:embed="rId5">
            <a:extLst/>
          </a:blip>
          <a:stretch>
            <a:fillRect/>
          </a:stretch>
        </p:blipFill>
        <p:spPr>
          <a:xfrm>
            <a:off x="7953375" y="3720724"/>
            <a:ext cx="300592" cy="2540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111;p23"/>
          <p:cNvSpPr txBox="1"/>
          <p:nvPr>
            <p:ph type="body" idx="1"/>
          </p:nvPr>
        </p:nvSpPr>
        <p:spPr>
          <a:xfrm>
            <a:off x="311699" y="1152475"/>
            <a:ext cx="8520602" cy="3416400"/>
          </a:xfrm>
          <a:prstGeom prst="rect">
            <a:avLst/>
          </a:prstGeom>
        </p:spPr>
        <p:txBody>
          <a:bodyPr/>
          <a:lstStyle/>
          <a:p>
            <a:pPr/>
            <a:r>
              <a:t>With all of our notation in hand we can now better describe the prototype clustering scenario shown in the figure above.  </a:t>
            </a:r>
          </a:p>
          <a:p>
            <a:pPr>
              <a:spcBef>
                <a:spcPts val="1000"/>
              </a:spcBef>
            </a:pPr>
            <a:r>
              <a:t>Again, note here we have assumed that we have identified each cluster and its centroid 'bye eye'.  </a:t>
            </a:r>
          </a:p>
          <a:p>
            <a:pPr>
              <a:spcBef>
                <a:spcPts val="1000"/>
              </a:spcBef>
            </a:pPr>
            <a:r>
              <a:t>Firstly, because the centroid denotes the center of a cluster it seems intuitive that each one should be expressible as the average of the points assigned to each cluster.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gle Shape;116;p24"/>
          <p:cNvSpPr txBox="1"/>
          <p:nvPr>
            <p:ph type="body" idx="1"/>
          </p:nvPr>
        </p:nvSpPr>
        <p:spPr>
          <a:xfrm>
            <a:off x="311699" y="1152475"/>
            <a:ext cx="8520602" cy="3416400"/>
          </a:xfrm>
          <a:prstGeom prst="rect">
            <a:avLst/>
          </a:prstGeom>
        </p:spPr>
        <p:txBody>
          <a:bodyPr/>
          <a:lstStyle/>
          <a:p>
            <a:pPr/>
            <a:r>
              <a:t>Algebraically this is to say that</a:t>
            </a:r>
          </a:p>
          <a:p>
            <a:pPr marL="0" indent="457200">
              <a:spcBef>
                <a:spcPts val="1000"/>
              </a:spcBef>
              <a:buSzTx/>
              <a:buNone/>
            </a:pPr>
          </a:p>
          <a:p>
            <a:pPr>
              <a:spcBef>
                <a:spcPts val="1000"/>
              </a:spcBef>
            </a:pPr>
            <a:r>
              <a:t>This formula confirms the intuition that each centroid represents a chunk of the data - the average of those points belonging to each cluster.  </a:t>
            </a:r>
          </a:p>
          <a:p>
            <a:pPr>
              <a:spcBef>
                <a:spcPts val="1000"/>
              </a:spcBef>
            </a:pPr>
            <a:r>
              <a:t>Next we can state mathematically an obvious and implicit fact about the clustering scenario above: that each point belongs to the cluster whose centroid it is closest to. </a:t>
            </a:r>
          </a:p>
        </p:txBody>
      </p:sp>
      <p:pic>
        <p:nvPicPr>
          <p:cNvPr id="139" name="MathEquation,#000000Google Shape;117;p24" descr="MathEquation,#000000Google Shape;117;p24"/>
          <p:cNvPicPr>
            <a:picLocks noChangeAspect="1"/>
          </p:cNvPicPr>
          <p:nvPr/>
        </p:nvPicPr>
        <p:blipFill>
          <a:blip r:embed="rId2">
            <a:extLst/>
          </a:blip>
          <a:stretch>
            <a:fillRect/>
          </a:stretch>
        </p:blipFill>
        <p:spPr>
          <a:xfrm>
            <a:off x="3639275" y="1540624"/>
            <a:ext cx="2366951" cy="48522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122;p25"/>
          <p:cNvSpPr txBox="1"/>
          <p:nvPr>
            <p:ph type="body" idx="1"/>
          </p:nvPr>
        </p:nvSpPr>
        <p:spPr>
          <a:xfrm>
            <a:off x="311699" y="1152475"/>
            <a:ext cx="8520602" cy="3416400"/>
          </a:xfrm>
          <a:prstGeom prst="rect">
            <a:avLst/>
          </a:prstGeom>
        </p:spPr>
        <p:txBody>
          <a:bodyPr/>
          <a:lstStyle/>
          <a:p>
            <a:pPr/>
            <a:r>
              <a:t>To express this algebraically for a given point        is simply say that the point must belong to the cluster where the distance to the centroid                     is minimal.  </a:t>
            </a:r>
          </a:p>
          <a:p>
            <a:pPr>
              <a:spcBef>
                <a:spcPts val="1000"/>
              </a:spcBef>
            </a:pPr>
            <a:r>
              <a:t>In other words, the point        belongs to or is </a:t>
            </a:r>
            <a:r>
              <a:rPr i="1"/>
              <a:t>assigned</a:t>
            </a:r>
            <a:r>
              <a:t> to cluster       if</a:t>
            </a:r>
          </a:p>
          <a:p>
            <a:pPr marL="0" indent="457200">
              <a:spcBef>
                <a:spcPts val="1000"/>
              </a:spcBef>
              <a:buSzTx/>
              <a:buNone/>
            </a:pPr>
          </a:p>
          <a:p>
            <a:pPr>
              <a:spcBef>
                <a:spcPts val="1000"/>
              </a:spcBef>
            </a:pPr>
            <a:r>
              <a:t>In the jargon of machine learning these are called cluster </a:t>
            </a:r>
            <a:r>
              <a:rPr i="1"/>
              <a:t>assignments</a:t>
            </a:r>
            <a:r>
              <a:t>.</a:t>
            </a:r>
          </a:p>
        </p:txBody>
      </p:sp>
      <p:pic>
        <p:nvPicPr>
          <p:cNvPr id="142" name="MathEquation,#000000Google Shape;123;p25" descr="MathEquation,#000000Google Shape;123;p25"/>
          <p:cNvPicPr>
            <a:picLocks noChangeAspect="1"/>
          </p:cNvPicPr>
          <p:nvPr/>
        </p:nvPicPr>
        <p:blipFill>
          <a:blip r:embed="rId2">
            <a:extLst/>
          </a:blip>
          <a:stretch>
            <a:fillRect/>
          </a:stretch>
        </p:blipFill>
        <p:spPr>
          <a:xfrm>
            <a:off x="3347899" y="2765849"/>
            <a:ext cx="2338551" cy="485251"/>
          </a:xfrm>
          <a:prstGeom prst="rect">
            <a:avLst/>
          </a:prstGeom>
          <a:ln w="12700">
            <a:miter lim="400000"/>
          </a:ln>
        </p:spPr>
      </p:pic>
      <p:pic>
        <p:nvPicPr>
          <p:cNvPr id="143" name="MathEquation,#000000Google Shape;124;p25" descr="MathEquation,#000000Google Shape;124;p25"/>
          <p:cNvPicPr>
            <a:picLocks noChangeAspect="1"/>
          </p:cNvPicPr>
          <p:nvPr/>
        </p:nvPicPr>
        <p:blipFill>
          <a:blip r:embed="rId3">
            <a:extLst/>
          </a:blip>
          <a:stretch>
            <a:fillRect/>
          </a:stretch>
        </p:blipFill>
        <p:spPr>
          <a:xfrm>
            <a:off x="5519549" y="1273724"/>
            <a:ext cx="298385" cy="254000"/>
          </a:xfrm>
          <a:prstGeom prst="rect">
            <a:avLst/>
          </a:prstGeom>
          <a:ln w="12700">
            <a:miter lim="400000"/>
          </a:ln>
        </p:spPr>
      </p:pic>
      <p:pic>
        <p:nvPicPr>
          <p:cNvPr id="144" name="MathEquation,#000000Google Shape;125;p25" descr="MathEquation,#000000Google Shape;125;p25"/>
          <p:cNvPicPr>
            <a:picLocks noChangeAspect="1"/>
          </p:cNvPicPr>
          <p:nvPr/>
        </p:nvPicPr>
        <p:blipFill>
          <a:blip r:embed="rId4">
            <a:extLst/>
          </a:blip>
          <a:stretch>
            <a:fillRect/>
          </a:stretch>
        </p:blipFill>
        <p:spPr>
          <a:xfrm>
            <a:off x="7072324" y="1589149"/>
            <a:ext cx="1179051" cy="315402"/>
          </a:xfrm>
          <a:prstGeom prst="rect">
            <a:avLst/>
          </a:prstGeom>
          <a:ln w="12700">
            <a:miter lim="400000"/>
          </a:ln>
        </p:spPr>
      </p:pic>
      <p:pic>
        <p:nvPicPr>
          <p:cNvPr id="145" name="MathEquation,#000000Google Shape;126;p25" descr="MathEquation,#000000Google Shape;126;p25"/>
          <p:cNvPicPr>
            <a:picLocks noChangeAspect="1"/>
          </p:cNvPicPr>
          <p:nvPr/>
        </p:nvPicPr>
        <p:blipFill>
          <a:blip r:embed="rId3">
            <a:extLst/>
          </a:blip>
          <a:stretch>
            <a:fillRect/>
          </a:stretch>
        </p:blipFill>
        <p:spPr>
          <a:xfrm>
            <a:off x="3433050" y="2366274"/>
            <a:ext cx="298385" cy="254000"/>
          </a:xfrm>
          <a:prstGeom prst="rect">
            <a:avLst/>
          </a:prstGeom>
          <a:ln w="12700">
            <a:miter lim="400000"/>
          </a:ln>
        </p:spPr>
      </p:pic>
      <p:pic>
        <p:nvPicPr>
          <p:cNvPr id="146" name="MathEquation,#000000Google Shape;127;p25" descr="MathEquation,#000000Google Shape;127;p25"/>
          <p:cNvPicPr>
            <a:picLocks noChangeAspect="1"/>
          </p:cNvPicPr>
          <p:nvPr/>
        </p:nvPicPr>
        <p:blipFill>
          <a:blip r:embed="rId5">
            <a:extLst/>
          </a:blip>
          <a:stretch>
            <a:fillRect/>
          </a:stretch>
        </p:blipFill>
        <p:spPr>
          <a:xfrm>
            <a:off x="7478287" y="2366262"/>
            <a:ext cx="221533" cy="20547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132;p26"/>
          <p:cNvSpPr txBox="1"/>
          <p:nvPr>
            <p:ph type="title"/>
          </p:nvPr>
        </p:nvSpPr>
        <p:spPr>
          <a:xfrm>
            <a:off x="311699" y="2150849"/>
            <a:ext cx="8520602" cy="841801"/>
          </a:xfrm>
          <a:prstGeom prst="rect">
            <a:avLst/>
          </a:prstGeom>
        </p:spPr>
        <p:txBody>
          <a:bodyPr/>
          <a:lstStyle>
            <a:lvl1pPr>
              <a:defRPr sz="2500"/>
            </a:lvl1pPr>
          </a:lstStyle>
          <a:p>
            <a:pPr/>
            <a:r>
              <a:t>Learning clusters to represent data</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Google Shape;137;p27"/>
          <p:cNvSpPr txBox="1"/>
          <p:nvPr>
            <p:ph type="body" idx="1"/>
          </p:nvPr>
        </p:nvSpPr>
        <p:spPr>
          <a:xfrm>
            <a:off x="311699" y="1152475"/>
            <a:ext cx="8520602" cy="3416400"/>
          </a:xfrm>
          <a:prstGeom prst="rect">
            <a:avLst/>
          </a:prstGeom>
        </p:spPr>
        <p:txBody>
          <a:bodyPr/>
          <a:lstStyle/>
          <a:p>
            <a:pPr/>
            <a:r>
              <a:t>We do not want to have to visually identify clusters in a dataset ourselves...</a:t>
            </a:r>
          </a:p>
          <a:p>
            <a:pPr>
              <a:spcBef>
                <a:spcPts val="1000"/>
              </a:spcBef>
            </a:pPr>
            <a:r>
              <a:t>...and in any being constrained three dimensions if the dimension of of a dataset is greater than N=3 there is no way for us humans to do this anyway.  </a:t>
            </a:r>
          </a:p>
          <a:p>
            <a:pPr>
              <a:spcBef>
                <a:spcPts val="1000"/>
              </a:spcBef>
            </a:pPr>
            <a:r>
              <a:t>Instead we want an algorithm that will do this for us automatically.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Google Shape;142;p28"/>
          <p:cNvSpPr txBox="1"/>
          <p:nvPr>
            <p:ph type="body" idx="1"/>
          </p:nvPr>
        </p:nvSpPr>
        <p:spPr>
          <a:xfrm>
            <a:off x="311699" y="1152475"/>
            <a:ext cx="8520602" cy="3416400"/>
          </a:xfrm>
          <a:prstGeom prst="rect">
            <a:avLst/>
          </a:prstGeom>
        </p:spPr>
        <p:txBody>
          <a:bodyPr/>
          <a:lstStyle/>
          <a:p>
            <a:pPr/>
            <a:r>
              <a:t>Thankfully we can do this rather easily using the framework detailed above for mathematically describing clusters...</a:t>
            </a:r>
          </a:p>
          <a:p>
            <a:pPr>
              <a:spcBef>
                <a:spcPts val="1000"/>
              </a:spcBef>
            </a:pPr>
            <a:r>
              <a:t>...the resulting algorithm being called the *K-means clustering algorithm*.  </a:t>
            </a:r>
          </a:p>
          <a:p>
            <a:pPr>
              <a:spcBef>
                <a:spcPts val="1000"/>
              </a:spcBef>
            </a:pPr>
            <a:r>
              <a:t>As with many of the algorithms we have seen K-means is an *iterative method*, meaning that we will refine the ideal location for our cluster centroids / cluster assignments over a number of update steps.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147;p29"/>
          <p:cNvSpPr txBox="1"/>
          <p:nvPr>
            <p:ph type="body" idx="1"/>
          </p:nvPr>
        </p:nvSpPr>
        <p:spPr>
          <a:xfrm>
            <a:off x="311699" y="1152475"/>
            <a:ext cx="8520602" cy="3416400"/>
          </a:xfrm>
          <a:prstGeom prst="rect">
            <a:avLst/>
          </a:prstGeom>
        </p:spPr>
        <p:txBody>
          <a:bodyPr/>
          <a:lstStyle/>
          <a:p>
            <a:pPr/>
            <a:r>
              <a:t>To get started -  let us say that we want to cluster a dataset of P points into K clusters automatically.  </a:t>
            </a:r>
          </a:p>
          <a:p>
            <a:pPr>
              <a:spcBef>
                <a:spcPts val="1000"/>
              </a:spcBef>
            </a:pPr>
            <a:r>
              <a:t>Note here that we will fix K, and address how to properly decide on its value later.  </a:t>
            </a:r>
          </a:p>
          <a:p>
            <a:pPr>
              <a:spcBef>
                <a:spcPts val="1000"/>
              </a:spcBef>
            </a:pPr>
            <a:r>
              <a:t>Now to state the obvious - remember - we know neither a) the locations of each cluster centroid nor b) the cluster assignments.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152;p30"/>
          <p:cNvSpPr txBox="1"/>
          <p:nvPr>
            <p:ph type="body" idx="1"/>
          </p:nvPr>
        </p:nvSpPr>
        <p:spPr>
          <a:xfrm>
            <a:off x="311699" y="1152475"/>
            <a:ext cx="8520602" cy="3416400"/>
          </a:xfrm>
          <a:prstGeom prst="rect">
            <a:avLst/>
          </a:prstGeom>
        </p:spPr>
        <p:txBody>
          <a:bodyPr/>
          <a:lstStyle/>
          <a:p>
            <a:pPr/>
            <a:r>
              <a:t>Since we do not know where the clusters nor their centroids are located we can start off by taking a random guess at the locations of our K centroids (we have to start somewhere).  </a:t>
            </a:r>
          </a:p>
          <a:p>
            <a:pPr>
              <a:spcBef>
                <a:spcPts val="1000"/>
              </a:spcBef>
            </a:pPr>
            <a:r>
              <a:t>This 'random guess' - our initialization - for the K centroids could be a random subset of K of our points, or any number of [other types of initializations].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157;p31"/>
          <p:cNvSpPr txBox="1"/>
          <p:nvPr>
            <p:ph type="body" idx="1"/>
          </p:nvPr>
        </p:nvSpPr>
        <p:spPr>
          <a:xfrm>
            <a:off x="311699" y="1152475"/>
            <a:ext cx="8520602" cy="3416400"/>
          </a:xfrm>
          <a:prstGeom prst="rect">
            <a:avLst/>
          </a:prstGeom>
        </p:spPr>
        <p:txBody>
          <a:bodyPr/>
          <a:lstStyle/>
          <a:p>
            <a:pPr/>
            <a:r>
              <a:t>With our initial centroid locations decided on we can then determine cluster assignments by simply looping over our points and for each       finding its closest centroid using the formula we saw above</a:t>
            </a:r>
          </a:p>
        </p:txBody>
      </p:sp>
      <p:pic>
        <p:nvPicPr>
          <p:cNvPr id="159" name="MathEquation,#000000Google Shape;158;p31" descr="MathEquation,#000000Google Shape;158;p31"/>
          <p:cNvPicPr>
            <a:picLocks noChangeAspect="1"/>
          </p:cNvPicPr>
          <p:nvPr/>
        </p:nvPicPr>
        <p:blipFill>
          <a:blip r:embed="rId2">
            <a:extLst/>
          </a:blip>
          <a:stretch>
            <a:fillRect/>
          </a:stretch>
        </p:blipFill>
        <p:spPr>
          <a:xfrm>
            <a:off x="3283987" y="2729450"/>
            <a:ext cx="2576025" cy="521651"/>
          </a:xfrm>
          <a:prstGeom prst="rect">
            <a:avLst/>
          </a:prstGeom>
          <a:ln w="12700">
            <a:miter lim="400000"/>
          </a:ln>
        </p:spPr>
      </p:pic>
      <p:pic>
        <p:nvPicPr>
          <p:cNvPr id="160" name="MathEquation,#000000Google Shape;159;p31" descr="MathEquation,#000000Google Shape;159;p31"/>
          <p:cNvPicPr>
            <a:picLocks noChangeAspect="1"/>
          </p:cNvPicPr>
          <p:nvPr/>
        </p:nvPicPr>
        <p:blipFill>
          <a:blip r:embed="rId3">
            <a:extLst/>
          </a:blip>
          <a:stretch>
            <a:fillRect/>
          </a:stretch>
        </p:blipFill>
        <p:spPr>
          <a:xfrm>
            <a:off x="6975275" y="1601275"/>
            <a:ext cx="298385" cy="2540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body" idx="1"/>
          </p:nvPr>
        </p:nvSpPr>
        <p:spPr>
          <a:xfrm>
            <a:off x="311699" y="1152475"/>
            <a:ext cx="8520602" cy="3416400"/>
          </a:xfrm>
          <a:prstGeom prst="rect">
            <a:avLst/>
          </a:prstGeom>
        </p:spPr>
        <p:txBody>
          <a:bodyPr/>
          <a:lstStyle/>
          <a:p>
            <a:pPr/>
            <a:r>
              <a:t>In Sectio 8.3 we saw how Principal Component Analysis can be used as a basis for various normalization schemes. </a:t>
            </a:r>
          </a:p>
          <a:p>
            <a:pPr>
              <a:spcBef>
                <a:spcPts val="1000"/>
              </a:spcBef>
            </a:pPr>
            <a:r>
              <a:t>As well as a tool for simplifying a high dimensional dataset by properly reducing its </a:t>
            </a:r>
            <a:r>
              <a:rPr i="1"/>
              <a:t>input</a:t>
            </a:r>
            <a:r>
              <a:t> or </a:t>
            </a:r>
            <a:r>
              <a:rPr i="1"/>
              <a:t>feature</a:t>
            </a:r>
            <a:r>
              <a:t> dimension.  </a:t>
            </a:r>
          </a:p>
          <a:p>
            <a:pPr>
              <a:spcBef>
                <a:spcPts val="1000"/>
              </a:spcBef>
            </a:pPr>
            <a:r>
              <a:t>The subject of this Section is another tool for simplifying data, however here the problem is not (necessarily) that the data lives in high dimension but that there are simply too many data points to process (either by an algorithm or a human interpreter).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Google Shape;164;p32"/>
          <p:cNvSpPr txBox="1"/>
          <p:nvPr>
            <p:ph type="body" idx="1"/>
          </p:nvPr>
        </p:nvSpPr>
        <p:spPr>
          <a:xfrm>
            <a:off x="311699" y="1152475"/>
            <a:ext cx="8520602" cy="3416400"/>
          </a:xfrm>
          <a:prstGeom prst="rect">
            <a:avLst/>
          </a:prstGeom>
        </p:spPr>
        <p:txBody>
          <a:bodyPr/>
          <a:lstStyle/>
          <a:p>
            <a:pPr/>
            <a:r>
              <a:t>Now we have both an initial guess at our centroids and clustering assignments.  </a:t>
            </a:r>
          </a:p>
          <a:p>
            <a:pPr>
              <a:spcBef>
                <a:spcPts val="1000"/>
              </a:spcBef>
            </a:pPr>
            <a:r>
              <a:t>With our cluster assignments in hand we can then update our centroid locations - as the average of the points assigned to each cluster</a:t>
            </a:r>
          </a:p>
          <a:p>
            <a:pPr marL="0" indent="457200">
              <a:spcBef>
                <a:spcPts val="1000"/>
              </a:spcBef>
              <a:buSzTx/>
              <a:buNone/>
            </a:pPr>
          </a:p>
          <a:p>
            <a:pPr>
              <a:spcBef>
                <a:spcPts val="1000"/>
              </a:spcBef>
            </a:pPr>
            <a:r>
              <a:t>These first three steps - initializing the centroids, assigning points to each cluster, and updating the centroid locations - are shown in the figure below.</a:t>
            </a:r>
          </a:p>
        </p:txBody>
      </p:sp>
      <p:pic>
        <p:nvPicPr>
          <p:cNvPr id="163" name="MathEquation,#000000Google Shape;165;p32" descr="MathEquation,#000000Google Shape;165;p32"/>
          <p:cNvPicPr>
            <a:picLocks noChangeAspect="1"/>
          </p:cNvPicPr>
          <p:nvPr/>
        </p:nvPicPr>
        <p:blipFill>
          <a:blip r:embed="rId2">
            <a:extLst/>
          </a:blip>
          <a:stretch>
            <a:fillRect/>
          </a:stretch>
        </p:blipFill>
        <p:spPr>
          <a:xfrm>
            <a:off x="3687774" y="2660887"/>
            <a:ext cx="1949151" cy="39957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Google Shape;170;p33"/>
          <p:cNvSpPr txBox="1"/>
          <p:nvPr>
            <p:ph type="body" sz="quarter" idx="1"/>
          </p:nvPr>
        </p:nvSpPr>
        <p:spPr>
          <a:xfrm>
            <a:off x="311699" y="3348125"/>
            <a:ext cx="8520602" cy="808201"/>
          </a:xfrm>
          <a:prstGeom prst="rect">
            <a:avLst/>
          </a:prstGeom>
        </p:spPr>
        <p:txBody>
          <a:bodyPr/>
          <a:lstStyle>
            <a:lvl1pPr marL="0" indent="0">
              <a:spcBef>
                <a:spcPts val="1200"/>
              </a:spcBef>
              <a:buSzTx/>
              <a:buNone/>
            </a:lvl1pPr>
          </a:lstStyle>
          <a:p>
            <a:pPr/>
            <a:r>
              <a:t>(left) set of data points with random centroid initializations, and assignments (right) centroid locations updated as average of points assigned to each cluster</a:t>
            </a:r>
          </a:p>
        </p:txBody>
      </p:sp>
      <p:pic>
        <p:nvPicPr>
          <p:cNvPr id="166" name="Google Shape;171;p33" descr="Google Shape;171;p33"/>
          <p:cNvPicPr>
            <a:picLocks noChangeAspect="1"/>
          </p:cNvPicPr>
          <p:nvPr/>
        </p:nvPicPr>
        <p:blipFill>
          <a:blip r:embed="rId2">
            <a:extLst/>
          </a:blip>
          <a:stretch>
            <a:fillRect/>
          </a:stretch>
        </p:blipFill>
        <p:spPr>
          <a:xfrm>
            <a:off x="1426061" y="225174"/>
            <a:ext cx="6291879" cy="2783278"/>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Google Shape;176;p34"/>
          <p:cNvSpPr txBox="1"/>
          <p:nvPr>
            <p:ph type="body" idx="1"/>
          </p:nvPr>
        </p:nvSpPr>
        <p:spPr>
          <a:xfrm>
            <a:off x="311699" y="1152475"/>
            <a:ext cx="8520602" cy="3416400"/>
          </a:xfrm>
          <a:prstGeom prst="rect">
            <a:avLst/>
          </a:prstGeom>
        </p:spPr>
        <p:txBody>
          <a:bodyPr/>
          <a:lstStyle/>
          <a:p>
            <a:pPr/>
            <a:r>
              <a:t>To further refine our centroids / clusters we can now just repeat the above two-step process of...</a:t>
            </a:r>
          </a:p>
          <a:p>
            <a:pPr>
              <a:spcBef>
                <a:spcPts val="1000"/>
              </a:spcBef>
            </a:pPr>
            <a:r>
              <a:t>...a) re-assigning points based on our new centroid locations and then...</a:t>
            </a:r>
          </a:p>
          <a:p>
            <a:pPr>
              <a:spcBef>
                <a:spcPts val="1000"/>
              </a:spcBef>
            </a:pPr>
            <a:r>
              <a:t>...b) updating the centroid locations as the average of those points assigned to each cluster.  </a:t>
            </a:r>
          </a:p>
          <a:p>
            <a:pPr>
              <a:spcBef>
                <a:spcPts val="1000"/>
              </a:spcBef>
            </a:pPr>
            <a:r>
              <a:t>We can halt doing so after e.g., a pre-defined number of maximum iterations or when the cluster centroids to not change location very much from one iteration to the next.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181;p35"/>
          <p:cNvSpPr txBox="1"/>
          <p:nvPr>
            <p:ph type="body" sz="quarter" idx="1"/>
          </p:nvPr>
        </p:nvSpPr>
        <p:spPr>
          <a:xfrm>
            <a:off x="311699" y="3566500"/>
            <a:ext cx="8520602" cy="759901"/>
          </a:xfrm>
          <a:prstGeom prst="rect">
            <a:avLst/>
          </a:prstGeom>
        </p:spPr>
        <p:txBody>
          <a:bodyPr/>
          <a:lstStyle>
            <a:lvl1pPr marL="0" indent="0">
              <a:spcBef>
                <a:spcPts val="1200"/>
              </a:spcBef>
              <a:buSzTx/>
              <a:buNone/>
            </a:lvl1pPr>
          </a:lstStyle>
          <a:p>
            <a:pPr/>
            <a:r>
              <a:t>(left) assigning points based on updated centroid locations (right) updated location of centroids given by cluster averages</a:t>
            </a:r>
          </a:p>
        </p:txBody>
      </p:sp>
      <p:pic>
        <p:nvPicPr>
          <p:cNvPr id="171" name="Google Shape;182;p35" descr="Google Shape;182;p35"/>
          <p:cNvPicPr>
            <a:picLocks noChangeAspect="1"/>
          </p:cNvPicPr>
          <p:nvPr/>
        </p:nvPicPr>
        <p:blipFill>
          <a:blip r:embed="rId2">
            <a:extLst/>
          </a:blip>
          <a:stretch>
            <a:fillRect/>
          </a:stretch>
        </p:blipFill>
        <p:spPr>
          <a:xfrm>
            <a:off x="1112050" y="285849"/>
            <a:ext cx="6919898" cy="311875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oogle Shape;187;p36"/>
          <p:cNvSpPr txBox="1"/>
          <p:nvPr>
            <p:ph type="title"/>
          </p:nvPr>
        </p:nvSpPr>
        <p:spPr>
          <a:xfrm>
            <a:off x="311699" y="2150849"/>
            <a:ext cx="8520602" cy="841801"/>
          </a:xfrm>
          <a:prstGeom prst="rect">
            <a:avLst/>
          </a:prstGeom>
        </p:spPr>
        <p:txBody>
          <a:bodyPr/>
          <a:lstStyle>
            <a:lvl1pPr>
              <a:defRPr sz="2500"/>
            </a:lvl1pPr>
          </a:lstStyle>
          <a:p>
            <a:pPr/>
            <a:r>
              <a:t> Example: K-means and bad local minima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192;p37"/>
          <p:cNvSpPr txBox="1"/>
          <p:nvPr>
            <p:ph type="body" idx="1"/>
          </p:nvPr>
        </p:nvSpPr>
        <p:spPr>
          <a:xfrm>
            <a:off x="311699" y="1152475"/>
            <a:ext cx="8520602" cy="3416400"/>
          </a:xfrm>
          <a:prstGeom prst="rect">
            <a:avLst/>
          </a:prstGeom>
        </p:spPr>
        <p:txBody>
          <a:bodyPr/>
          <a:lstStyle/>
          <a:p>
            <a:pPr/>
            <a:r>
              <a:t>In this example we use the ``Python`` K-means implementation above to animate the K-means clustering process for the toy dataset loaded in and plotted in the next cell.</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7" name="Google Shape;197;p38" descr="Google Shape;197;p38"/>
          <p:cNvPicPr>
            <a:picLocks noChangeAspect="1"/>
          </p:cNvPicPr>
          <p:nvPr/>
        </p:nvPicPr>
        <p:blipFill>
          <a:blip r:embed="rId2">
            <a:extLst/>
          </a:blip>
          <a:stretch>
            <a:fillRect/>
          </a:stretch>
        </p:blipFill>
        <p:spPr>
          <a:xfrm>
            <a:off x="2328863" y="1066800"/>
            <a:ext cx="4486276" cy="300990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Google Shape;202;p39"/>
          <p:cNvSpPr txBox="1"/>
          <p:nvPr>
            <p:ph type="body" idx="1"/>
          </p:nvPr>
        </p:nvSpPr>
        <p:spPr>
          <a:xfrm>
            <a:off x="311699" y="1152475"/>
            <a:ext cx="8520602" cy="3416400"/>
          </a:xfrm>
          <a:prstGeom prst="rect">
            <a:avLst/>
          </a:prstGeom>
        </p:spPr>
        <p:txBody>
          <a:bodyPr/>
          <a:lstStyle/>
          <a:p>
            <a:pPr/>
            <a:r>
              <a:t>This roughly looks like it could be clustered into K=5 clusters.  </a:t>
            </a:r>
          </a:p>
          <a:p>
            <a:pPr>
              <a:spcBef>
                <a:spcPts val="1000"/>
              </a:spcBef>
            </a:pPr>
            <a:r>
              <a:t>Let us try applying K-means using K=5 to see if the algorithm can recover them properly.</a:t>
            </a:r>
          </a:p>
          <a:p>
            <a:pPr>
              <a:spcBef>
                <a:spcPts val="1000"/>
              </a:spcBef>
            </a:pPr>
            <a:r>
              <a:t>Below we run and animate the K-means algorithm using K=5.</a:t>
            </a:r>
          </a:p>
          <a:p>
            <a:pPr>
              <a:spcBef>
                <a:spcPts val="1000"/>
              </a:spcBef>
            </a:pPr>
            <a:r>
              <a:t>This animator displays each iteration of the algorithm is three frames.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1" name="animation_3.mp4" descr="animation_3.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2286000" y="285750"/>
            <a:ext cx="4572000" cy="45720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64000" fill="hold"/>
                                        <p:tgtEl>
                                          <p:spTgt spid="181"/>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81"/>
                </p:tgtEl>
              </p:cMediaNode>
            </p:video>
            <p:seq concurrent="1" prevAc="none" nextAc="seek">
              <p:cTn id="8" evtFilter="cancelBubble" nodeType="interactiveSeq" restart="whenNotActive" fill="hold">
                <p:stCondLst>
                  <p:cond delay="0" evt="onClick">
                    <p:tgtEl>
                      <p:spTgt spid="181"/>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181"/>
                                        </p:tgtEl>
                                      </p:cBhvr>
                                    </p:cmd>
                                  </p:childTnLst>
                                </p:cTn>
                              </p:par>
                            </p:childTnLst>
                          </p:cTn>
                        </p:par>
                      </p:childTnLst>
                    </p:cTn>
                  </p:par>
                </p:childTnLst>
              </p:cTn>
              <p:nextCondLst>
                <p:cond delay="0" evt="onClick">
                  <p:tgtEl>
                    <p:spTgt spid="181"/>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Google Shape;212;p41"/>
          <p:cNvSpPr txBox="1"/>
          <p:nvPr>
            <p:ph type="title"/>
          </p:nvPr>
        </p:nvSpPr>
        <p:spPr>
          <a:xfrm>
            <a:off x="311699" y="2150849"/>
            <a:ext cx="8520602" cy="841801"/>
          </a:xfrm>
          <a:prstGeom prst="rect">
            <a:avLst/>
          </a:prstGeom>
        </p:spPr>
        <p:txBody>
          <a:bodyPr/>
          <a:lstStyle>
            <a:lvl1pPr>
              <a:defRPr sz="2200"/>
            </a:lvl1pPr>
          </a:lstStyle>
          <a:p>
            <a:pPr/>
            <a:r>
              <a:t>Example: K-means failures due to a poor choice of initialization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body" idx="1"/>
          </p:nvPr>
        </p:nvSpPr>
        <p:spPr>
          <a:xfrm>
            <a:off x="311699" y="1152475"/>
            <a:ext cx="8520602" cy="3416400"/>
          </a:xfrm>
          <a:prstGeom prst="rect">
            <a:avLst/>
          </a:prstGeom>
        </p:spPr>
        <p:txBody>
          <a:bodyPr/>
          <a:lstStyle/>
          <a:p>
            <a:pPr/>
            <a:r>
              <a:t>The focus of this Section - the </a:t>
            </a:r>
            <a:r>
              <a:rPr i="1"/>
              <a:t>K-means algorithm</a:t>
            </a:r>
            <a:r>
              <a:t> - is an elementary example of another set of unsupervised learning methods called </a:t>
            </a:r>
            <a:r>
              <a:rPr i="1"/>
              <a:t>clustering algorithms</a:t>
            </a:r>
            <a:r>
              <a:t>.  </a:t>
            </a:r>
          </a:p>
          <a:p>
            <a:pPr>
              <a:spcBef>
                <a:spcPts val="1000"/>
              </a:spcBef>
            </a:pPr>
            <a:r>
              <a:t>These algorithms are designed to (properly) reduce the number of points in a dataset, which we refer to as the </a:t>
            </a:r>
            <a:r>
              <a:rPr i="1"/>
              <a:t>data dimension</a:t>
            </a:r>
            <a:r>
              <a:t> of a dataset...</a:t>
            </a:r>
          </a:p>
          <a:p>
            <a:pPr>
              <a:spcBef>
                <a:spcPts val="1000"/>
              </a:spcBef>
            </a:pPr>
            <a:r>
              <a:t>...and in doing so help us understand the structure of our data.</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217;p42"/>
          <p:cNvSpPr txBox="1"/>
          <p:nvPr>
            <p:ph type="body" idx="1"/>
          </p:nvPr>
        </p:nvSpPr>
        <p:spPr>
          <a:xfrm>
            <a:off x="311699" y="1152475"/>
            <a:ext cx="8520602" cy="3416400"/>
          </a:xfrm>
          <a:prstGeom prst="rect">
            <a:avLst/>
          </a:prstGeom>
        </p:spPr>
        <p:txBody>
          <a:bodyPr/>
          <a:lstStyle/>
          <a:p>
            <a:pPr/>
            <a:r>
              <a:t>In this example we show how K-means can fail due to a poor choice of initial centroids.</a:t>
            </a:r>
          </a:p>
          <a:p>
            <a:pPr>
              <a:spcBef>
                <a:spcPts val="1000"/>
              </a:spcBef>
            </a:pPr>
            <a:r>
              <a:t>Regardless, one can intuit that the quality of a K-means clustering surely depends on a high quality initialization.  </a:t>
            </a:r>
          </a:p>
          <a:p>
            <a:pPr>
              <a:spcBef>
                <a:spcPts val="1000"/>
              </a:spcBef>
            </a:pPr>
            <a:r>
              <a:t>What does a good initialization look like?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oogle Shape;222;p43"/>
          <p:cNvSpPr txBox="1"/>
          <p:nvPr>
            <p:ph type="body" idx="1"/>
          </p:nvPr>
        </p:nvSpPr>
        <p:spPr>
          <a:xfrm>
            <a:off x="311699" y="1152475"/>
            <a:ext cx="8520602" cy="3416400"/>
          </a:xfrm>
          <a:prstGeom prst="rect">
            <a:avLst/>
          </a:prstGeom>
        </p:spPr>
        <p:txBody>
          <a:bodyPr/>
          <a:lstStyle/>
          <a:p>
            <a:pPr/>
            <a:r>
              <a:t>Generally speaking, a good initializations is one where the initial centroids are spread evenly throughout the distribution of the data.</a:t>
            </a:r>
          </a:p>
          <a:p>
            <a:pPr>
              <a:spcBef>
                <a:spcPts val="1000"/>
              </a:spcBef>
            </a:pPr>
            <a:r>
              <a:t>Conversely, a poor initialization is typically one where all of the initial centroids are bunched up together in a small region of the space.  </a:t>
            </a:r>
          </a:p>
          <a:p>
            <a:pPr>
              <a:spcBef>
                <a:spcPts val="1000"/>
              </a:spcBef>
            </a:pPr>
            <a:r>
              <a:t>This can make it difficult for the centroids to spread out effectively, leading to less than optimal clusterings or even 'empty clusters' (i.e., those to which no points are finally assigned).</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227;p44"/>
          <p:cNvSpPr txBox="1"/>
          <p:nvPr>
            <p:ph type="body" idx="1"/>
          </p:nvPr>
        </p:nvSpPr>
        <p:spPr>
          <a:xfrm>
            <a:off x="311699" y="1152475"/>
            <a:ext cx="8520602" cy="3416400"/>
          </a:xfrm>
          <a:prstGeom prst="rect">
            <a:avLst/>
          </a:prstGeom>
        </p:spPr>
        <p:txBody>
          <a:bodyPr/>
          <a:lstStyle/>
          <a:p>
            <a:pPr/>
            <a:r>
              <a:t>Using a toy dataset we illustrate two examples of this behavior below.  </a:t>
            </a:r>
          </a:p>
          <a:p>
            <a:pPr>
              <a:spcBef>
                <a:spcPts val="1000"/>
              </a:spcBef>
            </a:pPr>
            <a:r>
              <a:t>Here the initial centroids have been chosen as points in the dataset, and very particularly to illustrate these behaviors.  </a:t>
            </a:r>
          </a:p>
          <a:p>
            <a:pPr>
              <a:spcBef>
                <a:spcPts val="1000"/>
              </a:spcBef>
            </a:pPr>
            <a:r>
              <a:t>Because in practice we may choose initial centroids e.g., as random points from our dataset these problems may not occur so frequently, but they are still a danger.</a:t>
            </a:r>
          </a:p>
          <a:p>
            <a:pPr>
              <a:spcBef>
                <a:spcPts val="1000"/>
              </a:spcBef>
            </a:pPr>
            <a:r>
              <a:t>Note that in this example using scikit-learn's [make_blobs] functionality to form a randomly generated dataset.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1" name="Google Shape;232;p45" descr="Google Shape;232;p45"/>
          <p:cNvPicPr>
            <a:picLocks noChangeAspect="1"/>
          </p:cNvPicPr>
          <p:nvPr/>
        </p:nvPicPr>
        <p:blipFill>
          <a:blip r:embed="rId2">
            <a:extLst/>
          </a:blip>
          <a:stretch>
            <a:fillRect/>
          </a:stretch>
        </p:blipFill>
        <p:spPr>
          <a:xfrm>
            <a:off x="2314575" y="1057275"/>
            <a:ext cx="4514850" cy="302895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oogle Shape;237;p46"/>
          <p:cNvSpPr txBox="1"/>
          <p:nvPr>
            <p:ph type="body" idx="1"/>
          </p:nvPr>
        </p:nvSpPr>
        <p:spPr>
          <a:xfrm>
            <a:off x="311699" y="1152475"/>
            <a:ext cx="8520602" cy="3416400"/>
          </a:xfrm>
          <a:prstGeom prst="rect">
            <a:avLst/>
          </a:prstGeom>
        </p:spPr>
        <p:txBody>
          <a:bodyPr/>
          <a:lstStyle/>
          <a:p>
            <a:pPr/>
            <a:r>
              <a:t>The first and most fundamental issue is that of *empty clusters*, meaning clusters with no points assigned to them.  </a:t>
            </a:r>
          </a:p>
          <a:p>
            <a:pPr>
              <a:spcBef>
                <a:spcPts val="1000"/>
              </a:spcBef>
            </a:pPr>
            <a:r>
              <a:t>It is indeed possible, for some unfortunate initialization choices, for clusters to end up being empty when running K-means.  </a:t>
            </a:r>
          </a:p>
          <a:p>
            <a:pPr>
              <a:spcBef>
                <a:spcPts val="1000"/>
              </a:spcBef>
            </a:pPr>
            <a:r>
              <a:t>This is not an overly common occurrence, but is still worth noting.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242;p47"/>
          <p:cNvSpPr txBox="1"/>
          <p:nvPr>
            <p:ph type="body" idx="1"/>
          </p:nvPr>
        </p:nvSpPr>
        <p:spPr>
          <a:xfrm>
            <a:off x="311699" y="1152475"/>
            <a:ext cx="8520602" cy="3416400"/>
          </a:xfrm>
          <a:prstGeom prst="rect">
            <a:avLst/>
          </a:prstGeom>
        </p:spPr>
        <p:txBody>
          <a:bodyPr/>
          <a:lstStyle/>
          <a:p>
            <a:pPr/>
            <a:r>
              <a:t>We illustrate the empty-cluster problem below - where we make a run of K = 3 K-means clustering using the dataset above and a particular random initialization for the cluster centroids.  </a:t>
            </a:r>
          </a:p>
          <a:p>
            <a:pPr>
              <a:spcBef>
                <a:spcPts val="1000"/>
              </a:spcBef>
            </a:pPr>
            <a:r>
              <a:t>Here we choose a completely random set of points to initialize our centroids with, instead of a random subset of our training data, because it is easier to 'trip up' K-means doing so.  </a:t>
            </a:r>
          </a:p>
          <a:p>
            <a:pPr>
              <a:spcBef>
                <a:spcPts val="1000"/>
              </a:spcBef>
            </a:pPr>
            <a:r>
              <a:t>The animation / slider mechanism below works precisely as in the previous example, with each iteration shown in multiple frames, and moving the slider left to right controlling the iteration of K-means being shown.</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7" name="animation_4.mp4" descr="animation_4.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2286000" y="285750"/>
            <a:ext cx="4572000" cy="45720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40000" fill="hold"/>
                                        <p:tgtEl>
                                          <p:spTgt spid="197"/>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97"/>
                </p:tgtEl>
              </p:cMediaNode>
            </p:video>
            <p:seq concurrent="1" prevAc="none" nextAc="seek">
              <p:cTn id="8" evtFilter="cancelBubble" nodeType="interactiveSeq" restart="whenNotActive" fill="hold">
                <p:stCondLst>
                  <p:cond delay="0" evt="onClick">
                    <p:tgtEl>
                      <p:spTgt spid="197"/>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197"/>
                                        </p:tgtEl>
                                      </p:cBhvr>
                                    </p:cmd>
                                  </p:childTnLst>
                                </p:cTn>
                              </p:par>
                            </p:childTnLst>
                          </p:cTn>
                        </p:par>
                      </p:childTnLst>
                    </p:cTn>
                  </p:par>
                </p:childTnLst>
              </p:cTn>
              <p:nextCondLst>
                <p:cond delay="0" evt="onClick">
                  <p:tgtEl>
                    <p:spTgt spid="197"/>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Google Shape;252;p49"/>
          <p:cNvSpPr txBox="1"/>
          <p:nvPr>
            <p:ph type="body" idx="1"/>
          </p:nvPr>
        </p:nvSpPr>
        <p:spPr>
          <a:xfrm>
            <a:off x="311699" y="1152475"/>
            <a:ext cx="8520602" cy="3416400"/>
          </a:xfrm>
          <a:prstGeom prst="rect">
            <a:avLst/>
          </a:prstGeom>
        </p:spPr>
        <p:txBody>
          <a:bodyPr/>
          <a:lstStyle/>
          <a:p>
            <a:pPr/>
            <a:r>
              <a:t>Notice here how - due to the centroid initializations - the blue cluster very quickly becomes empty (every point is closer to one of the other two centroids) and never recovers any assigned points.  </a:t>
            </a:r>
          </a:p>
          <a:p>
            <a:pPr>
              <a:spcBef>
                <a:spcPts val="1000"/>
              </a:spcBef>
            </a:pPr>
            <a:r>
              <a:t>This problem can be easily detected in practice (simply count up the number of assignments at the end of a run of K-means), and re-running with a different initialization is typically the anecdote.</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oogle Shape;257;p50"/>
          <p:cNvSpPr txBox="1"/>
          <p:nvPr>
            <p:ph type="body" idx="1"/>
          </p:nvPr>
        </p:nvSpPr>
        <p:spPr>
          <a:xfrm>
            <a:off x="311699" y="1152475"/>
            <a:ext cx="8520602" cy="3416400"/>
          </a:xfrm>
          <a:prstGeom prst="rect">
            <a:avLst/>
          </a:prstGeom>
        </p:spPr>
        <p:txBody>
          <a:bodyPr/>
          <a:lstStyle/>
          <a:p>
            <a:pPr/>
            <a:r>
              <a:t>The second issue to keep note of with K-means is the </a:t>
            </a:r>
            <a:r>
              <a:rPr i="1"/>
              <a:t>sub-optimal clustering</a:t>
            </a:r>
            <a:r>
              <a:t>.  </a:t>
            </a:r>
          </a:p>
          <a:p>
            <a:pPr>
              <a:spcBef>
                <a:spcPts val="1000"/>
              </a:spcBef>
            </a:pPr>
            <a:r>
              <a:t>This means that although the proper number of clusters K was chosen the final clustering itself fails to fully capture the cluster-structure of the data.  </a:t>
            </a:r>
          </a:p>
          <a:p>
            <a:pPr>
              <a:spcBef>
                <a:spcPts val="1000"/>
              </a:spcBef>
            </a:pPr>
            <a:r>
              <a:t>The animation below illustrates this failure on the same dataset used above.  </a:t>
            </a:r>
          </a:p>
          <a:p>
            <a:pPr>
              <a:spcBef>
                <a:spcPts val="1000"/>
              </a:spcBef>
            </a:pPr>
            <a:r>
              <a:t>Here we can see that - due to the initialization - the single cluster in the top of the image is cleaved in two, while the two lower clusters are identified a single massive cluster.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animation_5.mp4" descr="animation_5.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2286000" y="285750"/>
            <a:ext cx="4572000" cy="45720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40000" fill="hold"/>
                                        <p:tgtEl>
                                          <p:spTgt spid="203"/>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03"/>
                </p:tgtEl>
              </p:cMediaNode>
            </p:video>
            <p:seq concurrent="1" prevAc="none" nextAc="seek">
              <p:cTn id="8" evtFilter="cancelBubble" nodeType="interactiveSeq" restart="whenNotActive" fill="hold">
                <p:stCondLst>
                  <p:cond delay="0" evt="onClick">
                    <p:tgtEl>
                      <p:spTgt spid="203"/>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203"/>
                                        </p:tgtEl>
                                      </p:cBhvr>
                                    </p:cmd>
                                  </p:childTnLst>
                                </p:cTn>
                              </p:par>
                            </p:childTnLst>
                          </p:cTn>
                        </p:par>
                      </p:childTnLst>
                    </p:cTn>
                  </p:par>
                </p:childTnLst>
              </p:cTn>
              <p:nextCondLst>
                <p:cond delay="0" evt="onClick">
                  <p:tgtEl>
                    <p:spTgt spid="203"/>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9;p16"/>
          <p:cNvSpPr txBox="1"/>
          <p:nvPr>
            <p:ph type="title"/>
          </p:nvPr>
        </p:nvSpPr>
        <p:spPr>
          <a:xfrm>
            <a:off x="311699" y="2150849"/>
            <a:ext cx="8520602" cy="841801"/>
          </a:xfrm>
          <a:prstGeom prst="rect">
            <a:avLst/>
          </a:prstGeom>
        </p:spPr>
        <p:txBody>
          <a:bodyPr/>
          <a:lstStyle>
            <a:lvl1pPr>
              <a:defRPr sz="2500"/>
            </a:lvl1pPr>
          </a:lstStyle>
          <a:p>
            <a:pPr/>
            <a:r>
              <a:t> Representing a dataset via clusters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267;p52"/>
          <p:cNvSpPr txBox="1"/>
          <p:nvPr>
            <p:ph type="body" idx="1"/>
          </p:nvPr>
        </p:nvSpPr>
        <p:spPr>
          <a:xfrm>
            <a:off x="311699" y="1152475"/>
            <a:ext cx="8520602" cy="3416400"/>
          </a:xfrm>
          <a:prstGeom prst="rect">
            <a:avLst/>
          </a:prstGeom>
        </p:spPr>
        <p:txBody>
          <a:bodyPr/>
          <a:lstStyle/>
          <a:p>
            <a:pPr/>
            <a:r>
              <a:t>Once again the best antidote for this issue is to simply re-run the algorithm with a different initialization.  </a:t>
            </a:r>
          </a:p>
          <a:p>
            <a:pPr>
              <a:spcBef>
                <a:spcPts val="1000"/>
              </a:spcBef>
            </a:pPr>
            <a:r>
              <a:t>To determine the best clustering from set of runs we can use the </a:t>
            </a:r>
            <a:r>
              <a:rPr i="1"/>
              <a:t>average distance of each point to its cluster centroid</a:t>
            </a:r>
            <a:r>
              <a:t> - called the average intra-cluster distance - as an objective measure to rank the runs.  </a:t>
            </a:r>
          </a:p>
          <a:p>
            <a:pPr>
              <a:spcBef>
                <a:spcPts val="1000"/>
              </a:spcBef>
            </a:pPr>
            <a:r>
              <a:t>Denoting        the final cluster centroid of the      point       , then the average distance from each point to its respective centroid can be written as</a:t>
            </a:r>
          </a:p>
        </p:txBody>
      </p:sp>
      <p:pic>
        <p:nvPicPr>
          <p:cNvPr id="206" name="MathEquation,#000000Google Shape;268;p52" descr="MathEquation,#000000Google Shape;268;p52"/>
          <p:cNvPicPr>
            <a:picLocks noChangeAspect="1"/>
          </p:cNvPicPr>
          <p:nvPr/>
        </p:nvPicPr>
        <p:blipFill>
          <a:blip r:embed="rId2">
            <a:extLst/>
          </a:blip>
          <a:stretch>
            <a:fillRect/>
          </a:stretch>
        </p:blipFill>
        <p:spPr>
          <a:xfrm>
            <a:off x="1868149" y="3117650"/>
            <a:ext cx="342665" cy="254001"/>
          </a:xfrm>
          <a:prstGeom prst="rect">
            <a:avLst/>
          </a:prstGeom>
          <a:ln w="12700">
            <a:miter lim="400000"/>
          </a:ln>
        </p:spPr>
      </p:pic>
      <p:pic>
        <p:nvPicPr>
          <p:cNvPr id="207" name="MathEquation,#000000Google Shape;269;p52" descr="MathEquation,#000000Google Shape;269;p52"/>
          <p:cNvPicPr>
            <a:picLocks noChangeAspect="1"/>
          </p:cNvPicPr>
          <p:nvPr/>
        </p:nvPicPr>
        <p:blipFill>
          <a:blip r:embed="rId3">
            <a:extLst/>
          </a:blip>
          <a:stretch>
            <a:fillRect/>
          </a:stretch>
        </p:blipFill>
        <p:spPr>
          <a:xfrm>
            <a:off x="5410375" y="3117650"/>
            <a:ext cx="261857" cy="254001"/>
          </a:xfrm>
          <a:prstGeom prst="rect">
            <a:avLst/>
          </a:prstGeom>
          <a:ln w="12700">
            <a:miter lim="400000"/>
          </a:ln>
        </p:spPr>
      </p:pic>
      <p:pic>
        <p:nvPicPr>
          <p:cNvPr id="208" name="MathEquation,#000000Google Shape;270;p52" descr="MathEquation,#000000Google Shape;270;p52"/>
          <p:cNvPicPr>
            <a:picLocks noChangeAspect="1"/>
          </p:cNvPicPr>
          <p:nvPr/>
        </p:nvPicPr>
        <p:blipFill>
          <a:blip r:embed="rId4">
            <a:extLst/>
          </a:blip>
          <a:stretch>
            <a:fillRect/>
          </a:stretch>
        </p:blipFill>
        <p:spPr>
          <a:xfrm>
            <a:off x="6271650" y="3117650"/>
            <a:ext cx="298385" cy="254000"/>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oogle Shape;275;p53"/>
          <p:cNvSpPr txBox="1"/>
          <p:nvPr>
            <p:ph type="body" idx="1"/>
          </p:nvPr>
        </p:nvSpPr>
        <p:spPr>
          <a:xfrm>
            <a:off x="311699" y="1152475"/>
            <a:ext cx="8520602" cy="3416400"/>
          </a:xfrm>
          <a:prstGeom prst="rect">
            <a:avLst/>
          </a:prstGeom>
        </p:spPr>
        <p:txBody>
          <a:bodyPr/>
          <a:lstStyle/>
          <a:p>
            <a:pPr/>
          </a:p>
        </p:txBody>
      </p:sp>
      <p:pic>
        <p:nvPicPr>
          <p:cNvPr id="211" name="MathEquation,#000000Google Shape;276;p53" descr="MathEquation,#000000Google Shape;276;p53"/>
          <p:cNvPicPr>
            <a:picLocks noChangeAspect="1"/>
          </p:cNvPicPr>
          <p:nvPr/>
        </p:nvPicPr>
        <p:blipFill>
          <a:blip r:embed="rId2">
            <a:extLst/>
          </a:blip>
          <a:stretch>
            <a:fillRect/>
          </a:stretch>
        </p:blipFill>
        <p:spPr>
          <a:xfrm>
            <a:off x="1665500" y="2353762"/>
            <a:ext cx="5813000" cy="435976"/>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Google Shape;281;p54"/>
          <p:cNvSpPr txBox="1"/>
          <p:nvPr>
            <p:ph type="body" idx="1"/>
          </p:nvPr>
        </p:nvSpPr>
        <p:spPr>
          <a:xfrm>
            <a:off x="311699" y="1152475"/>
            <a:ext cx="8520602" cy="3416400"/>
          </a:xfrm>
          <a:prstGeom prst="rect">
            <a:avLst/>
          </a:prstGeom>
        </p:spPr>
        <p:txBody>
          <a:bodyPr/>
          <a:lstStyle/>
          <a:p>
            <a:pPr/>
            <a:r>
              <a:t>Computing this for each run of K-means we choose the final clustering that achieves the </a:t>
            </a:r>
            <a:r>
              <a:rPr i="1"/>
              <a:t>smallest</a:t>
            </a:r>
            <a:r>
              <a:t> such value as the best clustering arrangement.</a:t>
            </a:r>
          </a:p>
          <a:p>
            <a:pPr>
              <a:spcBef>
                <a:spcPts val="1000"/>
              </a:spcBef>
            </a:pPr>
            <a:r>
              <a:t>To illustrate the usage of the intra-cluster distance as a measurement for the quality of a clustering run, below we run ``K-means`` using the previous two initializations as well as one additional one that results in a perfect clustering on the toy dataset above. </a:t>
            </a:r>
          </a:p>
          <a:p>
            <a:pPr>
              <a:spcBef>
                <a:spcPts val="1000"/>
              </a:spcBef>
            </a:pPr>
            <a:r>
              <a:t>We then plot the final clustering provided by each initialization - with the average intra-cluster distance in each printed above the panel.</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Google Shape;286;p55" descr="Google Shape;286;p55"/>
          <p:cNvPicPr>
            <a:picLocks noChangeAspect="1"/>
          </p:cNvPicPr>
          <p:nvPr/>
        </p:nvPicPr>
        <p:blipFill>
          <a:blip r:embed="rId2">
            <a:extLst/>
          </a:blip>
          <a:stretch>
            <a:fillRect/>
          </a:stretch>
        </p:blipFill>
        <p:spPr>
          <a:xfrm>
            <a:off x="833437" y="933450"/>
            <a:ext cx="7477126" cy="3276600"/>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Google Shape;291;p56"/>
          <p:cNvSpPr txBox="1"/>
          <p:nvPr>
            <p:ph type="body" idx="1"/>
          </p:nvPr>
        </p:nvSpPr>
        <p:spPr>
          <a:xfrm>
            <a:off x="311699" y="1152475"/>
            <a:ext cx="8520602" cy="3416400"/>
          </a:xfrm>
          <a:prstGeom prst="rect">
            <a:avLst/>
          </a:prstGeom>
        </p:spPr>
        <p:txBody>
          <a:bodyPr/>
          <a:lstStyle/>
          <a:p>
            <a:pPr/>
            <a:r>
              <a:t>Here we can see how the average intra-cluster distance provides us with a simple numerical way to compare the quality of various clusterings (when K is fixed). </a:t>
            </a:r>
          </a:p>
          <a:p>
            <a:pPr>
              <a:spcBef>
                <a:spcPts val="1000"/>
              </a:spcBef>
            </a:pPr>
            <a:r>
              <a:t>Above we can see how in this instance the empty-cluster scenario (left panel) provided the worst value, the sub-optimal clustering (middle panel) a slightly lower value, and the optimal clustering (right panel) a significantly lower value. </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Google Shape;296;p57"/>
          <p:cNvSpPr txBox="1"/>
          <p:nvPr>
            <p:ph type="title"/>
          </p:nvPr>
        </p:nvSpPr>
        <p:spPr>
          <a:xfrm>
            <a:off x="311699" y="2150849"/>
            <a:ext cx="8520602" cy="841801"/>
          </a:xfrm>
          <a:prstGeom prst="rect">
            <a:avLst/>
          </a:prstGeom>
        </p:spPr>
        <p:txBody>
          <a:bodyPr/>
          <a:lstStyle>
            <a:lvl1pPr>
              <a:defRPr sz="2500"/>
            </a:lvl1pPr>
          </a:lstStyle>
          <a:p>
            <a:pPr/>
            <a:r>
              <a:t>Example: Choosing the ideal number of clusters K</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Google Shape;301;p58"/>
          <p:cNvSpPr txBox="1"/>
          <p:nvPr>
            <p:ph type="body" idx="1"/>
          </p:nvPr>
        </p:nvSpPr>
        <p:spPr>
          <a:xfrm>
            <a:off x="311699" y="1152475"/>
            <a:ext cx="8520602" cy="3416400"/>
          </a:xfrm>
          <a:prstGeom prst="rect">
            <a:avLst/>
          </a:prstGeom>
        </p:spPr>
        <p:txBody>
          <a:bodyPr/>
          <a:lstStyle/>
          <a:p>
            <a:pPr/>
            <a:r>
              <a:t>To determine the optimal setting of the parameter K - i.e., the number of clusters in which to cluster the data - we typically must try a range of different values for K, run the K-means algorithm in each case, and compare the results using the average intra-cluster distance.  </a:t>
            </a:r>
          </a:p>
          <a:p>
            <a:pPr>
              <a:spcBef>
                <a:spcPts val="1000"/>
              </a:spcBef>
            </a:pPr>
            <a:r>
              <a:t>Of course if we achieve an optimal clusterings for each value of K (perhaps running the algorithm multiple times for each value of K) then the intra-cluster distance should </a:t>
            </a:r>
            <a:r>
              <a:rPr i="1"/>
              <a:t>always go down as we increase the value of K</a:t>
            </a:r>
            <a:r>
              <a:t> since we are partitioning the dataset into more and more small chunks. </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Google Shape;306;p59"/>
          <p:cNvSpPr txBox="1"/>
          <p:nvPr>
            <p:ph type="body" idx="1"/>
          </p:nvPr>
        </p:nvSpPr>
        <p:spPr>
          <a:xfrm>
            <a:off x="311699" y="1152475"/>
            <a:ext cx="8520602" cy="3416400"/>
          </a:xfrm>
          <a:prstGeom prst="rect">
            <a:avLst/>
          </a:prstGeom>
        </p:spPr>
        <p:txBody>
          <a:bodyPr/>
          <a:lstStyle/>
          <a:p>
            <a:pPr/>
            <a:r>
              <a:t>For example, in the Python cell below we plot the intra-cluster distance for the dataset used in the previous example resulting from 10 runs of K-means using                         , with a maximum number of 10 iterations per run.  </a:t>
            </a:r>
          </a:p>
          <a:p>
            <a:pPr>
              <a:spcBef>
                <a:spcPts val="1000"/>
              </a:spcBef>
            </a:pPr>
            <a:r>
              <a:t>This plot is often referred to in the jargon of machine learning as a </a:t>
            </a:r>
            <a:r>
              <a:rPr i="1"/>
              <a:t>scree plot</a:t>
            </a:r>
            <a:r>
              <a:t>.</a:t>
            </a:r>
          </a:p>
        </p:txBody>
      </p:sp>
      <p:pic>
        <p:nvPicPr>
          <p:cNvPr id="224" name="MathEquation,#000000Google Shape;307;p59" descr="MathEquation,#000000Google Shape;307;p59"/>
          <p:cNvPicPr>
            <a:picLocks noChangeAspect="1"/>
          </p:cNvPicPr>
          <p:nvPr/>
        </p:nvPicPr>
        <p:blipFill>
          <a:blip r:embed="rId2">
            <a:extLst/>
          </a:blip>
          <a:stretch>
            <a:fillRect/>
          </a:stretch>
        </p:blipFill>
        <p:spPr>
          <a:xfrm>
            <a:off x="1489474" y="1896674"/>
            <a:ext cx="1391781" cy="254001"/>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6" name="Google Shape;312;p60" descr="Google Shape;312;p60"/>
          <p:cNvPicPr>
            <a:picLocks noChangeAspect="1"/>
          </p:cNvPicPr>
          <p:nvPr/>
        </p:nvPicPr>
        <p:blipFill>
          <a:blip r:embed="rId2">
            <a:extLst/>
          </a:blip>
          <a:stretch>
            <a:fillRect/>
          </a:stretch>
        </p:blipFill>
        <p:spPr>
          <a:xfrm>
            <a:off x="1200150" y="1362075"/>
            <a:ext cx="6743700" cy="2419350"/>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Google Shape;317;p61"/>
          <p:cNvSpPr txBox="1"/>
          <p:nvPr>
            <p:ph type="body" idx="1"/>
          </p:nvPr>
        </p:nvSpPr>
        <p:spPr>
          <a:xfrm>
            <a:off x="311699" y="1152475"/>
            <a:ext cx="8520602" cy="3416400"/>
          </a:xfrm>
          <a:prstGeom prst="rect">
            <a:avLst/>
          </a:prstGeom>
        </p:spPr>
        <p:txBody>
          <a:bodyPr/>
          <a:lstStyle/>
          <a:p>
            <a:pPr marL="434340" indent="-325754" defTabSz="868680">
              <a:buSzPts val="1700"/>
              <a:defRPr sz="1710"/>
            </a:pPr>
            <a:r>
              <a:t>As one should expect, the intra-cluster distance decreases monotonically as we increase K. </a:t>
            </a:r>
          </a:p>
          <a:p>
            <a:pPr marL="434340" indent="-325754" defTabSz="868680">
              <a:spcBef>
                <a:spcPts val="900"/>
              </a:spcBef>
              <a:buSzPts val="1700"/>
              <a:defRPr sz="1710"/>
            </a:pPr>
            <a:r>
              <a:t>Notice, however that the scree plot above has an *elbow* at K=3, meaning that increasing the number of clusters from 3 to 4 and onwards reduces the objective value by very little. </a:t>
            </a:r>
          </a:p>
          <a:p>
            <a:pPr marL="434340" indent="-325754" defTabSz="868680">
              <a:spcBef>
                <a:spcPts val="900"/>
              </a:spcBef>
              <a:buSzPts val="1700"/>
              <a:defRPr sz="1710"/>
            </a:pPr>
            <a:r>
              <a:t>Because of this we can argue that K=3 is a good choice for the number of clusters for this particular dataset (as we saw in the prior example, it is indeed the optimal number) since any fewer clusters and the intra-cluster distance is comparatively large, while adding additional clusters does not decrease the total intra-cluster distance too much.</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Google Shape;74;p17"/>
          <p:cNvSpPr txBox="1"/>
          <p:nvPr>
            <p:ph type="body" idx="1"/>
          </p:nvPr>
        </p:nvSpPr>
        <p:spPr>
          <a:xfrm>
            <a:off x="311699" y="1152475"/>
            <a:ext cx="8520602" cy="3416400"/>
          </a:xfrm>
          <a:prstGeom prst="rect">
            <a:avLst/>
          </a:prstGeom>
        </p:spPr>
        <p:txBody>
          <a:bodyPr/>
          <a:lstStyle/>
          <a:p>
            <a:pPr/>
            <a:r>
              <a:t>One very simple way to simplify a dataset is by grouping together nearby points into </a:t>
            </a:r>
            <a:r>
              <a:rPr i="1"/>
              <a:t>clusters</a:t>
            </a:r>
            <a:r>
              <a:t>.  </a:t>
            </a:r>
          </a:p>
          <a:p>
            <a:pPr>
              <a:spcBef>
                <a:spcPts val="1000"/>
              </a:spcBef>
            </a:pPr>
            <a:r>
              <a:t>Take the following set of two-dimensional data points, shown in the left panel below.  </a:t>
            </a:r>
          </a:p>
          <a:p>
            <a:pPr>
              <a:spcBef>
                <a:spcPts val="1000"/>
              </a:spcBef>
            </a:pPr>
            <a:r>
              <a:t>When you look at the image of this data you can see that it naturally falls into three groups or clusters...</a:t>
            </a:r>
          </a:p>
          <a:p>
            <a:pPr>
              <a:spcBef>
                <a:spcPts val="1000"/>
              </a:spcBef>
            </a:pPr>
            <a:r>
              <a:t>...because you have something along the lines of a clustering algorithms 'built in' to your mental software (along with many other pattern recognition abilities).  </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Google Shape;322;p62"/>
          <p:cNvSpPr txBox="1"/>
          <p:nvPr>
            <p:ph type="body" idx="1"/>
          </p:nvPr>
        </p:nvSpPr>
        <p:spPr>
          <a:xfrm>
            <a:off x="311699" y="1152475"/>
            <a:ext cx="8520602" cy="3416400"/>
          </a:xfrm>
          <a:prstGeom prst="rect">
            <a:avLst/>
          </a:prstGeom>
        </p:spPr>
        <p:txBody>
          <a:bodyPr/>
          <a:lstStyle/>
          <a:p>
            <a:pPr/>
            <a:r>
              <a:t>This illustrates the typical usage of the *scree plot* for deciding on an ideal number of clusters K for K-means.  </a:t>
            </a:r>
          </a:p>
          <a:p>
            <a:pPr>
              <a:spcBef>
                <a:spcPts val="1000"/>
              </a:spcBef>
            </a:pPr>
            <a:r>
              <a:t>We compute and then plot the intra-cluster distance over a range of values for K, and pick the value at the 'elbow' of the plot.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79;p18"/>
          <p:cNvSpPr txBox="1"/>
          <p:nvPr>
            <p:ph type="body" idx="1"/>
          </p:nvPr>
        </p:nvSpPr>
        <p:spPr>
          <a:xfrm>
            <a:off x="311699" y="1152475"/>
            <a:ext cx="8520602" cy="3416400"/>
          </a:xfrm>
          <a:prstGeom prst="rect">
            <a:avLst/>
          </a:prstGeom>
        </p:spPr>
        <p:txBody>
          <a:bodyPr/>
          <a:lstStyle/>
          <a:p>
            <a:pPr/>
            <a:r>
              <a:t>In the right panel we project a visual representation of each cluster onto the data, including each cluster's boundary drawn as a uniquely colored solid curve. </a:t>
            </a:r>
          </a:p>
          <a:p>
            <a:pPr>
              <a:spcBef>
                <a:spcPts val="1000"/>
              </a:spcBef>
            </a:pPr>
            <a:r>
              <a:t>We also draw the center of each cluster using a star symbol that matches the unique boundary color of each cluster.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84;p19"/>
          <p:cNvSpPr txBox="1"/>
          <p:nvPr>
            <p:ph type="body" idx="1"/>
          </p:nvPr>
        </p:nvSpPr>
        <p:spPr>
          <a:xfrm>
            <a:off x="311699" y="1152475"/>
            <a:ext cx="8520602" cy="3416400"/>
          </a:xfrm>
          <a:prstGeom prst="rect">
            <a:avLst/>
          </a:prstGeom>
        </p:spPr>
        <p:txBody>
          <a:bodyPr/>
          <a:lstStyle/>
          <a:p>
            <a:pPr/>
            <a:r>
              <a:t>These cluster centers are often referred to in the jargon of machine learning as cluster centroids. </a:t>
            </a:r>
          </a:p>
          <a:p>
            <a:pPr>
              <a:spcBef>
                <a:spcPts val="1000"/>
              </a:spcBef>
            </a:pPr>
            <a:r>
              <a:t>The centroids here allow us to think about the dataset in the big picture sense - instead of P = 10 points we can think of our dataset grossly in terms of these K=3 cluster centroids, as each represents a chunk of the data.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89;p20"/>
          <p:cNvSpPr txBox="1"/>
          <p:nvPr>
            <p:ph type="body" sz="quarter" idx="1"/>
          </p:nvPr>
        </p:nvSpPr>
        <p:spPr>
          <a:xfrm>
            <a:off x="311699" y="3263200"/>
            <a:ext cx="8507402" cy="1091701"/>
          </a:xfrm>
          <a:prstGeom prst="rect">
            <a:avLst/>
          </a:prstGeom>
        </p:spPr>
        <p:txBody>
          <a:bodyPr/>
          <a:lstStyle>
            <a:lvl1pPr marL="0" indent="0">
              <a:spcBef>
                <a:spcPts val="1200"/>
              </a:spcBef>
              <a:buSzTx/>
              <a:buNone/>
            </a:lvl1pPr>
          </a:lstStyle>
          <a:p>
            <a:pPr/>
            <a:r>
              <a:t>(left) A 2-dimensional toy dataset with P=10 data points. (right) The data shown naturally clustered into K=3 clusters. Each cluster center - also called a centroid - is marked by a star symbol colored to match its cluster boundary.</a:t>
            </a:r>
          </a:p>
        </p:txBody>
      </p:sp>
      <p:pic>
        <p:nvPicPr>
          <p:cNvPr id="124" name="Google Shape;90;p20" descr="Google Shape;90;p20"/>
          <p:cNvPicPr>
            <a:picLocks noChangeAspect="1"/>
          </p:cNvPicPr>
          <p:nvPr/>
        </p:nvPicPr>
        <p:blipFill>
          <a:blip r:embed="rId2">
            <a:extLst/>
          </a:blip>
          <a:stretch>
            <a:fillRect/>
          </a:stretch>
        </p:blipFill>
        <p:spPr>
          <a:xfrm>
            <a:off x="1172700" y="164524"/>
            <a:ext cx="6798600" cy="300272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95;p21"/>
          <p:cNvSpPr txBox="1"/>
          <p:nvPr>
            <p:ph type="body" idx="1"/>
          </p:nvPr>
        </p:nvSpPr>
        <p:spPr>
          <a:xfrm>
            <a:off x="311699" y="1152475"/>
            <a:ext cx="8520602" cy="3416400"/>
          </a:xfrm>
          <a:prstGeom prst="rect">
            <a:avLst/>
          </a:prstGeom>
        </p:spPr>
        <p:txBody>
          <a:bodyPr/>
          <a:lstStyle/>
          <a:p>
            <a:pPr/>
            <a:r>
              <a:t>How can we describe - mathematically speaking - the clustering scenario we naturally see when we view the points in the left panel above, as highlighted in the right panel? </a:t>
            </a:r>
          </a:p>
          <a:p>
            <a:pPr>
              <a:spcBef>
                <a:spcPts val="1000"/>
              </a:spcBef>
            </a:pPr>
            <a:r>
              <a:t>First some notation.  </a:t>
            </a:r>
          </a:p>
          <a:p>
            <a:pPr>
              <a:spcBef>
                <a:spcPts val="1000"/>
              </a:spcBef>
            </a:pPr>
            <a:r>
              <a:t>As in the previous Sections we will denote our set of P points generically as </a:t>
            </a:r>
            <a:br/>
            <a:r>
              <a:t>                               where in our current instance P=10 all of dimension N (in our example here N=2).  </a:t>
            </a:r>
          </a:p>
        </p:txBody>
      </p:sp>
      <p:pic>
        <p:nvPicPr>
          <p:cNvPr id="127" name="MathEquation,#000000Google Shape;96;p21" descr="MathEquation,#000000Google Shape;96;p21"/>
          <p:cNvPicPr>
            <a:picLocks noChangeAspect="1"/>
          </p:cNvPicPr>
          <p:nvPr/>
        </p:nvPicPr>
        <p:blipFill>
          <a:blip r:embed="rId2">
            <a:extLst/>
          </a:blip>
          <a:stretch>
            <a:fillRect/>
          </a:stretch>
        </p:blipFill>
        <p:spPr>
          <a:xfrm>
            <a:off x="846524" y="3107525"/>
            <a:ext cx="1916983" cy="254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