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9.1 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99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Chapters 5 - 7 we saw how the fully tuned linear model for </a:t>
            </a:r>
            <a:r>
              <a:rPr i="1"/>
              <a:t>supervised learning</a:t>
            </a:r>
            <a:r>
              <a:t> takes the form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where the weights                         are been tuned by minimizing an appropriate cost function like e.g., the Least Squares when solving a regression problem of the Softmax cost when dealing with classification.  </a:t>
            </a:r>
          </a:p>
        </p:txBody>
      </p:sp>
      <p:pic>
        <p:nvPicPr>
          <p:cNvPr id="128" name="MathEquation,#000000Google Shape;100;p22" descr="MathEquation,#000000Google Shape;100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024" y="1977325"/>
            <a:ext cx="5853952" cy="314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athEquation,#000000Google Shape;101;p22" descr="MathEquation,#000000Google Shape;101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0775" y="2444750"/>
            <a:ext cx="1336843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06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Understanding the intricate connections input features correspond with output naturally boils down to human analysis of the model's N+1 tuned weights.  </a:t>
            </a:r>
          </a:p>
          <a:p>
            <a:pPr>
              <a:spcBef>
                <a:spcPts val="1000"/>
              </a:spcBef>
            </a:pPr>
            <a:r>
              <a:t>However human beings often struggle to derive meaning from N+1 numbers (the value of all these weights) taken in all at once, and the idea of human interpretability quickly becomes untenable as N grows.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11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To aid in this human investigation we often perform what is called </a:t>
            </a:r>
            <a:r>
              <a:rPr i="1"/>
              <a:t>feature selection</a:t>
            </a:r>
            <a:r>
              <a:t> which helps highlight the weights corresponding to the most pertinent features of a, i.e., those that lead to strong performance.  </a:t>
            </a:r>
          </a:p>
          <a:p>
            <a:pPr>
              <a:spcBef>
                <a:spcPts val="1000"/>
              </a:spcBef>
            </a:pPr>
            <a:r>
              <a:t>In this Chapter we discuss two popular ways for performing feature selection: boosting and regularization.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  <a:r>
              <a:t>In this Chapter we discuss a number of principle facets of both </a:t>
            </a:r>
            <a:r>
              <a:rPr i="1"/>
              <a:t>feature engineering</a:t>
            </a:r>
            <a:r>
              <a:t> and </a:t>
            </a:r>
            <a:r>
              <a:rPr i="1"/>
              <a:t>feature selection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Feature engineering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Feature engineering methods consist of an array of techniques that are applied to data </a:t>
            </a:r>
            <a:r>
              <a:rPr i="1"/>
              <a:t>before</a:t>
            </a:r>
            <a:r>
              <a:t> they are used by either supervised or unsupervised models.  </a:t>
            </a:r>
          </a:p>
          <a:p>
            <a:pPr>
              <a:spcBef>
                <a:spcPts val="1000"/>
              </a:spcBef>
            </a:pPr>
            <a:r>
              <a:t>Some of these tools - like the </a:t>
            </a:r>
            <a:r>
              <a:rPr i="1"/>
              <a:t>feature</a:t>
            </a:r>
            <a:r>
              <a:t> </a:t>
            </a:r>
            <a:r>
              <a:rPr i="1"/>
              <a:t>scaling</a:t>
            </a:r>
            <a:r>
              <a:t> techniques described in Sections 9.1 through 9.3 - properly </a:t>
            </a:r>
            <a:r>
              <a:rPr i="1"/>
              <a:t>normalize</a:t>
            </a:r>
            <a:r>
              <a:t> and cleans input data.  </a:t>
            </a:r>
          </a:p>
          <a:p>
            <a:pPr>
              <a:spcBef>
                <a:spcPts val="1000"/>
              </a:spcBef>
            </a:pPr>
            <a:r>
              <a:t>This provides a consistent preprocessing pipeline for learning, and drastically improves the efficacy of zero / first order local optimization methods in tuning machine learning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4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Another branch of feature engineering focuses the development of data transformations that extract the </a:t>
            </a:r>
            <a:r>
              <a:rPr i="1"/>
              <a:t>maximal</a:t>
            </a:r>
            <a:r>
              <a:t> amount of useful information from input data.  </a:t>
            </a:r>
          </a:p>
          <a:p>
            <a:pPr>
              <a:spcBef>
                <a:spcPts val="1000"/>
              </a:spcBef>
            </a:pPr>
            <a:r>
              <a:t>For example in the case of  a two-class classification, these tools aim to extract critical elements of a dataset that ensure instances within a single class are seen as ”similar” while those from different classes are ”dissimilar”.  </a:t>
            </a:r>
          </a:p>
          <a:p>
            <a:pPr>
              <a:spcBef>
                <a:spcPts val="1000"/>
              </a:spcBef>
            </a:pPr>
            <a:r>
              <a:t>Designing such tools can require significant domain knowledge - or in other words, a rich set of experiences dealing with particular kinds of data.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79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However one simple concept - the *histogram* feature transformation - is a widely used tool for employed for this task across a variety fields for machine learning problems involving an array of data types - including categorical, text, image, and audio data.  </a:t>
            </a:r>
          </a:p>
          <a:p>
            <a:pPr>
              <a:spcBef>
                <a:spcPts val="1000"/>
              </a:spcBef>
            </a:pPr>
            <a:r>
              <a:t>We give a high level overview of this popular approach to feature engineering in Section 9.4.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84;p1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Feature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9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Human beings can be an integral component of the machine learning paradigm, and in practice it can be crucial that individuals be able to interpret and / or derive insights from a fully machine learning model.  </a:t>
            </a:r>
          </a:p>
          <a:p>
            <a:pPr>
              <a:spcBef>
                <a:spcPts val="1000"/>
              </a:spcBef>
            </a:pPr>
            <a:r>
              <a:t>The *performance* of a model is a common and relatively easy metric for humans to interpret - i.e., does the model provide a good predictive result (where 'good' can mean it e.g., the learner achieves an agreed on benchmark value).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94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It can also be very useful to understand which *input features* were the most pertinent to achieving solid performance (remember each dimension of input is called a *feature* or *input feature* in the parlance of machine learning).  </a:t>
            </a:r>
          </a:p>
          <a:p>
            <a:pPr>
              <a:spcBef>
                <a:spcPts val="1000"/>
              </a:spcBef>
            </a:pPr>
            <a:r>
              <a:t>Doing this helps us refine our understanding of the nature of the problem at hand and - depending on the application - can help us make *informed decisions* based on the results of *supervised learning*.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