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af9331b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af9331b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af9331b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af9331b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af9331b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af9331b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af9331b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af9331b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af9331b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af9331b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af9331b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af9331b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af9331b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af9331b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af9331b6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af9331b6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af9331b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af9331b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9.4  Imputing missing values in a dataset</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generally if our input is missing multiple entries along this dimension we can just as reasonably replace each one with the mean along the       feature, where in computing this mean we once again exclude missing values.  </a:t>
            </a:r>
            <a:endParaRPr/>
          </a:p>
          <a:p>
            <a:pPr indent="-342900" lvl="0" marL="457200" rtl="0" algn="l">
              <a:spcBef>
                <a:spcPts val="1000"/>
              </a:spcBef>
              <a:spcAft>
                <a:spcPts val="0"/>
              </a:spcAft>
              <a:buSzPts val="1800"/>
              <a:buChar char="●"/>
            </a:pPr>
            <a:r>
              <a:rPr lang="en"/>
              <a:t>Again one can see that with these imputed values the mean along this dimension does not change.</a:t>
            </a:r>
            <a:endParaRPr/>
          </a:p>
          <a:p>
            <a:pPr indent="0" lvl="0" marL="0" rtl="0" algn="l">
              <a:spcBef>
                <a:spcPts val="1000"/>
              </a:spcBef>
              <a:spcAft>
                <a:spcPts val="1200"/>
              </a:spcAft>
              <a:buNone/>
            </a:pPr>
            <a:r>
              <a:t/>
            </a:r>
            <a:endParaRPr/>
          </a:p>
        </p:txBody>
      </p:sp>
      <p:pic>
        <p:nvPicPr>
          <p:cNvPr descr="n^{th}" id="111" name="Google Shape;111;p22" title="MathEquation,#000000"/>
          <p:cNvPicPr preferRelativeResize="0"/>
          <p:nvPr/>
        </p:nvPicPr>
        <p:blipFill>
          <a:blip r:embed="rId3">
            <a:alphaModFix/>
          </a:blip>
          <a:stretch>
            <a:fillRect/>
          </a:stretch>
        </p:blipFill>
        <p:spPr>
          <a:xfrm>
            <a:off x="7533300" y="1552725"/>
            <a:ext cx="318996" cy="254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 world data can contain missing values due to human error in collection, storage issues, faulty sensors, etc.,  </a:t>
            </a:r>
            <a:endParaRPr/>
          </a:p>
          <a:p>
            <a:pPr indent="-342900" lvl="0" marL="457200" rtl="0" algn="l">
              <a:spcBef>
                <a:spcPts val="1000"/>
              </a:spcBef>
              <a:spcAft>
                <a:spcPts val="0"/>
              </a:spcAft>
              <a:buSzPts val="1800"/>
              <a:buChar char="●"/>
            </a:pPr>
            <a:r>
              <a:rPr lang="en"/>
              <a:t>If a supervised learning datapoint is missing its output value - e.g., if a classification datapoint is missing its label - there can be little we can do to salvage the datapoint, and usually such a corrupted datapoint is thrown away.  </a:t>
            </a:r>
            <a:endParaRPr/>
          </a:p>
          <a:p>
            <a:pPr indent="-342900" lvl="0" marL="457200" rtl="0" algn="l">
              <a:spcBef>
                <a:spcPts val="1000"/>
              </a:spcBef>
              <a:spcAft>
                <a:spcPts val="0"/>
              </a:spcAft>
              <a:buSzPts val="1800"/>
              <a:buChar char="●"/>
            </a:pPr>
            <a:r>
              <a:rPr lang="en"/>
              <a:t>Likewise, if a large number of the values of an input are missing the data is best discarded.  </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However a datapoint whose input is missing just a handful of input (feature) values can be salvaged, and such points should be salvaged since data is often a scarce resource.  </a:t>
            </a:r>
            <a:endParaRPr/>
          </a:p>
          <a:p>
            <a:pPr indent="-342900" lvl="0" marL="457200" rtl="0" algn="l">
              <a:spcBef>
                <a:spcPts val="1000"/>
              </a:spcBef>
              <a:spcAft>
                <a:spcPts val="0"/>
              </a:spcAft>
              <a:buSzPts val="1800"/>
              <a:buChar char="●"/>
            </a:pPr>
            <a:r>
              <a:rPr lang="en"/>
              <a:t>For us to be able to use a datapoint with missing entries in training any machine learning model we must fill in missing input features with numerical values </a:t>
            </a:r>
            <a:endParaRPr/>
          </a:p>
          <a:p>
            <a:pPr indent="-342900" lvl="0" marL="457200" rtl="0" algn="l">
              <a:spcBef>
                <a:spcPts val="1000"/>
              </a:spcBef>
              <a:spcAft>
                <a:spcPts val="0"/>
              </a:spcAft>
              <a:buSzPts val="1800"/>
              <a:buChar char="●"/>
            </a:pPr>
            <a:r>
              <a:rPr lang="en"/>
              <a:t>This is often called *imputing*.  </a:t>
            </a:r>
            <a:endParaRPr/>
          </a:p>
          <a:p>
            <a:pPr indent="-342900" lvl="0" marL="457200" rtl="0" algn="l">
              <a:spcBef>
                <a:spcPts val="1000"/>
              </a:spcBef>
              <a:spcAft>
                <a:spcPts val="0"/>
              </a:spcAft>
              <a:buSzPts val="1800"/>
              <a:buChar char="●"/>
            </a:pPr>
            <a:r>
              <a:rPr lang="en"/>
              <a:t>But what values should we set missing entries too? </a:t>
            </a:r>
            <a:endParaRPr/>
          </a:p>
          <a:p>
            <a:pPr indent="0" lvl="0" marL="457200" rtl="0" algn="l">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Imputing using the mean</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Suppose we have a set of P inputs, each of which is N dimensional, and say that the      point has is missing its        input feature value.  </a:t>
            </a:r>
            <a:endParaRPr/>
          </a:p>
          <a:p>
            <a:pPr indent="-342900" lvl="0" marL="457200" rtl="0" algn="l">
              <a:spcBef>
                <a:spcPts val="1000"/>
              </a:spcBef>
              <a:spcAft>
                <a:spcPts val="0"/>
              </a:spcAft>
              <a:buSzPts val="1800"/>
              <a:buChar char="●"/>
            </a:pPr>
            <a:r>
              <a:rPr lang="en"/>
              <a:t>In other words, the value         is missing from our input data.  </a:t>
            </a:r>
            <a:endParaRPr/>
          </a:p>
          <a:p>
            <a:pPr indent="-342900" lvl="0" marL="457200" rtl="0" algn="l">
              <a:spcBef>
                <a:spcPts val="1000"/>
              </a:spcBef>
              <a:spcAft>
                <a:spcPts val="0"/>
              </a:spcAft>
              <a:buSzPts val="1800"/>
              <a:buChar char="●"/>
            </a:pPr>
            <a:r>
              <a:rPr lang="en"/>
              <a:t>A reasonable value to fill for this missing entry is simply the average of the dataset along this dimension.</a:t>
            </a:r>
            <a:endParaRPr/>
          </a:p>
          <a:p>
            <a:pPr indent="-342900" lvl="0" marL="457200" rtl="0" algn="l">
              <a:spcBef>
                <a:spcPts val="1000"/>
              </a:spcBef>
              <a:spcAft>
                <a:spcPts val="0"/>
              </a:spcAft>
              <a:buSzPts val="1800"/>
              <a:buChar char="●"/>
            </a:pPr>
            <a:r>
              <a:rPr lang="en"/>
              <a:t>This can roughly be considered the 'standard' value of our input along this dimension. </a:t>
            </a:r>
            <a:endParaRPr/>
          </a:p>
          <a:p>
            <a:pPr indent="0" lvl="0" marL="0" rtl="0" algn="l">
              <a:spcBef>
                <a:spcPts val="1000"/>
              </a:spcBef>
              <a:spcAft>
                <a:spcPts val="1200"/>
              </a:spcAft>
              <a:buNone/>
            </a:pPr>
            <a:r>
              <a:t/>
            </a:r>
            <a:endParaRPr/>
          </a:p>
        </p:txBody>
      </p:sp>
      <p:pic>
        <p:nvPicPr>
          <p:cNvPr descr="j^{th}" id="75" name="Google Shape;75;p17" title="MathEquation,#000000"/>
          <p:cNvPicPr preferRelativeResize="0"/>
          <p:nvPr/>
        </p:nvPicPr>
        <p:blipFill>
          <a:blip r:embed="rId3">
            <a:alphaModFix/>
          </a:blip>
          <a:stretch>
            <a:fillRect/>
          </a:stretch>
        </p:blipFill>
        <p:spPr>
          <a:xfrm>
            <a:off x="1674050" y="1589150"/>
            <a:ext cx="238218" cy="254000"/>
          </a:xfrm>
          <a:prstGeom prst="rect">
            <a:avLst/>
          </a:prstGeom>
          <a:noFill/>
          <a:ln>
            <a:noFill/>
          </a:ln>
        </p:spPr>
      </p:pic>
      <p:pic>
        <p:nvPicPr>
          <p:cNvPr descr="n^{th}" id="76" name="Google Shape;76;p17" title="MathEquation,#000000"/>
          <p:cNvPicPr preferRelativeResize="0"/>
          <p:nvPr/>
        </p:nvPicPr>
        <p:blipFill>
          <a:blip r:embed="rId4">
            <a:alphaModFix/>
          </a:blip>
          <a:stretch>
            <a:fillRect/>
          </a:stretch>
        </p:blipFill>
        <p:spPr>
          <a:xfrm>
            <a:off x="4412500" y="1528500"/>
            <a:ext cx="318996" cy="254001"/>
          </a:xfrm>
          <a:prstGeom prst="rect">
            <a:avLst/>
          </a:prstGeom>
          <a:noFill/>
          <a:ln>
            <a:noFill/>
          </a:ln>
        </p:spPr>
      </p:pic>
      <p:pic>
        <p:nvPicPr>
          <p:cNvPr descr="x_{j,n}" id="77" name="Google Shape;77;p17" title="MathEquation,#000000"/>
          <p:cNvPicPr preferRelativeResize="0"/>
          <p:nvPr/>
        </p:nvPicPr>
        <p:blipFill>
          <a:blip r:embed="rId5">
            <a:alphaModFix/>
          </a:blip>
          <a:stretch>
            <a:fillRect/>
          </a:stretch>
        </p:blipFill>
        <p:spPr>
          <a:xfrm>
            <a:off x="3445175" y="2050125"/>
            <a:ext cx="444638" cy="25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in particular we use the mean       of our input along this dimension (ignoring our missing entry         ) we set                     where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This is often called mean-imputation.</a:t>
            </a:r>
            <a:endParaRPr/>
          </a:p>
          <a:p>
            <a:pPr indent="0" lvl="0" marL="0" rtl="0" algn="l">
              <a:spcBef>
                <a:spcPts val="1000"/>
              </a:spcBef>
              <a:spcAft>
                <a:spcPts val="1200"/>
              </a:spcAft>
              <a:buNone/>
            </a:pPr>
            <a:r>
              <a:t/>
            </a:r>
            <a:endParaRPr/>
          </a:p>
        </p:txBody>
      </p:sp>
      <p:pic>
        <p:nvPicPr>
          <p:cNvPr descr=" \begin{equation}&#10;\mu_n = \frac{1}{P-1} \sum_{\underset{p \neq j}{j=1}}^P x_{p,n}.&#10;\end{equation}&#10;" id="83" name="Google Shape;83;p18" title="MathEquation,#000000"/>
          <p:cNvPicPr preferRelativeResize="0"/>
          <p:nvPr/>
        </p:nvPicPr>
        <p:blipFill>
          <a:blip r:embed="rId3">
            <a:alphaModFix/>
          </a:blip>
          <a:stretch>
            <a:fillRect/>
          </a:stretch>
        </p:blipFill>
        <p:spPr>
          <a:xfrm>
            <a:off x="3252925" y="2013775"/>
            <a:ext cx="2638150" cy="679325"/>
          </a:xfrm>
          <a:prstGeom prst="rect">
            <a:avLst/>
          </a:prstGeom>
          <a:noFill/>
          <a:ln>
            <a:noFill/>
          </a:ln>
        </p:spPr>
      </p:pic>
      <p:pic>
        <p:nvPicPr>
          <p:cNvPr descr="\mu_n&#10;" id="84" name="Google Shape;84;p18" title="MathEquation,#000000"/>
          <p:cNvPicPr preferRelativeResize="0"/>
          <p:nvPr/>
        </p:nvPicPr>
        <p:blipFill>
          <a:blip r:embed="rId4">
            <a:alphaModFix/>
          </a:blip>
          <a:stretch>
            <a:fillRect/>
          </a:stretch>
        </p:blipFill>
        <p:spPr>
          <a:xfrm>
            <a:off x="4088100" y="1249500"/>
            <a:ext cx="339232" cy="254000"/>
          </a:xfrm>
          <a:prstGeom prst="rect">
            <a:avLst/>
          </a:prstGeom>
          <a:noFill/>
          <a:ln>
            <a:noFill/>
          </a:ln>
        </p:spPr>
      </p:pic>
      <p:pic>
        <p:nvPicPr>
          <p:cNvPr descr="x_{j,n}&#10;" id="85" name="Google Shape;85;p18" title="MathEquation,#000000"/>
          <p:cNvPicPr preferRelativeResize="0"/>
          <p:nvPr/>
        </p:nvPicPr>
        <p:blipFill>
          <a:blip r:embed="rId5">
            <a:alphaModFix/>
          </a:blip>
          <a:stretch>
            <a:fillRect/>
          </a:stretch>
        </p:blipFill>
        <p:spPr>
          <a:xfrm>
            <a:off x="2693050" y="1601275"/>
            <a:ext cx="444638" cy="253999"/>
          </a:xfrm>
          <a:prstGeom prst="rect">
            <a:avLst/>
          </a:prstGeom>
          <a:noFill/>
          <a:ln>
            <a:noFill/>
          </a:ln>
        </p:spPr>
      </p:pic>
      <p:pic>
        <p:nvPicPr>
          <p:cNvPr descr="x_{j,n} = \mu_n&#10;" id="86" name="Google Shape;86;p18" title="MathEquation,#000000"/>
          <p:cNvPicPr preferRelativeResize="0"/>
          <p:nvPr/>
        </p:nvPicPr>
        <p:blipFill>
          <a:blip r:embed="rId6">
            <a:alphaModFix/>
          </a:blip>
          <a:stretch>
            <a:fillRect/>
          </a:stretch>
        </p:blipFill>
        <p:spPr>
          <a:xfrm>
            <a:off x="4088100" y="1601275"/>
            <a:ext cx="1135196" cy="25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Notice how, in mean-imputing           that the mean value of the entire        feature of the input with the input value does not change.  </a:t>
            </a:r>
            <a:endParaRPr/>
          </a:p>
          <a:p>
            <a:pPr indent="0" lvl="0" marL="0" rtl="0" algn="l">
              <a:spcBef>
                <a:spcPts val="1200"/>
              </a:spcBef>
              <a:spcAft>
                <a:spcPts val="0"/>
              </a:spcAft>
              <a:buClr>
                <a:schemeClr val="dk1"/>
              </a:buClr>
              <a:buSzPts val="1100"/>
              <a:buFont typeface="Arial"/>
              <a:buNone/>
            </a:pPr>
            <a:r>
              <a:rPr lang="en"/>
              <a:t>We can see this by simply computing the mean of the new        input dimension 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frac{1}{P} \sum_{p=1}^P x_{p,n} = \frac{1}{P} \sum_{\underset{p \neq j}{j=1}}^P  x_{p,n} + \frac{1}{P} x_{j,n} \\= \frac{P - 1}{P} \frac{1}{P-1} \sum_{\underset{p \neq j}{j=1}}^Px_{p,n} + \frac{1}{P} x_{j,n} = \frac{P - 1}{P} \mu_n + \frac{1}{P} \mu_n = \mu_n." id="92" name="Google Shape;92;p19" title="MathEquation,#000000"/>
          <p:cNvPicPr preferRelativeResize="0"/>
          <p:nvPr/>
        </p:nvPicPr>
        <p:blipFill>
          <a:blip r:embed="rId3">
            <a:alphaModFix/>
          </a:blip>
          <a:stretch>
            <a:fillRect/>
          </a:stretch>
        </p:blipFill>
        <p:spPr>
          <a:xfrm>
            <a:off x="1882738" y="2693050"/>
            <a:ext cx="5378524" cy="1116050"/>
          </a:xfrm>
          <a:prstGeom prst="rect">
            <a:avLst/>
          </a:prstGeom>
          <a:noFill/>
          <a:ln>
            <a:noFill/>
          </a:ln>
        </p:spPr>
      </p:pic>
      <p:pic>
        <p:nvPicPr>
          <p:cNvPr descr="x_{p,n}" id="93" name="Google Shape;93;p19" title="MathEquation,#000000"/>
          <p:cNvPicPr preferRelativeResize="0"/>
          <p:nvPr/>
        </p:nvPicPr>
        <p:blipFill>
          <a:blip r:embed="rId4">
            <a:alphaModFix/>
          </a:blip>
          <a:stretch>
            <a:fillRect/>
          </a:stretch>
        </p:blipFill>
        <p:spPr>
          <a:xfrm>
            <a:off x="3517975" y="1273750"/>
            <a:ext cx="462870" cy="254000"/>
          </a:xfrm>
          <a:prstGeom prst="rect">
            <a:avLst/>
          </a:prstGeom>
          <a:noFill/>
          <a:ln>
            <a:noFill/>
          </a:ln>
        </p:spPr>
      </p:pic>
      <p:pic>
        <p:nvPicPr>
          <p:cNvPr descr="n^{th}" id="94" name="Google Shape;94;p19" title="MathEquation,#000000"/>
          <p:cNvPicPr preferRelativeResize="0"/>
          <p:nvPr/>
        </p:nvPicPr>
        <p:blipFill>
          <a:blip r:embed="rId5">
            <a:alphaModFix/>
          </a:blip>
          <a:stretch>
            <a:fillRect/>
          </a:stretch>
        </p:blipFill>
        <p:spPr>
          <a:xfrm>
            <a:off x="7484750" y="1213100"/>
            <a:ext cx="318996" cy="254001"/>
          </a:xfrm>
          <a:prstGeom prst="rect">
            <a:avLst/>
          </a:prstGeom>
          <a:noFill/>
          <a:ln>
            <a:noFill/>
          </a:ln>
        </p:spPr>
      </p:pic>
      <p:pic>
        <p:nvPicPr>
          <p:cNvPr descr="n^{th}" id="95" name="Google Shape;95;p19" title="MathEquation,#000000"/>
          <p:cNvPicPr preferRelativeResize="0"/>
          <p:nvPr/>
        </p:nvPicPr>
        <p:blipFill>
          <a:blip r:embed="rId5">
            <a:alphaModFix/>
          </a:blip>
          <a:stretch>
            <a:fillRect/>
          </a:stretch>
        </p:blipFill>
        <p:spPr>
          <a:xfrm>
            <a:off x="6411925" y="2020575"/>
            <a:ext cx="318996" cy="254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Also notice that if we impute missing values of a dataset using the mean along each input dimension that if we then standard normalize this dataset, all values imputed with the mean become exactly zero.  </a:t>
            </a:r>
            <a:endParaRPr/>
          </a:p>
          <a:p>
            <a:pPr indent="-342900" lvl="0" marL="457200" rtl="0" algn="l">
              <a:spcBef>
                <a:spcPts val="1000"/>
              </a:spcBef>
              <a:spcAft>
                <a:spcPts val="0"/>
              </a:spcAft>
              <a:buSzPts val="1800"/>
              <a:buChar char="●"/>
            </a:pPr>
            <a:r>
              <a:rPr lang="en"/>
              <a:t>Because the mean of an input feature that has been imputed with mean values does not change, when we mean-center the dataset (the first step in standard normalization) by subtracting the mean of this input dimension the resulting value becomes exactly zero (this is illustrated in the figure below for a simple case where N = 2).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Any model weight touching such a mean-imputed entry is then completely nullified numerically.  </a:t>
            </a:r>
            <a:endParaRPr/>
          </a:p>
          <a:p>
            <a:pPr indent="-342900" lvl="0" marL="457200" rtl="0" algn="l">
              <a:spcBef>
                <a:spcPts val="1000"/>
              </a:spcBef>
              <a:spcAft>
                <a:spcPts val="0"/>
              </a:spcAft>
              <a:buSzPts val="1800"/>
              <a:buChar char="●"/>
            </a:pPr>
            <a:r>
              <a:rPr lang="en"/>
              <a:t>In other words, in training any mean-imputed value will not directly contribute to the tuning of its associated feature weight (provided the input has been standard normalized).  </a:t>
            </a:r>
            <a:endParaRPr/>
          </a:p>
          <a:p>
            <a:pPr indent="-342900" lvl="0" marL="457200" rtl="0" algn="l">
              <a:spcBef>
                <a:spcPts val="1000"/>
              </a:spcBef>
              <a:spcAft>
                <a:spcPts val="0"/>
              </a:spcAft>
              <a:buSzPts val="1800"/>
              <a:buChar char="●"/>
            </a:pPr>
            <a:r>
              <a:rPr lang="en"/>
              <a:t>This is very desirable given that such values were missing to begin with.</a:t>
            </a:r>
            <a:endParaRPr/>
          </a:p>
          <a:p>
            <a:pPr indent="0" lvl="0" marL="0" rtl="0" algn="l">
              <a:spcBef>
                <a:spcPts val="10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