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1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11.png"/><Relationship Id="rId5"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9.6 Feature Selection via Boosting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111;p22"/>
          <p:cNvSpPr txBox="1"/>
          <p:nvPr>
            <p:ph type="body" idx="1"/>
          </p:nvPr>
        </p:nvSpPr>
        <p:spPr>
          <a:xfrm>
            <a:off x="311699" y="1152475"/>
            <a:ext cx="8520602" cy="3416400"/>
          </a:xfrm>
          <a:prstGeom prst="rect">
            <a:avLst/>
          </a:prstGeom>
        </p:spPr>
        <p:txBody>
          <a:bodyPr/>
          <a:lstStyle/>
          <a:p>
            <a:pPr/>
            <a:r>
              <a:t>The weight that produces the smallest value is the one that helps best explain the relationship between the input and output of our dataset.</a:t>
            </a:r>
          </a:p>
          <a:p>
            <a:pPr>
              <a:spcBef>
                <a:spcPts val="1000"/>
              </a:spcBef>
            </a:pPr>
            <a:r>
              <a:t>It is therefore most important feature-touching weight we learn. </a:t>
            </a:r>
          </a:p>
          <a:p>
            <a:pPr>
              <a:spcBef>
                <a:spcPts val="1000"/>
              </a:spcBef>
            </a:pPr>
            <a:r>
              <a:t>Denoting this weight as          , we then fix it at its optimally determined value</a:t>
            </a:r>
            <a:br/>
            <a:r>
              <a:t>                       (discarding all other weights tuned in each of these subproblems).</a:t>
            </a:r>
          </a:p>
        </p:txBody>
      </p:sp>
      <p:pic>
        <p:nvPicPr>
          <p:cNvPr id="140" name="MathEquation,#000000Google Shape;112;p22" descr="MathEquation,#000000Google Shape;112;p22"/>
          <p:cNvPicPr>
            <a:picLocks noChangeAspect="1"/>
          </p:cNvPicPr>
          <p:nvPr/>
        </p:nvPicPr>
        <p:blipFill>
          <a:blip r:embed="rId2">
            <a:extLst/>
          </a:blip>
          <a:stretch>
            <a:fillRect/>
          </a:stretch>
        </p:blipFill>
        <p:spPr>
          <a:xfrm>
            <a:off x="943149" y="2733675"/>
            <a:ext cx="1275225" cy="286926"/>
          </a:xfrm>
          <a:prstGeom prst="rect">
            <a:avLst/>
          </a:prstGeom>
          <a:ln w="12700">
            <a:miter lim="400000"/>
          </a:ln>
        </p:spPr>
      </p:pic>
      <p:pic>
        <p:nvPicPr>
          <p:cNvPr id="141" name="MathEquation,#000000Google Shape;113;p22" descr="MathEquation,#000000Google Shape;113;p22"/>
          <p:cNvPicPr>
            <a:picLocks noChangeAspect="1"/>
          </p:cNvPicPr>
          <p:nvPr/>
        </p:nvPicPr>
        <p:blipFill>
          <a:blip r:embed="rId3">
            <a:extLst/>
          </a:blip>
          <a:stretch>
            <a:fillRect/>
          </a:stretch>
        </p:blipFill>
        <p:spPr>
          <a:xfrm>
            <a:off x="3335975" y="2479675"/>
            <a:ext cx="412171" cy="2540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18;p23"/>
          <p:cNvSpPr txBox="1"/>
          <p:nvPr>
            <p:ph type="body" idx="1"/>
          </p:nvPr>
        </p:nvSpPr>
        <p:spPr>
          <a:xfrm>
            <a:off x="311699" y="1152475"/>
            <a:ext cx="8520602" cy="3416400"/>
          </a:xfrm>
          <a:prstGeom prst="rect">
            <a:avLst/>
          </a:prstGeom>
        </p:spPr>
        <p:txBody>
          <a:bodyPr/>
          <a:lstStyle/>
          <a:p>
            <a:pPr/>
            <a:r>
              <a:t>We update our `model` accordingly.  </a:t>
            </a:r>
          </a:p>
          <a:p>
            <a:pPr>
              <a:spcBef>
                <a:spcPts val="1000"/>
              </a:spcBef>
            </a:pPr>
            <a:r>
              <a:t>We call our updated `model`             which is a sum of our optimal bias and this newly determined optimal feature-touching weight</a:t>
            </a:r>
          </a:p>
        </p:txBody>
      </p:sp>
      <p:pic>
        <p:nvPicPr>
          <p:cNvPr id="144" name="MathEquation,#000000Google Shape;119;p23" descr="MathEquation,#000000Google Shape;119;p23"/>
          <p:cNvPicPr>
            <a:picLocks noChangeAspect="1"/>
          </p:cNvPicPr>
          <p:nvPr/>
        </p:nvPicPr>
        <p:blipFill>
          <a:blip r:embed="rId2">
            <a:extLst/>
          </a:blip>
          <a:stretch>
            <a:fillRect/>
          </a:stretch>
        </p:blipFill>
        <p:spPr>
          <a:xfrm>
            <a:off x="1180299" y="2757925"/>
            <a:ext cx="6783401" cy="398526"/>
          </a:xfrm>
          <a:prstGeom prst="rect">
            <a:avLst/>
          </a:prstGeom>
          <a:ln w="12700">
            <a:miter lim="400000"/>
          </a:ln>
        </p:spPr>
      </p:pic>
      <p:pic>
        <p:nvPicPr>
          <p:cNvPr id="145" name="MathEquation,#000000Google Shape;120;p23" descr="MathEquation,#000000Google Shape;120;p23"/>
          <p:cNvPicPr>
            <a:picLocks noChangeAspect="1"/>
          </p:cNvPicPr>
          <p:nvPr/>
        </p:nvPicPr>
        <p:blipFill>
          <a:blip r:embed="rId3">
            <a:extLst/>
          </a:blip>
          <a:stretch>
            <a:fillRect/>
          </a:stretch>
        </p:blipFill>
        <p:spPr>
          <a:xfrm>
            <a:off x="3845500" y="1710450"/>
            <a:ext cx="587285" cy="254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25;p24"/>
          <p:cNvSpPr txBox="1"/>
          <p:nvPr>
            <p:ph type="body" idx="1"/>
          </p:nvPr>
        </p:nvSpPr>
        <p:spPr>
          <a:xfrm>
            <a:off x="311699" y="1152475"/>
            <a:ext cx="8520602" cy="3416400"/>
          </a:xfrm>
          <a:prstGeom prst="rect">
            <a:avLst/>
          </a:prstGeom>
        </p:spPr>
        <p:txBody>
          <a:bodyPr/>
          <a:lstStyle/>
          <a:p>
            <a:pPr/>
            <a:r>
              <a:t>At the second round of boosting we determine the </a:t>
            </a:r>
            <a:r>
              <a:rPr i="1"/>
              <a:t>second</a:t>
            </a:r>
            <a:r>
              <a:t> most important feature-touching weight.</a:t>
            </a:r>
          </a:p>
          <a:p>
            <a:pPr>
              <a:spcBef>
                <a:spcPts val="1000"/>
              </a:spcBef>
            </a:pPr>
            <a:r>
              <a:t>To do this we then sweep through the remaining N-1 weights (i.e., excluding  and         which we have already tuned).</a:t>
            </a:r>
          </a:p>
          <a:p>
            <a:pPr>
              <a:spcBef>
                <a:spcPts val="1000"/>
              </a:spcBef>
            </a:pPr>
            <a:r>
              <a:t>We try out each one individually by minimizing a cost over each weight independently.  </a:t>
            </a:r>
          </a:p>
        </p:txBody>
      </p:sp>
      <p:pic>
        <p:nvPicPr>
          <p:cNvPr id="148" name="MathEquation,#000000Google Shape;126;p24" descr="MathEquation,#000000Google Shape;126;p24"/>
          <p:cNvPicPr>
            <a:picLocks noChangeAspect="1"/>
          </p:cNvPicPr>
          <p:nvPr/>
        </p:nvPicPr>
        <p:blipFill>
          <a:blip r:embed="rId2">
            <a:extLst/>
          </a:blip>
          <a:stretch>
            <a:fillRect/>
          </a:stretch>
        </p:blipFill>
        <p:spPr>
          <a:xfrm>
            <a:off x="8625075" y="2050150"/>
            <a:ext cx="307201" cy="206201"/>
          </a:xfrm>
          <a:prstGeom prst="rect">
            <a:avLst/>
          </a:prstGeom>
          <a:ln w="12700">
            <a:miter lim="400000"/>
          </a:ln>
        </p:spPr>
      </p:pic>
      <p:pic>
        <p:nvPicPr>
          <p:cNvPr id="149" name="MathEquation,#000000Google Shape;127;p24" descr="MathEquation,#000000Google Shape;127;p24"/>
          <p:cNvPicPr>
            <a:picLocks noChangeAspect="1"/>
          </p:cNvPicPr>
          <p:nvPr/>
        </p:nvPicPr>
        <p:blipFill>
          <a:blip r:embed="rId3">
            <a:extLst/>
          </a:blip>
          <a:stretch>
            <a:fillRect/>
          </a:stretch>
        </p:blipFill>
        <p:spPr>
          <a:xfrm>
            <a:off x="1346524" y="2366274"/>
            <a:ext cx="412171" cy="254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32;p25"/>
          <p:cNvSpPr txBox="1"/>
          <p:nvPr>
            <p:ph type="body" idx="1"/>
          </p:nvPr>
        </p:nvSpPr>
        <p:spPr>
          <a:xfrm>
            <a:off x="311699" y="1152475"/>
            <a:ext cx="8520602" cy="3416400"/>
          </a:xfrm>
          <a:prstGeom prst="rect">
            <a:avLst/>
          </a:prstGeom>
        </p:spPr>
        <p:txBody>
          <a:bodyPr/>
          <a:lstStyle/>
          <a:p>
            <a:pPr/>
            <a:r>
              <a:t>In the case of Least Squares regression         such cost looks like</a:t>
            </a:r>
          </a:p>
          <a:p>
            <a:pPr marL="0" indent="457200">
              <a:spcBef>
                <a:spcPts val="1000"/>
              </a:spcBef>
              <a:buSzTx/>
              <a:buNone/>
            </a:pPr>
          </a:p>
          <a:p>
            <a:pPr marL="0" indent="457200">
              <a:spcBef>
                <a:spcPts val="1000"/>
              </a:spcBef>
              <a:buSzTx/>
              <a:buNone/>
            </a:pPr>
          </a:p>
          <a:p>
            <a:pPr marL="0" indent="457200">
              <a:spcBef>
                <a:spcPts val="1000"/>
              </a:spcBef>
              <a:buSzTx/>
              <a:buNone/>
            </a:pPr>
          </a:p>
          <a:p>
            <a:pPr>
              <a:spcBef>
                <a:spcPts val="1000"/>
              </a:spcBef>
            </a:pPr>
            <a:r>
              <a:t>Again with each of these subproblems         and        have already been set optimally, we only tune the weight          in each instance.</a:t>
            </a:r>
          </a:p>
        </p:txBody>
      </p:sp>
      <p:pic>
        <p:nvPicPr>
          <p:cNvPr id="152" name="MathEquation,#000000Google Shape;133;p25" descr="MathEquation,#000000Google Shape;133;p25"/>
          <p:cNvPicPr>
            <a:picLocks noChangeAspect="1"/>
          </p:cNvPicPr>
          <p:nvPr/>
        </p:nvPicPr>
        <p:blipFill>
          <a:blip r:embed="rId2">
            <a:extLst/>
          </a:blip>
          <a:stretch>
            <a:fillRect/>
          </a:stretch>
        </p:blipFill>
        <p:spPr>
          <a:xfrm>
            <a:off x="2313690" y="1734724"/>
            <a:ext cx="4516625" cy="897676"/>
          </a:xfrm>
          <a:prstGeom prst="rect">
            <a:avLst/>
          </a:prstGeom>
          <a:ln w="12700">
            <a:miter lim="400000"/>
          </a:ln>
        </p:spPr>
      </p:pic>
      <p:pic>
        <p:nvPicPr>
          <p:cNvPr id="153" name="MathEquation,#000000Google Shape;134;p25" descr="MathEquation,#000000Google Shape;134;p25"/>
          <p:cNvPicPr>
            <a:picLocks noChangeAspect="1"/>
          </p:cNvPicPr>
          <p:nvPr/>
        </p:nvPicPr>
        <p:blipFill>
          <a:blip r:embed="rId3">
            <a:extLst/>
          </a:blip>
          <a:stretch>
            <a:fillRect/>
          </a:stretch>
        </p:blipFill>
        <p:spPr>
          <a:xfrm>
            <a:off x="5034324" y="1225200"/>
            <a:ext cx="318997" cy="254002"/>
          </a:xfrm>
          <a:prstGeom prst="rect">
            <a:avLst/>
          </a:prstGeom>
          <a:ln w="12700">
            <a:miter lim="400000"/>
          </a:ln>
        </p:spPr>
      </p:pic>
      <p:pic>
        <p:nvPicPr>
          <p:cNvPr id="154" name="MathEquation,#000000Google Shape;135;p25" descr="MathEquation,#000000Google Shape;135;p25"/>
          <p:cNvPicPr>
            <a:picLocks noChangeAspect="1"/>
          </p:cNvPicPr>
          <p:nvPr/>
        </p:nvPicPr>
        <p:blipFill>
          <a:blip r:embed="rId4">
            <a:extLst/>
          </a:blip>
          <a:stretch>
            <a:fillRect/>
          </a:stretch>
        </p:blipFill>
        <p:spPr>
          <a:xfrm>
            <a:off x="4888750" y="3020574"/>
            <a:ext cx="246603" cy="254001"/>
          </a:xfrm>
          <a:prstGeom prst="rect">
            <a:avLst/>
          </a:prstGeom>
          <a:ln w="12700">
            <a:miter lim="400000"/>
          </a:ln>
        </p:spPr>
      </p:pic>
      <p:pic>
        <p:nvPicPr>
          <p:cNvPr id="155" name="MathEquation,#000000Google Shape;136;p25" descr="MathEquation,#000000Google Shape;136;p25"/>
          <p:cNvPicPr>
            <a:picLocks noChangeAspect="1"/>
          </p:cNvPicPr>
          <p:nvPr/>
        </p:nvPicPr>
        <p:blipFill>
          <a:blip r:embed="rId5">
            <a:extLst/>
          </a:blip>
          <a:stretch>
            <a:fillRect/>
          </a:stretch>
        </p:blipFill>
        <p:spPr>
          <a:xfrm>
            <a:off x="5798575" y="3020574"/>
            <a:ext cx="326165" cy="254001"/>
          </a:xfrm>
          <a:prstGeom prst="rect">
            <a:avLst/>
          </a:prstGeom>
          <a:ln w="12700">
            <a:miter lim="400000"/>
          </a:ln>
        </p:spPr>
      </p:pic>
      <p:pic>
        <p:nvPicPr>
          <p:cNvPr id="156" name="MathEquation,#000000Google Shape;137;p25" descr="MathEquation,#000000Google Shape;137;p25"/>
          <p:cNvPicPr>
            <a:picLocks noChangeAspect="1"/>
          </p:cNvPicPr>
          <p:nvPr/>
        </p:nvPicPr>
        <p:blipFill>
          <a:blip r:embed="rId6">
            <a:extLst/>
          </a:blip>
          <a:stretch>
            <a:fillRect/>
          </a:stretch>
        </p:blipFill>
        <p:spPr>
          <a:xfrm>
            <a:off x="4371213" y="3348125"/>
            <a:ext cx="401583" cy="25400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42;p26"/>
          <p:cNvSpPr txBox="1"/>
          <p:nvPr>
            <p:ph type="body" idx="1"/>
          </p:nvPr>
        </p:nvSpPr>
        <p:spPr>
          <a:xfrm>
            <a:off x="311699" y="1152475"/>
            <a:ext cx="8520602" cy="3416400"/>
          </a:xfrm>
          <a:prstGeom prst="rect">
            <a:avLst/>
          </a:prstGeom>
        </p:spPr>
        <p:txBody>
          <a:bodyPr/>
          <a:lstStyle/>
          <a:p>
            <a:pPr/>
            <a:r>
              <a:t>The weight producing the </a:t>
            </a:r>
            <a:r>
              <a:rPr i="1"/>
              <a:t>smallest</a:t>
            </a:r>
            <a:r>
              <a:t> value from these              subproblems tells us the second most important feature.</a:t>
            </a:r>
          </a:p>
          <a:p>
            <a:pPr>
              <a:spcBef>
                <a:spcPts val="1000"/>
              </a:spcBef>
            </a:pPr>
            <a:r>
              <a:t>Denoting the cost minimizing weight         , we then </a:t>
            </a:r>
            <a:r>
              <a:rPr i="1"/>
              <a:t>fix</a:t>
            </a:r>
            <a:r>
              <a:t> the value of this weight at its optimally determined value  </a:t>
            </a:r>
          </a:p>
          <a:p>
            <a:pPr>
              <a:spcBef>
                <a:spcPts val="1000"/>
              </a:spcBef>
            </a:pPr>
            <a:r>
              <a:t>Updating our model accordingly, calling it            , we have </a:t>
            </a:r>
          </a:p>
        </p:txBody>
      </p:sp>
      <p:pic>
        <p:nvPicPr>
          <p:cNvPr id="159" name="MathEquation,#000000Google Shape;143;p26" descr="MathEquation,#000000Google Shape;143;p26"/>
          <p:cNvPicPr>
            <a:picLocks noChangeAspect="1"/>
          </p:cNvPicPr>
          <p:nvPr/>
        </p:nvPicPr>
        <p:blipFill>
          <a:blip r:embed="rId2">
            <a:extLst/>
          </a:blip>
          <a:stretch>
            <a:fillRect/>
          </a:stretch>
        </p:blipFill>
        <p:spPr>
          <a:xfrm>
            <a:off x="811499" y="3287474"/>
            <a:ext cx="7521001" cy="376051"/>
          </a:xfrm>
          <a:prstGeom prst="rect">
            <a:avLst/>
          </a:prstGeom>
          <a:ln w="12700">
            <a:miter lim="400000"/>
          </a:ln>
        </p:spPr>
      </p:pic>
      <p:pic>
        <p:nvPicPr>
          <p:cNvPr id="160" name="MathEquation,#000000Google Shape;144;p26" descr="MathEquation,#000000Google Shape;144;p26"/>
          <p:cNvPicPr>
            <a:picLocks noChangeAspect="1"/>
          </p:cNvPicPr>
          <p:nvPr/>
        </p:nvPicPr>
        <p:blipFill>
          <a:blip r:embed="rId3">
            <a:extLst/>
          </a:blip>
          <a:stretch>
            <a:fillRect/>
          </a:stretch>
        </p:blipFill>
        <p:spPr>
          <a:xfrm>
            <a:off x="6162475" y="1261625"/>
            <a:ext cx="715492" cy="254001"/>
          </a:xfrm>
          <a:prstGeom prst="rect">
            <a:avLst/>
          </a:prstGeom>
          <a:ln w="12700">
            <a:miter lim="400000"/>
          </a:ln>
        </p:spPr>
      </p:pic>
      <p:pic>
        <p:nvPicPr>
          <p:cNvPr id="161" name="MathEquation,#000000Google Shape;145;p26" descr="MathEquation,#000000Google Shape;145;p26"/>
          <p:cNvPicPr>
            <a:picLocks noChangeAspect="1"/>
          </p:cNvPicPr>
          <p:nvPr/>
        </p:nvPicPr>
        <p:blipFill>
          <a:blip r:embed="rId4">
            <a:extLst/>
          </a:blip>
          <a:stretch>
            <a:fillRect/>
          </a:stretch>
        </p:blipFill>
        <p:spPr>
          <a:xfrm>
            <a:off x="4644775" y="2062250"/>
            <a:ext cx="412171" cy="254001"/>
          </a:xfrm>
          <a:prstGeom prst="rect">
            <a:avLst/>
          </a:prstGeom>
          <a:ln w="12700">
            <a:miter lim="400000"/>
          </a:ln>
        </p:spPr>
      </p:pic>
      <p:pic>
        <p:nvPicPr>
          <p:cNvPr id="162" name="MathEquation,#000000Google Shape;146;p26" descr="MathEquation,#000000Google Shape;146;p26"/>
          <p:cNvPicPr>
            <a:picLocks noChangeAspect="1"/>
          </p:cNvPicPr>
          <p:nvPr/>
        </p:nvPicPr>
        <p:blipFill>
          <a:blip r:embed="rId5">
            <a:extLst/>
          </a:blip>
          <a:stretch>
            <a:fillRect/>
          </a:stretch>
        </p:blipFill>
        <p:spPr>
          <a:xfrm>
            <a:off x="4209424" y="2377650"/>
            <a:ext cx="1128889" cy="254001"/>
          </a:xfrm>
          <a:prstGeom prst="rect">
            <a:avLst/>
          </a:prstGeom>
          <a:ln w="12700">
            <a:miter lim="400000"/>
          </a:ln>
        </p:spPr>
      </p:pic>
      <p:pic>
        <p:nvPicPr>
          <p:cNvPr id="163" name="MathEquation,#000000Google Shape;147;p26" descr="MathEquation,#000000Google Shape;147;p26"/>
          <p:cNvPicPr>
            <a:picLocks noChangeAspect="1"/>
          </p:cNvPicPr>
          <p:nvPr/>
        </p:nvPicPr>
        <p:blipFill>
          <a:blip r:embed="rId6">
            <a:extLst/>
          </a:blip>
          <a:stretch>
            <a:fillRect/>
          </a:stretch>
        </p:blipFill>
        <p:spPr>
          <a:xfrm>
            <a:off x="5119249" y="2790100"/>
            <a:ext cx="587285" cy="254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52;p27"/>
          <p:cNvSpPr txBox="1"/>
          <p:nvPr>
            <p:ph type="body" idx="1"/>
          </p:nvPr>
        </p:nvSpPr>
        <p:spPr>
          <a:xfrm>
            <a:off x="311699" y="1152475"/>
            <a:ext cx="8520602" cy="3416400"/>
          </a:xfrm>
          <a:prstGeom prst="rect">
            <a:avLst/>
          </a:prstGeom>
        </p:spPr>
        <p:txBody>
          <a:bodyPr/>
          <a:lstStyle/>
          <a:p>
            <a:pPr/>
            <a:r>
              <a:t>More generally, at the         round of boosting, to determine the         most important feature-touching weight we follow the same pattern.  </a:t>
            </a:r>
          </a:p>
          <a:p>
            <a:pPr>
              <a:spcBef>
                <a:spcPts val="1000"/>
              </a:spcBef>
            </a:pPr>
            <a:r>
              <a:t>When we do this we have already determined the optimal setting of our bias and the top            most important feature-touching weights, our model taking the form</a:t>
            </a:r>
          </a:p>
          <a:p>
            <a:pPr marL="0" indent="0">
              <a:spcBef>
                <a:spcPts val="1000"/>
              </a:spcBef>
              <a:buSzTx/>
              <a:buNone/>
            </a:pPr>
          </a:p>
          <a:p>
            <a:pPr>
              <a:spcBef>
                <a:spcPts val="1000"/>
              </a:spcBef>
            </a:pPr>
            <a:r>
              <a:t>Here           denotes our optimally tuned              most important feature-touching weight.</a:t>
            </a:r>
          </a:p>
        </p:txBody>
      </p:sp>
      <p:pic>
        <p:nvPicPr>
          <p:cNvPr id="166" name="MathEquation,#000000Google Shape;153;p27" descr="MathEquation,#000000Google Shape;153;p27"/>
          <p:cNvPicPr>
            <a:picLocks noChangeAspect="1"/>
          </p:cNvPicPr>
          <p:nvPr/>
        </p:nvPicPr>
        <p:blipFill>
          <a:blip r:embed="rId2">
            <a:extLst/>
          </a:blip>
          <a:stretch>
            <a:fillRect/>
          </a:stretch>
        </p:blipFill>
        <p:spPr>
          <a:xfrm>
            <a:off x="2201727" y="2680924"/>
            <a:ext cx="5393450" cy="701151"/>
          </a:xfrm>
          <a:prstGeom prst="rect">
            <a:avLst/>
          </a:prstGeom>
          <a:ln w="12700">
            <a:miter lim="400000"/>
          </a:ln>
        </p:spPr>
      </p:pic>
      <p:pic>
        <p:nvPicPr>
          <p:cNvPr id="167" name="MathEquation,#000000Google Shape;154;p27" descr="MathEquation,#000000Google Shape;154;p27"/>
          <p:cNvPicPr>
            <a:picLocks noChangeAspect="1"/>
          </p:cNvPicPr>
          <p:nvPr/>
        </p:nvPicPr>
        <p:blipFill>
          <a:blip r:embed="rId3">
            <a:extLst/>
          </a:blip>
          <a:stretch>
            <a:fillRect/>
          </a:stretch>
        </p:blipFill>
        <p:spPr>
          <a:xfrm>
            <a:off x="3117625" y="1225225"/>
            <a:ext cx="430508" cy="254001"/>
          </a:xfrm>
          <a:prstGeom prst="rect">
            <a:avLst/>
          </a:prstGeom>
          <a:ln w="12700">
            <a:miter lim="400000"/>
          </a:ln>
        </p:spPr>
      </p:pic>
      <p:pic>
        <p:nvPicPr>
          <p:cNvPr id="168" name="MathEquation,#000000Google Shape;155;p27" descr="MathEquation,#000000Google Shape;155;p27"/>
          <p:cNvPicPr>
            <a:picLocks noChangeAspect="1"/>
          </p:cNvPicPr>
          <p:nvPr/>
        </p:nvPicPr>
        <p:blipFill>
          <a:blip r:embed="rId3">
            <a:extLst/>
          </a:blip>
          <a:stretch>
            <a:fillRect/>
          </a:stretch>
        </p:blipFill>
        <p:spPr>
          <a:xfrm>
            <a:off x="7248949" y="1225225"/>
            <a:ext cx="430509" cy="254001"/>
          </a:xfrm>
          <a:prstGeom prst="rect">
            <a:avLst/>
          </a:prstGeom>
          <a:ln w="12700">
            <a:miter lim="400000"/>
          </a:ln>
        </p:spPr>
      </p:pic>
      <p:pic>
        <p:nvPicPr>
          <p:cNvPr id="169" name="MathEquation,#000000Google Shape;156;p27" descr="MathEquation,#000000Google Shape;156;p27"/>
          <p:cNvPicPr>
            <a:picLocks noChangeAspect="1"/>
          </p:cNvPicPr>
          <p:nvPr/>
        </p:nvPicPr>
        <p:blipFill>
          <a:blip r:embed="rId4">
            <a:extLst/>
          </a:blip>
          <a:stretch>
            <a:fillRect/>
          </a:stretch>
        </p:blipFill>
        <p:spPr>
          <a:xfrm>
            <a:off x="2098650" y="2373625"/>
            <a:ext cx="570125" cy="198126"/>
          </a:xfrm>
          <a:prstGeom prst="rect">
            <a:avLst/>
          </a:prstGeom>
          <a:ln w="12700">
            <a:miter lim="400000"/>
          </a:ln>
        </p:spPr>
      </p:pic>
      <p:pic>
        <p:nvPicPr>
          <p:cNvPr id="170" name="MathEquation,#000000Google Shape;157;p27" descr="MathEquation,#000000Google Shape;157;p27"/>
          <p:cNvPicPr>
            <a:picLocks noChangeAspect="1"/>
          </p:cNvPicPr>
          <p:nvPr/>
        </p:nvPicPr>
        <p:blipFill>
          <a:blip r:embed="rId5">
            <a:extLst/>
          </a:blip>
          <a:stretch>
            <a:fillRect/>
          </a:stretch>
        </p:blipFill>
        <p:spPr>
          <a:xfrm>
            <a:off x="1467850" y="3517975"/>
            <a:ext cx="494405" cy="254001"/>
          </a:xfrm>
          <a:prstGeom prst="rect">
            <a:avLst/>
          </a:prstGeom>
          <a:ln w="12700">
            <a:miter lim="400000"/>
          </a:ln>
        </p:spPr>
      </p:pic>
      <p:pic>
        <p:nvPicPr>
          <p:cNvPr id="171" name="MathEquation,#000000Google Shape;158;p27" descr="MathEquation,#000000Google Shape;158;p27"/>
          <p:cNvPicPr>
            <a:picLocks noChangeAspect="1"/>
          </p:cNvPicPr>
          <p:nvPr/>
        </p:nvPicPr>
        <p:blipFill>
          <a:blip r:embed="rId6">
            <a:extLst/>
          </a:blip>
          <a:stretch>
            <a:fillRect/>
          </a:stretch>
        </p:blipFill>
        <p:spPr>
          <a:xfrm>
            <a:off x="4949425" y="3517975"/>
            <a:ext cx="758209" cy="254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63;p28"/>
          <p:cNvSpPr txBox="1"/>
          <p:nvPr>
            <p:ph type="body" idx="1"/>
          </p:nvPr>
        </p:nvSpPr>
        <p:spPr>
          <a:xfrm>
            <a:off x="311699" y="1152475"/>
            <a:ext cx="8520602" cy="3416400"/>
          </a:xfrm>
          <a:prstGeom prst="rect">
            <a:avLst/>
          </a:prstGeom>
        </p:spPr>
        <p:txBody>
          <a:bodyPr/>
          <a:lstStyle/>
          <a:p>
            <a:pPr/>
            <a:r>
              <a:t>We then must setup and solve                     subproblems, one for each feature-touching weight we have not yet resolved.  </a:t>
            </a:r>
          </a:p>
          <a:p>
            <a:pPr>
              <a:spcBef>
                <a:spcPts val="1000"/>
              </a:spcBef>
            </a:pPr>
            <a:r>
              <a:t>For example, in the case of Least Squares regression the         of these  takes the form</a:t>
            </a:r>
          </a:p>
          <a:p>
            <a:pPr marL="0" indent="457200">
              <a:spcBef>
                <a:spcPts val="1000"/>
              </a:spcBef>
              <a:buSzTx/>
              <a:buNone/>
            </a:pPr>
          </a:p>
          <a:p>
            <a:pPr>
              <a:spcBef>
                <a:spcPts val="1000"/>
              </a:spcBef>
            </a:pPr>
            <a:r>
              <a:t>Here again in each case we only tune the individual weight        .  </a:t>
            </a:r>
          </a:p>
        </p:txBody>
      </p:sp>
      <p:pic>
        <p:nvPicPr>
          <p:cNvPr id="174" name="MathEquation,#000000Google Shape;164;p28" descr="MathEquation,#000000Google Shape;164;p28"/>
          <p:cNvPicPr>
            <a:picLocks noChangeAspect="1"/>
          </p:cNvPicPr>
          <p:nvPr/>
        </p:nvPicPr>
        <p:blipFill>
          <a:blip r:embed="rId2">
            <a:extLst/>
          </a:blip>
          <a:stretch>
            <a:fillRect/>
          </a:stretch>
        </p:blipFill>
        <p:spPr>
          <a:xfrm>
            <a:off x="2515137" y="2462550"/>
            <a:ext cx="4987227" cy="448851"/>
          </a:xfrm>
          <a:prstGeom prst="rect">
            <a:avLst/>
          </a:prstGeom>
          <a:ln w="12700">
            <a:miter lim="400000"/>
          </a:ln>
        </p:spPr>
      </p:pic>
      <p:pic>
        <p:nvPicPr>
          <p:cNvPr id="175" name="MathEquation,#000000Google Shape;165;p28" descr="MathEquation,#000000Google Shape;165;p28"/>
          <p:cNvPicPr>
            <a:picLocks noChangeAspect="1"/>
          </p:cNvPicPr>
          <p:nvPr/>
        </p:nvPicPr>
        <p:blipFill>
          <a:blip r:embed="rId3">
            <a:extLst/>
          </a:blip>
          <a:stretch>
            <a:fillRect/>
          </a:stretch>
        </p:blipFill>
        <p:spPr>
          <a:xfrm>
            <a:off x="3974350" y="1261600"/>
            <a:ext cx="1195295" cy="254001"/>
          </a:xfrm>
          <a:prstGeom prst="rect">
            <a:avLst/>
          </a:prstGeom>
          <a:ln w="12700">
            <a:miter lim="400000"/>
          </a:ln>
        </p:spPr>
      </p:pic>
      <p:pic>
        <p:nvPicPr>
          <p:cNvPr id="176" name="MathEquation,#000000Google Shape;166;p28" descr="MathEquation,#000000Google Shape;166;p28"/>
          <p:cNvPicPr>
            <a:picLocks noChangeAspect="1"/>
          </p:cNvPicPr>
          <p:nvPr/>
        </p:nvPicPr>
        <p:blipFill>
          <a:blip r:embed="rId4">
            <a:extLst/>
          </a:blip>
          <a:stretch>
            <a:fillRect/>
          </a:stretch>
        </p:blipFill>
        <p:spPr>
          <a:xfrm>
            <a:off x="6793300" y="2001574"/>
            <a:ext cx="318997" cy="254002"/>
          </a:xfrm>
          <a:prstGeom prst="rect">
            <a:avLst/>
          </a:prstGeom>
          <a:ln w="12700">
            <a:miter lim="400000"/>
          </a:ln>
        </p:spPr>
      </p:pic>
      <p:pic>
        <p:nvPicPr>
          <p:cNvPr id="177" name="MathEquation,#000000Google Shape;167;p28" descr="MathEquation,#000000Google Shape;167;p28"/>
          <p:cNvPicPr>
            <a:picLocks noChangeAspect="1"/>
          </p:cNvPicPr>
          <p:nvPr/>
        </p:nvPicPr>
        <p:blipFill>
          <a:blip r:embed="rId5">
            <a:extLst/>
          </a:blip>
          <a:stretch>
            <a:fillRect/>
          </a:stretch>
        </p:blipFill>
        <p:spPr>
          <a:xfrm>
            <a:off x="6893924" y="3252227"/>
            <a:ext cx="319001" cy="20177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72;p29"/>
          <p:cNvSpPr txBox="1"/>
          <p:nvPr>
            <p:ph type="body" idx="1"/>
          </p:nvPr>
        </p:nvSpPr>
        <p:spPr>
          <a:xfrm>
            <a:off x="311699" y="1152475"/>
            <a:ext cx="8520602" cy="3416400"/>
          </a:xfrm>
          <a:prstGeom prst="rect">
            <a:avLst/>
          </a:prstGeom>
        </p:spPr>
        <p:txBody>
          <a:bodyPr/>
          <a:lstStyle/>
          <a:p>
            <a:pPr/>
            <a:r>
              <a:t>Denoting this weight          we then fix its optimal value                      and add its contribution to the running model as </a:t>
            </a:r>
          </a:p>
          <a:p>
            <a:pPr marL="0" indent="457200">
              <a:spcBef>
                <a:spcPts val="1000"/>
              </a:spcBef>
              <a:buSzTx/>
              <a:buNone/>
            </a:pPr>
          </a:p>
          <a:p>
            <a:pPr>
              <a:spcBef>
                <a:spcPts val="1000"/>
              </a:spcBef>
            </a:pPr>
            <a:r>
              <a:t>Given that we have N input features we can continue until                     .  </a:t>
            </a:r>
          </a:p>
          <a:p>
            <a:pPr>
              <a:spcBef>
                <a:spcPts val="1000"/>
              </a:spcBef>
            </a:pPr>
            <a:r>
              <a:t>Note too how in building             we have constructed a sequence of models .</a:t>
            </a:r>
          </a:p>
        </p:txBody>
      </p:sp>
      <p:pic>
        <p:nvPicPr>
          <p:cNvPr id="180" name="MathEquation,#000000Google Shape;173;p29" descr="MathEquation,#000000Google Shape;173;p29"/>
          <p:cNvPicPr>
            <a:picLocks noChangeAspect="1"/>
          </p:cNvPicPr>
          <p:nvPr/>
        </p:nvPicPr>
        <p:blipFill>
          <a:blip r:embed="rId2">
            <a:extLst/>
          </a:blip>
          <a:stretch>
            <a:fillRect/>
          </a:stretch>
        </p:blipFill>
        <p:spPr>
          <a:xfrm>
            <a:off x="1938313" y="1928825"/>
            <a:ext cx="5267374" cy="375301"/>
          </a:xfrm>
          <a:prstGeom prst="rect">
            <a:avLst/>
          </a:prstGeom>
          <a:ln w="12700">
            <a:miter lim="400000"/>
          </a:ln>
        </p:spPr>
      </p:pic>
      <p:pic>
        <p:nvPicPr>
          <p:cNvPr id="181" name="MathEquation,#000000Google Shape;174;p29" descr="MathEquation,#000000Google Shape;174;p29"/>
          <p:cNvPicPr>
            <a:picLocks noChangeAspect="1"/>
          </p:cNvPicPr>
          <p:nvPr/>
        </p:nvPicPr>
        <p:blipFill>
          <a:blip r:embed="rId3">
            <a:extLst/>
          </a:blip>
          <a:stretch>
            <a:fillRect/>
          </a:stretch>
        </p:blipFill>
        <p:spPr>
          <a:xfrm>
            <a:off x="2996325" y="1261600"/>
            <a:ext cx="489639" cy="254001"/>
          </a:xfrm>
          <a:prstGeom prst="rect">
            <a:avLst/>
          </a:prstGeom>
          <a:ln w="12700">
            <a:miter lim="400000"/>
          </a:ln>
        </p:spPr>
      </p:pic>
      <p:pic>
        <p:nvPicPr>
          <p:cNvPr id="182" name="MathEquation,#000000Google Shape;175;p29" descr="MathEquation,#000000Google Shape;175;p29"/>
          <p:cNvPicPr>
            <a:picLocks noChangeAspect="1"/>
          </p:cNvPicPr>
          <p:nvPr/>
        </p:nvPicPr>
        <p:blipFill>
          <a:blip r:embed="rId4">
            <a:extLst/>
          </a:blip>
          <a:stretch>
            <a:fillRect/>
          </a:stretch>
        </p:blipFill>
        <p:spPr>
          <a:xfrm>
            <a:off x="6417250" y="1261600"/>
            <a:ext cx="1254321" cy="254001"/>
          </a:xfrm>
          <a:prstGeom prst="rect">
            <a:avLst/>
          </a:prstGeom>
          <a:ln w="12700">
            <a:miter lim="400000"/>
          </a:ln>
        </p:spPr>
      </p:pic>
      <p:pic>
        <p:nvPicPr>
          <p:cNvPr id="183" name="MathEquation,#000000Google Shape;176;p29" descr="MathEquation,#000000Google Shape;176;p29"/>
          <p:cNvPicPr>
            <a:picLocks noChangeAspect="1"/>
          </p:cNvPicPr>
          <p:nvPr/>
        </p:nvPicPr>
        <p:blipFill>
          <a:blip r:embed="rId5">
            <a:extLst/>
          </a:blip>
          <a:stretch>
            <a:fillRect/>
          </a:stretch>
        </p:blipFill>
        <p:spPr>
          <a:xfrm>
            <a:off x="6829700" y="2444750"/>
            <a:ext cx="1239025" cy="254000"/>
          </a:xfrm>
          <a:prstGeom prst="rect">
            <a:avLst/>
          </a:prstGeom>
          <a:ln w="12700">
            <a:miter lim="400000"/>
          </a:ln>
        </p:spPr>
      </p:pic>
      <p:pic>
        <p:nvPicPr>
          <p:cNvPr id="184" name="MathEquation,#000000Google Shape;177;p29" descr="MathEquation,#000000Google Shape;177;p29"/>
          <p:cNvPicPr>
            <a:picLocks noChangeAspect="1"/>
          </p:cNvPicPr>
          <p:nvPr/>
        </p:nvPicPr>
        <p:blipFill>
          <a:blip r:embed="rId6">
            <a:extLst/>
          </a:blip>
          <a:stretch>
            <a:fillRect/>
          </a:stretch>
        </p:blipFill>
        <p:spPr>
          <a:xfrm>
            <a:off x="3396650" y="2911425"/>
            <a:ext cx="666231" cy="254001"/>
          </a:xfrm>
          <a:prstGeom prst="rect">
            <a:avLst/>
          </a:prstGeom>
          <a:ln w="12700">
            <a:miter lim="400000"/>
          </a:ln>
        </p:spPr>
      </p:pic>
      <p:pic>
        <p:nvPicPr>
          <p:cNvPr id="185" name="MathEquation,#000000Google Shape;178;p29" descr="MathEquation,#000000Google Shape;178;p29"/>
          <p:cNvPicPr>
            <a:picLocks noChangeAspect="1"/>
          </p:cNvPicPr>
          <p:nvPr/>
        </p:nvPicPr>
        <p:blipFill>
          <a:blip r:embed="rId7">
            <a:extLst/>
          </a:blip>
          <a:stretch>
            <a:fillRect/>
          </a:stretch>
        </p:blipFill>
        <p:spPr>
          <a:xfrm>
            <a:off x="3568650" y="3420900"/>
            <a:ext cx="1893550" cy="48522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83;p30"/>
          <p:cNvSpPr txBox="1"/>
          <p:nvPr>
            <p:ph type="body" idx="1"/>
          </p:nvPr>
        </p:nvSpPr>
        <p:spPr>
          <a:xfrm>
            <a:off x="311699" y="1152475"/>
            <a:ext cx="8520602" cy="3416400"/>
          </a:xfrm>
          <a:prstGeom prst="rect">
            <a:avLst/>
          </a:prstGeom>
        </p:spPr>
        <p:txBody>
          <a:bodyPr/>
          <a:lstStyle/>
          <a:p>
            <a:pPr/>
            <a:r>
              <a:t>This method of model building (via the construction of a simpler series of models) adding one feature at-a-time...</a:t>
            </a:r>
          </a:p>
          <a:p>
            <a:pPr>
              <a:spcBef>
                <a:spcPts val="1000"/>
              </a:spcBef>
            </a:pPr>
            <a:r>
              <a:t>...and tuning only the parameters of the feature added keeping all others fixed at their previously tuned values...</a:t>
            </a:r>
          </a:p>
          <a:p>
            <a:pPr>
              <a:spcBef>
                <a:spcPts val="1000"/>
              </a:spcBef>
            </a:pPr>
            <a:r>
              <a:t>...is referred to as </a:t>
            </a:r>
            <a:r>
              <a:rPr i="1"/>
              <a:t>boosting</a:t>
            </a:r>
            <a:r>
              <a:t>, or similarly as </a:t>
            </a:r>
            <a:r>
              <a:rPr i="1"/>
              <a:t>forward stage-wise selection</a:t>
            </a:r>
            <a:r>
              <a: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88;p31"/>
          <p:cNvSpPr txBox="1"/>
          <p:nvPr>
            <p:ph type="body" idx="1"/>
          </p:nvPr>
        </p:nvSpPr>
        <p:spPr>
          <a:xfrm>
            <a:off x="311699" y="1152475"/>
            <a:ext cx="8520602" cy="3416400"/>
          </a:xfrm>
          <a:prstGeom prst="rect">
            <a:avLst/>
          </a:prstGeom>
        </p:spPr>
        <p:txBody>
          <a:bodyPr/>
          <a:lstStyle/>
          <a:p>
            <a:pPr/>
            <a:r>
              <a:t>Because we are trying to determine the </a:t>
            </a:r>
            <a:r>
              <a:rPr i="1"/>
              <a:t>importance</a:t>
            </a:r>
            <a:r>
              <a:t> of each input feature here that before we begin the process of boosting we </a:t>
            </a:r>
            <a:r>
              <a:rPr i="1"/>
              <a:t>always need to standard normalize the input to our dataset</a:t>
            </a:r>
            <a:r>
              <a:t> as detailed in [Section 9.3] </a:t>
            </a:r>
          </a:p>
          <a:p>
            <a:pPr>
              <a:spcBef>
                <a:spcPts val="1000"/>
              </a:spcBef>
            </a:pPr>
            <a:r>
              <a:t>By normalizing each input feature distribution we can fairly compare each input feature's contribution and determine the importance of each.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In this Section we discuss on popular way of performing feature selection, called </a:t>
            </a:r>
            <a:r>
              <a:rPr i="1"/>
              <a:t>boosting</a:t>
            </a:r>
            <a:r>
              <a:t> or </a:t>
            </a:r>
            <a:r>
              <a:rPr i="1"/>
              <a:t>forward stagewise selection</a:t>
            </a:r>
            <a:r>
              <a:t>. </a:t>
            </a:r>
          </a:p>
          <a:p>
            <a:pPr>
              <a:spcBef>
                <a:spcPts val="1000"/>
              </a:spcBef>
            </a:pPr>
            <a:r>
              <a:t>Boosting is a 'bottom-up' approach to feature selection wherein we gradually build up our model </a:t>
            </a:r>
            <a:r>
              <a:rPr i="1"/>
              <a:t>one feature at a time</a:t>
            </a:r>
            <a:r>
              <a:t> by training a </a:t>
            </a:r>
            <a:r>
              <a:rPr i="1"/>
              <a:t>supervised learner</a:t>
            </a:r>
            <a:r>
              <a:t>, </a:t>
            </a:r>
            <a:r>
              <a:rPr i="1"/>
              <a:t>sequentially</a:t>
            </a:r>
            <a:r>
              <a:t> one weight at-a-time.  </a:t>
            </a:r>
          </a:p>
          <a:p>
            <a:pPr>
              <a:spcBef>
                <a:spcPts val="1000"/>
              </a:spcBef>
            </a:pPr>
            <a:r>
              <a:t>Doing this gives human interpreters an easier way to gauge the importance of individual features, and likewise lets them more easily derive insight about a particular phenomenon.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93;p32"/>
          <p:cNvSpPr txBox="1"/>
          <p:nvPr>
            <p:ph type="title"/>
          </p:nvPr>
        </p:nvSpPr>
        <p:spPr>
          <a:xfrm>
            <a:off x="311699" y="2150849"/>
            <a:ext cx="8520602" cy="841801"/>
          </a:xfrm>
          <a:prstGeom prst="rect">
            <a:avLst/>
          </a:prstGeom>
        </p:spPr>
        <p:txBody>
          <a:bodyPr/>
          <a:lstStyle>
            <a:lvl1pPr>
              <a:defRPr sz="2500"/>
            </a:lvl1pPr>
          </a:lstStyle>
          <a:p>
            <a:pPr/>
            <a:r>
              <a:t>How many features should be selected?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98;p33"/>
          <p:cNvSpPr txBox="1"/>
          <p:nvPr>
            <p:ph type="body" idx="1"/>
          </p:nvPr>
        </p:nvSpPr>
        <p:spPr>
          <a:xfrm>
            <a:off x="311699" y="1152475"/>
            <a:ext cx="8520602" cy="3416400"/>
          </a:xfrm>
          <a:prstGeom prst="rect">
            <a:avLst/>
          </a:prstGeom>
        </p:spPr>
        <p:txBody>
          <a:bodyPr/>
          <a:lstStyle/>
          <a:p>
            <a:pPr/>
            <a:r>
              <a:t>Because feature selection is done for the purposes of </a:t>
            </a:r>
            <a:r>
              <a:rPr i="1"/>
              <a:t>human interpretation</a:t>
            </a:r>
            <a:r>
              <a:t> the number of features M to select can be based on several factors.  </a:t>
            </a:r>
          </a:p>
          <a:p>
            <a:pPr>
              <a:spcBef>
                <a:spcPts val="1000"/>
              </a:spcBef>
            </a:pPr>
            <a:r>
              <a:t>A benchmark value for M can be hand chosen based on the desire to explore a dataset, and the procedure halted once this number of rounds have completed.  </a:t>
            </a:r>
          </a:p>
          <a:p>
            <a:pPr>
              <a:spcBef>
                <a:spcPts val="1000"/>
              </a:spcBef>
            </a:pPr>
            <a:r>
              <a:t>One can also halt exploration when adding additional features to the model results in very little decrease in the cost, as most of the correlation between inputs and outputs has already been explained.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203;p34"/>
          <p:cNvSpPr txBox="1"/>
          <p:nvPr>
            <p:ph type="body" idx="1"/>
          </p:nvPr>
        </p:nvSpPr>
        <p:spPr>
          <a:xfrm>
            <a:off x="311699" y="1152475"/>
            <a:ext cx="8520602" cy="3416400"/>
          </a:xfrm>
          <a:prstGeom prst="rect">
            <a:avLst/>
          </a:prstGeom>
        </p:spPr>
        <p:txBody>
          <a:bodyPr/>
          <a:lstStyle/>
          <a:p>
            <a:pPr marL="0" indent="0">
              <a:spcBef>
                <a:spcPts val="1200"/>
              </a:spcBef>
              <a:buSzTx/>
              <a:buNone/>
            </a:pPr>
            <a:r>
              <a:t>Finally, M can be chosen entirely based on the sample statistics of the dataset via a procedure known as </a:t>
            </a:r>
            <a:r>
              <a:rPr i="1"/>
              <a:t>cross-validation</a:t>
            </a: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208;p35"/>
          <p:cNvSpPr txBox="1"/>
          <p:nvPr>
            <p:ph type="title"/>
          </p:nvPr>
        </p:nvSpPr>
        <p:spPr>
          <a:xfrm>
            <a:off x="311699" y="2150849"/>
            <a:ext cx="8520602" cy="841801"/>
          </a:xfrm>
          <a:prstGeom prst="rect">
            <a:avLst/>
          </a:prstGeom>
        </p:spPr>
        <p:txBody>
          <a:bodyPr/>
          <a:lstStyle>
            <a:lvl1pPr defTabSz="822959">
              <a:defRPr sz="2250"/>
            </a:lvl1pPr>
          </a:lstStyle>
          <a:p>
            <a:pPr/>
            <a:r>
              <a:t>Example: Exploring features for predicting housing prices via boosted regression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213;p36"/>
          <p:cNvSpPr txBox="1"/>
          <p:nvPr>
            <p:ph type="body" idx="1"/>
          </p:nvPr>
        </p:nvSpPr>
        <p:spPr>
          <a:xfrm>
            <a:off x="311699" y="1152475"/>
            <a:ext cx="8520602" cy="3416400"/>
          </a:xfrm>
          <a:prstGeom prst="rect">
            <a:avLst/>
          </a:prstGeom>
        </p:spPr>
        <p:txBody>
          <a:bodyPr/>
          <a:lstStyle/>
          <a:p>
            <a:pPr/>
            <a:r>
              <a:t>Below we show the results of running the boosting procedure detailed above - using a Least Squares cost and Newton's method optimizer.</a:t>
            </a:r>
          </a:p>
          <a:p>
            <a:pPr>
              <a:spcBef>
                <a:spcPts val="1000"/>
              </a:spcBef>
            </a:pPr>
            <a:r>
              <a:t>Here we use the Boston Housing dataset. This dataset consists of a set of basic statistics on 506 homes in the city of Boston in the US.  </a:t>
            </a:r>
          </a:p>
          <a:p>
            <a:pPr>
              <a:spcBef>
                <a:spcPts val="1000"/>
              </a:spcBef>
            </a:pPr>
            <a:r>
              <a:t>The input statistics are to be used to predict the median value of each car.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218;p37"/>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The N=13 dimensional input features include:  per capita crime rate by town (feature 1), average number of rooms per dwelling (feature 6), weighted distances to five Boston employment centers (feature 8), and the percentage of the local population deemed 'lower class' (denoted LSTAT, feature 13).</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223;p38"/>
          <p:cNvSpPr txBox="1"/>
          <p:nvPr>
            <p:ph type="body" idx="1"/>
          </p:nvPr>
        </p:nvSpPr>
        <p:spPr>
          <a:xfrm>
            <a:off x="311699" y="1164625"/>
            <a:ext cx="8520602" cy="3416401"/>
          </a:xfrm>
          <a:prstGeom prst="rect">
            <a:avLst/>
          </a:prstGeom>
        </p:spPr>
        <p:txBody>
          <a:bodyPr/>
          <a:lstStyle/>
          <a:p>
            <a:pPr/>
            <a:r>
              <a:t>The result of running M=5 rounds of boosting is visualized in the top panel below.  </a:t>
            </a:r>
          </a:p>
          <a:p>
            <a:pPr>
              <a:spcBef>
                <a:spcPts val="1000"/>
              </a:spcBef>
            </a:pPr>
            <a:r>
              <a:t>This special kind of cost function history was used in the prior example, and in this plot each weight / feature added to the model at each round of boosting is shown along the horizontal axis (starting with the bias which has index 0).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Google Shape;228;p39" descr="Google Shape;228;p39"/>
          <p:cNvPicPr>
            <a:picLocks noChangeAspect="1"/>
          </p:cNvPicPr>
          <p:nvPr/>
        </p:nvPicPr>
        <p:blipFill>
          <a:blip r:embed="rId2">
            <a:extLst/>
          </a:blip>
          <a:stretch>
            <a:fillRect/>
          </a:stretch>
        </p:blipFill>
        <p:spPr>
          <a:xfrm>
            <a:off x="442912" y="323850"/>
            <a:ext cx="8258176" cy="44958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233;p40"/>
          <p:cNvSpPr txBox="1"/>
          <p:nvPr>
            <p:ph type="body" idx="1"/>
          </p:nvPr>
        </p:nvSpPr>
        <p:spPr>
          <a:xfrm>
            <a:off x="311699" y="1152475"/>
            <a:ext cx="8520602" cy="3416400"/>
          </a:xfrm>
          <a:prstGeom prst="rect">
            <a:avLst/>
          </a:prstGeom>
        </p:spPr>
        <p:txBody>
          <a:bodyPr/>
          <a:lstStyle/>
          <a:p>
            <a:pPr/>
            <a:r>
              <a:t>As we can see, the first two features found via boosting that most correlate with the output are LSTAT (the top feature, number 13) and the </a:t>
            </a:r>
            <a:r>
              <a:rPr i="1"/>
              <a:t>average number of rooms per dwelling</a:t>
            </a:r>
            <a:r>
              <a:t> (the second most important feature, number 6).  </a:t>
            </a:r>
          </a:p>
          <a:p>
            <a:pPr>
              <a:spcBef>
                <a:spcPts val="1000"/>
              </a:spcBef>
            </a:pPr>
            <a:r>
              <a:t>Examining the histogram of model weights in the bottom panel, we can see that unsurprisingly the LSTAT value is highly negatively correlated with the output (median home value) while the average number of rooms feature is positively correlated with the output.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238;p41"/>
          <p:cNvSpPr txBox="1"/>
          <p:nvPr>
            <p:ph type="title"/>
          </p:nvPr>
        </p:nvSpPr>
        <p:spPr>
          <a:xfrm>
            <a:off x="311699" y="2150849"/>
            <a:ext cx="8520602" cy="841801"/>
          </a:xfrm>
          <a:prstGeom prst="rect">
            <a:avLst/>
          </a:prstGeom>
        </p:spPr>
        <p:txBody>
          <a:bodyPr/>
          <a:lstStyle>
            <a:lvl1pPr>
              <a:defRPr sz="2200"/>
            </a:lvl1pPr>
          </a:lstStyle>
          <a:p>
            <a:pPr/>
            <a:r>
              <a:t>Example: Exploring features for classifying credit risk of loan applicants via boosting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title"/>
          </p:nvPr>
        </p:nvSpPr>
        <p:spPr>
          <a:xfrm>
            <a:off x="311699" y="2150849"/>
            <a:ext cx="8520602" cy="841801"/>
          </a:xfrm>
          <a:prstGeom prst="rect">
            <a:avLst/>
          </a:prstGeom>
        </p:spPr>
        <p:txBody>
          <a:bodyPr/>
          <a:lstStyle>
            <a:lvl1pPr>
              <a:defRPr sz="2500"/>
            </a:lvl1pPr>
          </a:lstStyle>
          <a:p>
            <a:pPr/>
            <a:r>
              <a:t>Boosting based feature selection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243;p42"/>
          <p:cNvSpPr txBox="1"/>
          <p:nvPr>
            <p:ph type="body" idx="1"/>
          </p:nvPr>
        </p:nvSpPr>
        <p:spPr>
          <a:xfrm>
            <a:off x="311699" y="1152475"/>
            <a:ext cx="8520602" cy="3416400"/>
          </a:xfrm>
          <a:prstGeom prst="rect">
            <a:avLst/>
          </a:prstGeom>
        </p:spPr>
        <p:txBody>
          <a:bodyPr/>
          <a:lstStyle/>
          <a:p>
            <a:pPr/>
            <a:r>
              <a:t>Below we show the results of running the boosting procedure detailed above - using a Softmax cost and Newton's method optimizer - and a slightly adjusted version of the *German Credit* dataset.  </a:t>
            </a:r>
          </a:p>
          <a:p>
            <a:pPr>
              <a:spcBef>
                <a:spcPts val="1000"/>
              </a:spcBef>
            </a:pPr>
            <a:r>
              <a:t>This is a two-class classification dataset consisting of 1000 samples, each a set of statistics extracted from loan application to a German bank.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248;p43"/>
          <p:cNvSpPr txBox="1"/>
          <p:nvPr>
            <p:ph type="body" idx="1"/>
          </p:nvPr>
        </p:nvSpPr>
        <p:spPr>
          <a:xfrm>
            <a:off x="311699" y="1152475"/>
            <a:ext cx="8520602" cy="3416400"/>
          </a:xfrm>
          <a:prstGeom prst="rect">
            <a:avLst/>
          </a:prstGeom>
        </p:spPr>
        <p:txBody>
          <a:bodyPr/>
          <a:lstStyle/>
          <a:p>
            <a:pPr/>
            <a:r>
              <a:t>Each input then has an associated label - either a 'good' or 'bad' credit risk as determined by financial professionals.  In constructing a learned classifier for this dataset we create an automatic credit risk assessment tool that can help decide whether or not future applicants are good candidates for loans.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Google Shape;253;p44" descr="Google Shape;253;p44"/>
          <p:cNvPicPr>
            <a:picLocks noChangeAspect="1"/>
          </p:cNvPicPr>
          <p:nvPr/>
        </p:nvPicPr>
        <p:blipFill>
          <a:blip r:embed="rId2">
            <a:extLst/>
          </a:blip>
          <a:stretch>
            <a:fillRect/>
          </a:stretch>
        </p:blipFill>
        <p:spPr>
          <a:xfrm>
            <a:off x="419100" y="342900"/>
            <a:ext cx="8305800" cy="445770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258;p45"/>
          <p:cNvSpPr txBox="1"/>
          <p:nvPr>
            <p:ph type="body" idx="1"/>
          </p:nvPr>
        </p:nvSpPr>
        <p:spPr>
          <a:xfrm>
            <a:off x="311699" y="1152475"/>
            <a:ext cx="8520602" cy="3416400"/>
          </a:xfrm>
          <a:prstGeom prst="rect">
            <a:avLst/>
          </a:prstGeom>
        </p:spPr>
        <p:txBody>
          <a:bodyPr/>
          <a:lstStyle/>
          <a:p>
            <a:pPr/>
            <a:r>
              <a:t>The N=20 dimensional input features includes features like: the individual's current account balance with the bank (feature 1), the duration (in months) of previous credit with the bank (feature 2), the payment status of any prior credit taken out with the bank (feature 3), the amount of credit currently had with the bank (feature 4), and the current value of their Savings/Stocks (feature 6).  These are precisely the top five features found via boosting.  As we can see in the bottom panel, unsurprisingly most of these top features are positively correlated with an individual being a 'good' or 'bad' credit risk.</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263;p46"/>
          <p:cNvSpPr txBox="1"/>
          <p:nvPr>
            <p:ph type="title"/>
          </p:nvPr>
        </p:nvSpPr>
        <p:spPr>
          <a:xfrm>
            <a:off x="311699" y="2150849"/>
            <a:ext cx="8520602" cy="841801"/>
          </a:xfrm>
          <a:prstGeom prst="rect">
            <a:avLst/>
          </a:prstGeom>
        </p:spPr>
        <p:txBody>
          <a:bodyPr/>
          <a:lstStyle>
            <a:lvl1pPr>
              <a:defRPr sz="2500"/>
            </a:lvl1pPr>
          </a:lstStyle>
          <a:p>
            <a:pPr/>
            <a:r>
              <a:t>Boosting is an efficient scheme</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268;p47"/>
          <p:cNvSpPr txBox="1"/>
          <p:nvPr>
            <p:ph type="body" idx="1"/>
          </p:nvPr>
        </p:nvSpPr>
        <p:spPr>
          <a:xfrm>
            <a:off x="311699" y="1152475"/>
            <a:ext cx="8520602" cy="3416400"/>
          </a:xfrm>
          <a:prstGeom prst="rect">
            <a:avLst/>
          </a:prstGeom>
        </p:spPr>
        <p:txBody>
          <a:bodyPr/>
          <a:lstStyle/>
          <a:p>
            <a:pPr/>
            <a:r>
              <a:t>The boosting idea detailed above is a greedy algorithm...</a:t>
            </a:r>
          </a:p>
          <a:p>
            <a:pPr>
              <a:spcBef>
                <a:spcPts val="1000"/>
              </a:spcBef>
            </a:pPr>
            <a:r>
              <a:t>...meaning that at each stage we choose the next most important feature-touching weight and tune it properly by literally </a:t>
            </a:r>
            <a:r>
              <a:rPr i="1"/>
              <a:t>trying out all remaining feature-touching weights</a:t>
            </a:r>
            <a:r>
              <a:t> by solving a set of respective subproblems...</a:t>
            </a:r>
          </a:p>
          <a:p>
            <a:pPr>
              <a:spcBef>
                <a:spcPts val="1000"/>
              </a:spcBef>
            </a:pPr>
            <a:r>
              <a:t>not by leveraging some abstract mathematical criterion.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oogle Shape;273;p48"/>
          <p:cNvSpPr txBox="1"/>
          <p:nvPr>
            <p:ph type="body" idx="1"/>
          </p:nvPr>
        </p:nvSpPr>
        <p:spPr>
          <a:xfrm>
            <a:off x="311699" y="1152475"/>
            <a:ext cx="8520602" cy="3416400"/>
          </a:xfrm>
          <a:prstGeom prst="rect">
            <a:avLst/>
          </a:prstGeom>
        </p:spPr>
        <p:txBody>
          <a:bodyPr/>
          <a:lstStyle/>
          <a:p>
            <a:pPr/>
            <a:r>
              <a:t>While each round of boosting demands we solve a number of subproblems, each one is a minimization with respect to </a:t>
            </a:r>
            <a:r>
              <a:rPr i="1"/>
              <a:t>only a single weight</a:t>
            </a:r>
            <a:r>
              <a:t> and is therefore very easy to solve virtually regardless of the local optimization scheme used.  </a:t>
            </a:r>
          </a:p>
          <a:p>
            <a:pPr>
              <a:spcBef>
                <a:spcPts val="1000"/>
              </a:spcBef>
            </a:pPr>
            <a:r>
              <a:t>This makes </a:t>
            </a:r>
            <a:r>
              <a:rPr i="1"/>
              <a:t>boosting</a:t>
            </a:r>
            <a:r>
              <a:t> a computationally effective approach to feature selection, and allows it to scale to datasets with large N.</a:t>
            </a:r>
          </a:p>
          <a:p>
            <a:pPr>
              <a:spcBef>
                <a:spcPts val="1000"/>
              </a:spcBef>
            </a:pPr>
            <a:r>
              <a:t>A weakness inherent in doing this - that is in determining </a:t>
            </a:r>
            <a:r>
              <a:rPr i="1"/>
              <a:t>one feature-touching weight at a time</a:t>
            </a:r>
            <a:r>
              <a:t> - is that interactions between features / feature-touching weights can be potentially missed.</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278;p49"/>
          <p:cNvSpPr txBox="1"/>
          <p:nvPr>
            <p:ph type="body" idx="1"/>
          </p:nvPr>
        </p:nvSpPr>
        <p:spPr>
          <a:xfrm>
            <a:off x="311699" y="1152475"/>
            <a:ext cx="8520602" cy="3416400"/>
          </a:xfrm>
          <a:prstGeom prst="rect">
            <a:avLst/>
          </a:prstGeom>
        </p:spPr>
        <p:txBody>
          <a:bodyPr/>
          <a:lstStyle/>
          <a:p>
            <a:pPr/>
            <a:r>
              <a:t>To capture potentially missed interactions between groups of features  / weights one might naturally extend the boosting idea and try to add </a:t>
            </a:r>
            <a:r>
              <a:rPr i="1"/>
              <a:t>a group of R feature-touching weights</a:t>
            </a:r>
            <a:r>
              <a:t> at each round instead of just one weight.  </a:t>
            </a:r>
          </a:p>
          <a:p>
            <a:pPr>
              <a:spcBef>
                <a:spcPts val="1000"/>
              </a:spcBef>
            </a:pPr>
            <a:r>
              <a:t>However a quick calculation shows that this idea would quickly fail to scale.  In order to determine the first best group of R feature-touching weights at the the first stage of this approach we would need to try out </a:t>
            </a:r>
            <a:r>
              <a:rPr i="1"/>
              <a:t>every combination of R weights</a:t>
            </a:r>
            <a:r>
              <a:t> by solving a subproblem for each.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283;p50"/>
          <p:cNvSpPr txBox="1"/>
          <p:nvPr>
            <p:ph type="body" idx="1"/>
          </p:nvPr>
        </p:nvSpPr>
        <p:spPr>
          <a:xfrm>
            <a:off x="311699" y="1152475"/>
            <a:ext cx="8520602" cy="3416400"/>
          </a:xfrm>
          <a:prstGeom prst="rect">
            <a:avLst/>
          </a:prstGeom>
        </p:spPr>
        <p:txBody>
          <a:bodyPr/>
          <a:lstStyle/>
          <a:p>
            <a:pPr/>
            <a:r>
              <a:t>The problem is that there are combinatorially many subgroups of size R.  </a:t>
            </a:r>
          </a:p>
          <a:p>
            <a:pPr>
              <a:spcBef>
                <a:spcPts val="1000"/>
              </a:spcBef>
            </a:pPr>
            <a:r>
              <a:t>More precisely there are                                subproblems, and thus equally many subproblems to solve (this is far too many problems to solve in practice e.g.,                                ).</a:t>
            </a:r>
          </a:p>
        </p:txBody>
      </p:sp>
      <p:pic>
        <p:nvPicPr>
          <p:cNvPr id="228" name="MathEquation,#000000Google Shape;284;p50" descr="MathEquation,#000000Google Shape;284;p50"/>
          <p:cNvPicPr>
            <a:picLocks noChangeAspect="1"/>
          </p:cNvPicPr>
          <p:nvPr/>
        </p:nvPicPr>
        <p:blipFill>
          <a:blip r:embed="rId2">
            <a:extLst/>
          </a:blip>
          <a:stretch>
            <a:fillRect/>
          </a:stretch>
        </p:blipFill>
        <p:spPr>
          <a:xfrm>
            <a:off x="3396650" y="1564875"/>
            <a:ext cx="1856601" cy="496651"/>
          </a:xfrm>
          <a:prstGeom prst="rect">
            <a:avLst/>
          </a:prstGeom>
          <a:ln w="12700">
            <a:miter lim="400000"/>
          </a:ln>
        </p:spPr>
      </p:pic>
      <p:pic>
        <p:nvPicPr>
          <p:cNvPr id="229" name="MathEquation,#000000Google Shape;285;p50" descr="MathEquation,#000000Google Shape;285;p50"/>
          <p:cNvPicPr>
            <a:picLocks noChangeAspect="1"/>
          </p:cNvPicPr>
          <p:nvPr/>
        </p:nvPicPr>
        <p:blipFill>
          <a:blip r:embed="rId3">
            <a:extLst/>
          </a:blip>
          <a:stretch>
            <a:fillRect/>
          </a:stretch>
        </p:blipFill>
        <p:spPr>
          <a:xfrm>
            <a:off x="1407174" y="2317750"/>
            <a:ext cx="1856602" cy="34115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idx="1"/>
          </p:nvPr>
        </p:nvSpPr>
        <p:spPr>
          <a:xfrm>
            <a:off x="311699" y="1152475"/>
            <a:ext cx="8520602" cy="3416400"/>
          </a:xfrm>
          <a:prstGeom prst="rect">
            <a:avLst/>
          </a:prstGeom>
        </p:spPr>
        <p:txBody>
          <a:bodyPr/>
          <a:lstStyle/>
          <a:p>
            <a:pPr marL="434340" indent="-325754" defTabSz="868680">
              <a:buSzPts val="1700"/>
              <a:defRPr sz="1710"/>
            </a:pPr>
            <a:r>
              <a:t>In tuning a model's weights one-at-a-time we of course do not want to tune them in any order, e.g., we do not want to just tune them at random, as this will not aid human interpretation.  </a:t>
            </a:r>
          </a:p>
          <a:p>
            <a:pPr marL="434340" indent="-325754" defTabSz="868680">
              <a:spcBef>
                <a:spcPts val="900"/>
              </a:spcBef>
              <a:buSzPts val="1700"/>
              <a:defRPr sz="1710"/>
            </a:pPr>
            <a:r>
              <a:t>Instead we want to tune them </a:t>
            </a:r>
            <a:r>
              <a:rPr i="1"/>
              <a:t>starting with the most important feature-touching weight</a:t>
            </a:r>
            <a:r>
              <a:t> (that is                    ), then tune the </a:t>
            </a:r>
            <a:r>
              <a:rPr i="1"/>
              <a:t>second most important feature-touching weight</a:t>
            </a:r>
            <a:r>
              <a:t>, then the third, and so forth.  </a:t>
            </a:r>
          </a:p>
          <a:p>
            <a:pPr marL="434340" indent="-325754" defTabSz="868680">
              <a:spcBef>
                <a:spcPts val="900"/>
              </a:spcBef>
              <a:buSzPts val="1700"/>
              <a:defRPr sz="1710"/>
            </a:pPr>
            <a:r>
              <a:t>Here by 'importance' we mean how each </a:t>
            </a:r>
            <a:r>
              <a:rPr i="1"/>
              <a:t>input feature</a:t>
            </a:r>
            <a:r>
              <a:t> contributes to the final supervised learning model as determined by its associated weight...</a:t>
            </a:r>
          </a:p>
          <a:p>
            <a:pPr marL="434340" indent="-325754" defTabSz="868680">
              <a:spcBef>
                <a:spcPts val="900"/>
              </a:spcBef>
              <a:buSzPts val="1700"/>
              <a:defRPr sz="1710"/>
            </a:pPr>
            <a:r>
              <a:t>...or in other words how each contributes to minimizing the corresponding cost as much as possible. </a:t>
            </a:r>
          </a:p>
        </p:txBody>
      </p:sp>
      <p:pic>
        <p:nvPicPr>
          <p:cNvPr id="116" name="MathEquation,#000000Google Shape;70;p16" descr="MathEquation,#000000Google Shape;70;p16"/>
          <p:cNvPicPr>
            <a:picLocks noChangeAspect="1"/>
          </p:cNvPicPr>
          <p:nvPr/>
        </p:nvPicPr>
        <p:blipFill>
          <a:blip r:embed="rId2">
            <a:extLst/>
          </a:blip>
          <a:stretch>
            <a:fillRect/>
          </a:stretch>
        </p:blipFill>
        <p:spPr>
          <a:xfrm>
            <a:off x="2234474" y="2578949"/>
            <a:ext cx="1164577" cy="19652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75;p17"/>
          <p:cNvSpPr txBox="1"/>
          <p:nvPr>
            <p:ph type="body" idx="1"/>
          </p:nvPr>
        </p:nvSpPr>
        <p:spPr>
          <a:xfrm>
            <a:off x="311699" y="1152475"/>
            <a:ext cx="8520602" cy="3416400"/>
          </a:xfrm>
          <a:prstGeom prst="rect">
            <a:avLst/>
          </a:prstGeom>
        </p:spPr>
        <p:txBody>
          <a:bodyPr/>
          <a:lstStyle/>
          <a:p>
            <a:pPr/>
            <a:r>
              <a:t>Now at the start of the weight learning process </a:t>
            </a:r>
            <a:r>
              <a:rPr i="1"/>
              <a:t>we begin with just the bias</a:t>
            </a:r>
            <a:r>
              <a:t>.  </a:t>
            </a:r>
          </a:p>
          <a:p>
            <a:pPr>
              <a:spcBef>
                <a:spcPts val="1000"/>
              </a:spcBef>
            </a:pPr>
            <a:r>
              <a:t>That is we begin with a  model - which we will denote as              - that consists of the bias       alone</a:t>
            </a:r>
          </a:p>
        </p:txBody>
      </p:sp>
      <p:pic>
        <p:nvPicPr>
          <p:cNvPr id="119" name="MathEquation,#000000Google Shape;76;p17" descr="MathEquation,#000000Google Shape;76;p17"/>
          <p:cNvPicPr>
            <a:picLocks noChangeAspect="1"/>
          </p:cNvPicPr>
          <p:nvPr/>
        </p:nvPicPr>
        <p:blipFill>
          <a:blip r:embed="rId2">
            <a:extLst/>
          </a:blip>
          <a:stretch>
            <a:fillRect/>
          </a:stretch>
        </p:blipFill>
        <p:spPr>
          <a:xfrm>
            <a:off x="3294810" y="2662713"/>
            <a:ext cx="2554375" cy="395926"/>
          </a:xfrm>
          <a:prstGeom prst="rect">
            <a:avLst/>
          </a:prstGeom>
          <a:ln w="12700">
            <a:miter lim="400000"/>
          </a:ln>
        </p:spPr>
      </p:pic>
      <p:pic>
        <p:nvPicPr>
          <p:cNvPr id="120" name="MathEquation,#000000Google Shape;77;p17" descr="MathEquation,#000000Google Shape;77;p17"/>
          <p:cNvPicPr>
            <a:picLocks noChangeAspect="1"/>
          </p:cNvPicPr>
          <p:nvPr/>
        </p:nvPicPr>
        <p:blipFill>
          <a:blip r:embed="rId3">
            <a:extLst/>
          </a:blip>
          <a:stretch>
            <a:fillRect/>
          </a:stretch>
        </p:blipFill>
        <p:spPr>
          <a:xfrm>
            <a:off x="6611325" y="1649800"/>
            <a:ext cx="697075" cy="315426"/>
          </a:xfrm>
          <a:prstGeom prst="rect">
            <a:avLst/>
          </a:prstGeom>
          <a:ln w="12700">
            <a:miter lim="400000"/>
          </a:ln>
        </p:spPr>
      </p:pic>
      <p:pic>
        <p:nvPicPr>
          <p:cNvPr id="121" name="MathEquation,#000000Google Shape;78;p17" descr="MathEquation,#000000Google Shape;78;p17"/>
          <p:cNvPicPr>
            <a:picLocks noChangeAspect="1"/>
          </p:cNvPicPr>
          <p:nvPr/>
        </p:nvPicPr>
        <p:blipFill>
          <a:blip r:embed="rId4">
            <a:extLst/>
          </a:blip>
          <a:stretch>
            <a:fillRect/>
          </a:stretch>
        </p:blipFill>
        <p:spPr>
          <a:xfrm>
            <a:off x="2862900" y="2062275"/>
            <a:ext cx="303277" cy="20357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3;p18"/>
          <p:cNvSpPr txBox="1"/>
          <p:nvPr>
            <p:ph type="body" idx="1"/>
          </p:nvPr>
        </p:nvSpPr>
        <p:spPr>
          <a:xfrm>
            <a:off x="311699" y="1152475"/>
            <a:ext cx="8520602" cy="3416400"/>
          </a:xfrm>
          <a:prstGeom prst="rect">
            <a:avLst/>
          </a:prstGeom>
        </p:spPr>
        <p:txBody>
          <a:bodyPr/>
          <a:lstStyle/>
          <a:p>
            <a:pPr/>
            <a:r>
              <a:t>To begin we first tune the bias parameter         by minimizing an appropriate cost over this variable alone.  </a:t>
            </a:r>
          </a:p>
          <a:p>
            <a:pPr>
              <a:spcBef>
                <a:spcPts val="1000"/>
              </a:spcBef>
            </a:pPr>
            <a:r>
              <a:t>For example, if we are performing regression employing the Least Squares cost and we minimize  </a:t>
            </a:r>
          </a:p>
        </p:txBody>
      </p:sp>
      <p:pic>
        <p:nvPicPr>
          <p:cNvPr id="124" name="MathEquation,#000000Google Shape;84;p18" descr="MathEquation,#000000Google Shape;84;p18"/>
          <p:cNvPicPr>
            <a:picLocks noChangeAspect="1"/>
          </p:cNvPicPr>
          <p:nvPr/>
        </p:nvPicPr>
        <p:blipFill>
          <a:blip r:embed="rId2">
            <a:extLst/>
          </a:blip>
          <a:stretch>
            <a:fillRect/>
          </a:stretch>
        </p:blipFill>
        <p:spPr>
          <a:xfrm>
            <a:off x="1773663" y="2972049"/>
            <a:ext cx="5596676" cy="419751"/>
          </a:xfrm>
          <a:prstGeom prst="rect">
            <a:avLst/>
          </a:prstGeom>
          <a:ln w="12700">
            <a:miter lim="400000"/>
          </a:ln>
        </p:spPr>
      </p:pic>
      <p:pic>
        <p:nvPicPr>
          <p:cNvPr id="125" name="MathEquation,#000000Google Shape;85;p18" descr="MathEquation,#000000Google Shape;85;p18"/>
          <p:cNvPicPr>
            <a:picLocks noChangeAspect="1"/>
          </p:cNvPicPr>
          <p:nvPr/>
        </p:nvPicPr>
        <p:blipFill>
          <a:blip r:embed="rId3">
            <a:extLst/>
          </a:blip>
          <a:stretch>
            <a:fillRect/>
          </a:stretch>
        </p:blipFill>
        <p:spPr>
          <a:xfrm>
            <a:off x="5094975" y="1273749"/>
            <a:ext cx="378399" cy="254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90;p19"/>
          <p:cNvSpPr txBox="1"/>
          <p:nvPr>
            <p:ph type="body" idx="1"/>
          </p:nvPr>
        </p:nvSpPr>
        <p:spPr>
          <a:xfrm>
            <a:off x="311699" y="1152475"/>
            <a:ext cx="8520602" cy="3416400"/>
          </a:xfrm>
          <a:prstGeom prst="rect">
            <a:avLst/>
          </a:prstGeom>
        </p:spPr>
        <p:txBody>
          <a:bodyPr/>
          <a:lstStyle/>
          <a:p>
            <a:pPr/>
            <a:r>
              <a:t>This gives the optimal value for our bias                 .  Thus our starting model is now</a:t>
            </a:r>
          </a:p>
        </p:txBody>
      </p:sp>
      <p:pic>
        <p:nvPicPr>
          <p:cNvPr id="128" name="MathEquation,#000000Google Shape;91;p19" descr="MathEquation,#000000Google Shape;91;p19"/>
          <p:cNvPicPr>
            <a:picLocks noChangeAspect="1"/>
          </p:cNvPicPr>
          <p:nvPr/>
        </p:nvPicPr>
        <p:blipFill>
          <a:blip r:embed="rId2">
            <a:extLst/>
          </a:blip>
          <a:stretch>
            <a:fillRect/>
          </a:stretch>
        </p:blipFill>
        <p:spPr>
          <a:xfrm>
            <a:off x="3526856" y="1953074"/>
            <a:ext cx="2090306" cy="339676"/>
          </a:xfrm>
          <a:prstGeom prst="rect">
            <a:avLst/>
          </a:prstGeom>
          <a:ln w="12700">
            <a:miter lim="400000"/>
          </a:ln>
        </p:spPr>
      </p:pic>
      <p:pic>
        <p:nvPicPr>
          <p:cNvPr id="129" name="MathEquation,#000000Google Shape;92;p19" descr="MathEquation,#000000Google Shape;92;p19"/>
          <p:cNvPicPr>
            <a:picLocks noChangeAspect="1"/>
          </p:cNvPicPr>
          <p:nvPr/>
        </p:nvPicPr>
        <p:blipFill>
          <a:blip r:embed="rId3">
            <a:extLst/>
          </a:blip>
          <a:stretch>
            <a:fillRect/>
          </a:stretch>
        </p:blipFill>
        <p:spPr>
          <a:xfrm>
            <a:off x="4973675" y="1249474"/>
            <a:ext cx="949533" cy="2540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97;p20"/>
          <p:cNvSpPr txBox="1"/>
          <p:nvPr>
            <p:ph type="body" idx="1"/>
          </p:nvPr>
        </p:nvSpPr>
        <p:spPr>
          <a:xfrm>
            <a:off x="311699" y="1152475"/>
            <a:ext cx="8520602" cy="3416400"/>
          </a:xfrm>
          <a:prstGeom prst="rect">
            <a:avLst/>
          </a:prstGeom>
        </p:spPr>
        <p:txBody>
          <a:bodyPr/>
          <a:lstStyle/>
          <a:p>
            <a:pPr/>
            <a:r>
              <a:t>Next, at the first round of boosting, in order to determine the most important feature-touching weight                           we </a:t>
            </a:r>
            <a:r>
              <a:rPr i="1"/>
              <a:t>try out each one</a:t>
            </a:r>
            <a:r>
              <a:t>...</a:t>
            </a:r>
          </a:p>
          <a:p>
            <a:pPr>
              <a:spcBef>
                <a:spcPts val="1000"/>
              </a:spcBef>
            </a:pPr>
            <a:r>
              <a:t>...by minimizing a cost over each one individually having already set the bias optimally.  </a:t>
            </a:r>
          </a:p>
          <a:p>
            <a:pPr>
              <a:spcBef>
                <a:spcPts val="1000"/>
              </a:spcBef>
            </a:pPr>
            <a:r>
              <a:t>That is we minimize N cost functions over a single feature-touching weight alone.</a:t>
            </a:r>
          </a:p>
        </p:txBody>
      </p:sp>
      <p:pic>
        <p:nvPicPr>
          <p:cNvPr id="132" name="MathEquation,#000000Google Shape;98;p20" descr="MathEquation,#000000Google Shape;98;p20"/>
          <p:cNvPicPr>
            <a:picLocks noChangeAspect="1"/>
          </p:cNvPicPr>
          <p:nvPr/>
        </p:nvPicPr>
        <p:blipFill>
          <a:blip r:embed="rId2">
            <a:extLst/>
          </a:blip>
          <a:stretch>
            <a:fillRect/>
          </a:stretch>
        </p:blipFill>
        <p:spPr>
          <a:xfrm>
            <a:off x="3299600" y="1601275"/>
            <a:ext cx="1601301" cy="20017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oogle Shape;103;p21"/>
          <p:cNvSpPr txBox="1"/>
          <p:nvPr>
            <p:ph type="body" idx="1"/>
          </p:nvPr>
        </p:nvSpPr>
        <p:spPr>
          <a:xfrm>
            <a:off x="311699" y="1152475"/>
            <a:ext cx="8520602" cy="3416400"/>
          </a:xfrm>
          <a:prstGeom prst="rect">
            <a:avLst/>
          </a:prstGeom>
        </p:spPr>
        <p:txBody>
          <a:bodyPr/>
          <a:lstStyle/>
          <a:p>
            <a:pPr/>
            <a:r>
              <a:t>So e.g., in the case of Least Squares regression the       of these subproblems takes the form</a:t>
            </a:r>
          </a:p>
          <a:p>
            <a:pPr marL="0" indent="0">
              <a:spcBef>
                <a:spcPts val="1200"/>
              </a:spcBef>
              <a:buSzTx/>
              <a:buNone/>
            </a:pPr>
          </a:p>
          <a:p>
            <a:pPr marL="0" indent="0">
              <a:spcBef>
                <a:spcPts val="1200"/>
              </a:spcBef>
              <a:buSzTx/>
              <a:buNone/>
            </a:pPr>
          </a:p>
          <a:p>
            <a:pPr>
              <a:spcBef>
                <a:spcPts val="1200"/>
              </a:spcBef>
            </a:pPr>
            <a:r>
              <a:t>Again, the bias weight has already been set optimally and is not tuned in each subproblem above - we only tune the weight        .  </a:t>
            </a:r>
          </a:p>
        </p:txBody>
      </p:sp>
      <p:pic>
        <p:nvPicPr>
          <p:cNvPr id="135" name="MathEquation,#000000Google Shape;104;p21" descr="MathEquation,#000000Google Shape;104;p21"/>
          <p:cNvPicPr>
            <a:picLocks noChangeAspect="1"/>
          </p:cNvPicPr>
          <p:nvPr/>
        </p:nvPicPr>
        <p:blipFill>
          <a:blip r:embed="rId2">
            <a:extLst/>
          </a:blip>
          <a:stretch>
            <a:fillRect/>
          </a:stretch>
        </p:blipFill>
        <p:spPr>
          <a:xfrm>
            <a:off x="2806625" y="1995913"/>
            <a:ext cx="3530750" cy="714976"/>
          </a:xfrm>
          <a:prstGeom prst="rect">
            <a:avLst/>
          </a:prstGeom>
          <a:ln w="12700">
            <a:miter lim="400000"/>
          </a:ln>
        </p:spPr>
      </p:pic>
      <p:pic>
        <p:nvPicPr>
          <p:cNvPr id="136" name="MathEquation,#000000Google Shape;105;p21" descr="MathEquation,#000000Google Shape;105;p21"/>
          <p:cNvPicPr>
            <a:picLocks noChangeAspect="1"/>
          </p:cNvPicPr>
          <p:nvPr/>
        </p:nvPicPr>
        <p:blipFill>
          <a:blip r:embed="rId3">
            <a:extLst/>
          </a:blip>
          <a:stretch>
            <a:fillRect/>
          </a:stretch>
        </p:blipFill>
        <p:spPr>
          <a:xfrm>
            <a:off x="5434650" y="3299600"/>
            <a:ext cx="401583" cy="254002"/>
          </a:xfrm>
          <a:prstGeom prst="rect">
            <a:avLst/>
          </a:prstGeom>
          <a:ln w="12700">
            <a:miter lim="400000"/>
          </a:ln>
        </p:spPr>
      </p:pic>
      <p:pic>
        <p:nvPicPr>
          <p:cNvPr id="137" name="MathEquation,#000000Google Shape;106;p21" descr="MathEquation,#000000Google Shape;106;p21"/>
          <p:cNvPicPr>
            <a:picLocks noChangeAspect="1"/>
          </p:cNvPicPr>
          <p:nvPr/>
        </p:nvPicPr>
        <p:blipFill>
          <a:blip r:embed="rId4">
            <a:extLst/>
          </a:blip>
          <a:stretch>
            <a:fillRect/>
          </a:stretch>
        </p:blipFill>
        <p:spPr>
          <a:xfrm>
            <a:off x="6198899" y="1201000"/>
            <a:ext cx="318997" cy="2540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