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media1.mp4" ContentType="video/unknown"/>
  <Override PartName="/ppt/media/media2.mp4" ContentType="video/unknown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2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17.png"/><Relationship Id="rId6" Type="http://schemas.openxmlformats.org/officeDocument/2006/relationships/image" Target="../media/image1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3" Type="http://schemas.openxmlformats.org/officeDocument/2006/relationships/image" Target="../media/image1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3" Type="http://schemas.openxmlformats.org/officeDocument/2006/relationships/image" Target="../media/image6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12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6.png"/><Relationship Id="rId4" Type="http://schemas.openxmlformats.org/officeDocument/2006/relationships/image" Target="../media/image30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1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video" Target="../media/media1.mp4"/><Relationship Id="rId3" Type="http://schemas.microsoft.com/office/2007/relationships/media" Target="../media/media1.mp4"/><Relationship Id="rId4" Type="http://schemas.openxmlformats.org/officeDocument/2006/relationships/image" Target="../media/image32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video" Target="../media/media2.mp4"/><Relationship Id="rId3" Type="http://schemas.microsoft.com/office/2007/relationships/media" Target="../media/media2.mp4"/><Relationship Id="rId4" Type="http://schemas.openxmlformats.org/officeDocument/2006/relationships/image" Target="../media/image33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/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9.7 Feature Selection via Regularization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22;p2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One can do this just as easily with a </a:t>
            </a:r>
            <a:r>
              <a:rPr i="1"/>
              <a:t>convex combination</a:t>
            </a:r>
            <a:r>
              <a:t> of a cost function and another function ‘h’ - but the regularization paradigm is more popular in machine learning.</a:t>
            </a:r>
          </a:p>
          <a:p>
            <a:pPr>
              <a:spcBef>
                <a:spcPts val="1000"/>
              </a:spcBef>
            </a:pPr>
            <a:r>
              <a:t>A common choice for ‘h’ that achieve these desired aims is a  </a:t>
            </a:r>
            <a:r>
              <a:rPr i="1"/>
              <a:t>vector norm</a:t>
            </a:r>
            <a:r>
              <a:t> - in particular the so-called      norm.  </a:t>
            </a:r>
          </a:p>
          <a:p>
            <a:pPr>
              <a:spcBef>
                <a:spcPts val="1000"/>
              </a:spcBef>
            </a:pPr>
            <a:r>
              <a:t>Remember that a vector norm is a simple function for measuring the *magnitude* or *length* of a vector (see Appendix for further details).  </a:t>
            </a:r>
          </a:p>
          <a:p>
            <a:pPr>
              <a:spcBef>
                <a:spcPts val="1000"/>
              </a:spcBef>
            </a:pPr>
            <a:r>
              <a:t>Below we discuss several basic choices of vector norms, the latter two of which are very commonly used in machine learning applications.</a:t>
            </a:r>
          </a:p>
        </p:txBody>
      </p:sp>
      <p:pic>
        <p:nvPicPr>
          <p:cNvPr id="151" name="MathEquation,#000000Google Shape;123;p22" descr="MathEquation,#000000Google Shape;123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8949" y="2620274"/>
            <a:ext cx="215941" cy="2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28;p23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Regularization using the     norm</a:t>
            </a:r>
          </a:p>
        </p:txBody>
      </p:sp>
      <p:pic>
        <p:nvPicPr>
          <p:cNvPr id="154" name="MathEquation,#000000Google Shape;129;p23" descr="MathEquation,#000000Google Shape;129;p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10699" y="2393013"/>
            <a:ext cx="303901" cy="357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34;p2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The      vector norm, written as        , measures 'magnitude' as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If we regularize a cost g using it </a:t>
            </a:r>
          </a:p>
        </p:txBody>
      </p:sp>
      <p:pic>
        <p:nvPicPr>
          <p:cNvPr id="157" name="MathEquation,#000000Google Shape;135;p24" descr="MathEquation,#000000Google Shape;135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177" y="1698350"/>
            <a:ext cx="3765651" cy="315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MathEquation,#000000Google Shape;136;p24" descr="MathEquation,#000000Google Shape;136;p2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45737" y="2571750"/>
            <a:ext cx="2052527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MathEquation,#000000Google Shape;137;p24" descr="MathEquation,#000000Google Shape;137;p2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90738" y="1261625"/>
            <a:ext cx="45869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MathEquation,#000000Google Shape;138;p24" descr="MathEquation,#000000Google Shape;138;p2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43099" y="1261625"/>
            <a:ext cx="215941" cy="2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43;p2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Here we are </a:t>
            </a:r>
            <a:r>
              <a:rPr i="1"/>
              <a:t>penalizing</a:t>
            </a:r>
            <a:r>
              <a:t> the regularized cost </a:t>
            </a:r>
            <a:r>
              <a:rPr i="1"/>
              <a:t>for every non-zero entry of    </a:t>
            </a:r>
            <a:r>
              <a:t> since every non-zero entry </a:t>
            </a:r>
            <a:r>
              <a:rPr i="1"/>
              <a:t>adds +1</a:t>
            </a:r>
            <a:r>
              <a:t> to the magnitude   </a:t>
            </a:r>
          </a:p>
          <a:p>
            <a:pPr>
              <a:spcBef>
                <a:spcPts val="1000"/>
              </a:spcBef>
            </a:pPr>
            <a:r>
              <a:t>Conversely then, in </a:t>
            </a:r>
            <a:r>
              <a:rPr i="1"/>
              <a:t>minimizing this sum</a:t>
            </a:r>
            <a:r>
              <a:t>, the two functions ‘g’ and       'compete for dominance' with ‘g’ wanting      to be resolved so that we attain a strong regression fit...</a:t>
            </a:r>
          </a:p>
          <a:p>
            <a:pPr>
              <a:spcBef>
                <a:spcPts val="1000"/>
              </a:spcBef>
            </a:pPr>
            <a:r>
              <a:t>...while the regularizer         aims to determine a 'small'        that has as few non-zero elements as possible (or - in other words - a weight vector       that is very *sparse*). </a:t>
            </a:r>
          </a:p>
        </p:txBody>
      </p:sp>
      <p:pic>
        <p:nvPicPr>
          <p:cNvPr id="163" name="MathEquation,#000000Google Shape;144;p25" descr="MathEquation,#000000Google Shape;144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7700" y="1261600"/>
            <a:ext cx="3175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MathEquation,#000000Google Shape;145;p25" descr="MathEquation,#000000Google Shape;145;p2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20199" y="1577024"/>
            <a:ext cx="45869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MathEquation,#000000Google Shape;146;p25" descr="MathEquation,#000000Google Shape;146;p2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18200" y="2013724"/>
            <a:ext cx="45869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MathEquation,#000000Google Shape;147;p25" descr="MathEquation,#000000Google Shape;147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0050" y="2317750"/>
            <a:ext cx="317501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MathEquation,#000000Google Shape;148;p25" descr="MathEquation,#000000Google Shape;148;p2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66174" y="3081249"/>
            <a:ext cx="45869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MathEquation,#000000Google Shape;149;p25" descr="MathEquation,#000000Google Shape;149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61400" y="3081249"/>
            <a:ext cx="3175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MathEquation,#000000Google Shape;150;p25" descr="MathEquation,#000000Google Shape;150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59400" y="3391349"/>
            <a:ext cx="317501" cy="25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55;p26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 Regularization using the      norm</a:t>
            </a:r>
          </a:p>
        </p:txBody>
      </p:sp>
      <p:pic>
        <p:nvPicPr>
          <p:cNvPr id="172" name="MathEquation,#000000Google Shape;156;p26" descr="MathEquation,#000000Google Shape;156;p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22824" y="2371974"/>
            <a:ext cx="339675" cy="3995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61;p2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The      vector norm, written as         , measures 'magnitude' as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If we regularize a regression cost g (or - as we will see - any machine learning cost) using it 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notice what we are doing: we are penalizing the regularized cost *based on the sum of the absolute value of the entries of       .  </a:t>
            </a:r>
          </a:p>
        </p:txBody>
      </p:sp>
      <p:pic>
        <p:nvPicPr>
          <p:cNvPr id="175" name="MathEquation,#000000Google Shape;162;p27" descr="MathEquation,#000000Google Shape;162;p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8466" y="1686224"/>
            <a:ext cx="1927077" cy="339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MathEquation,#000000Google Shape;163;p27" descr="MathEquation,#000000Google Shape;163;p2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41928" y="2765799"/>
            <a:ext cx="2860182" cy="339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MathEquation,#000000Google Shape;164;p27" descr="MathEquation,#000000Google Shape;164;p2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92350" y="3675650"/>
            <a:ext cx="3175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MathEquation,#000000Google Shape;165;p27" descr="MathEquation,#000000Google Shape;165;p2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46524" y="1249474"/>
            <a:ext cx="215941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MathEquation,#000000Google Shape;166;p27" descr="MathEquation,#000000Google Shape;166;p2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015325" y="1249474"/>
            <a:ext cx="481517" cy="25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71;p2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Conversely then, in  minimizing this sum, the two functions g and           'compete for dominance' </a:t>
            </a:r>
          </a:p>
          <a:p>
            <a:pPr>
              <a:spcBef>
                <a:spcPts val="1000"/>
              </a:spcBef>
            </a:pPr>
            <a:r>
              <a:t>with g wanting      to be resolved so that we attain a strong regression fit, while the regularizer         aims to determine a     that is small both in terms of the absolute value of each of its components</a:t>
            </a:r>
          </a:p>
          <a:p>
            <a:pPr>
              <a:spcBef>
                <a:spcPts val="1000"/>
              </a:spcBef>
            </a:pPr>
            <a:r>
              <a:t>but also - because the     norm is so closely related to the       norm - one that has few non-zero entries and is quite *sparse*. </a:t>
            </a:r>
          </a:p>
        </p:txBody>
      </p:sp>
      <p:pic>
        <p:nvPicPr>
          <p:cNvPr id="182" name="MathEquation,#000000Google Shape;172;p28" descr="MathEquation,#000000Google Shape;172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1175" y="1273724"/>
            <a:ext cx="481517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MathEquation,#000000Google Shape;173;p28" descr="MathEquation,#000000Google Shape;173;p2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65499" y="2074374"/>
            <a:ext cx="242628" cy="194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MathEquation,#000000Google Shape;174;p28" descr="MathEquation,#000000Google Shape;174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2074" y="2317750"/>
            <a:ext cx="481517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MathEquation,#000000Google Shape;175;p28" descr="MathEquation,#000000Google Shape;175;p2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19575" y="2377650"/>
            <a:ext cx="242625" cy="194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MathEquation,#000000Google Shape;176;p28" descr="MathEquation,#000000Google Shape;176;p2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78299" y="3081249"/>
            <a:ext cx="215941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MathEquation,#000000Google Shape;177;p28" descr="MathEquation,#000000Google Shape;177;p2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60299" y="3081249"/>
            <a:ext cx="215941" cy="2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2;p29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Example: Regularization using the     norm</a:t>
            </a:r>
          </a:p>
        </p:txBody>
      </p:sp>
      <p:pic>
        <p:nvPicPr>
          <p:cNvPr id="190" name="MathEquation,#000000Google Shape;183;p29" descr="MathEquation,#000000Google Shape;183;p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02150" y="2393388"/>
            <a:ext cx="303275" cy="3567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88;p3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The      vector norm, written as           , measures 'magnitude' as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If we regularize a regression cost g (or - as we will see - any machine learning cost) using it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notice what we are doing: we are *penalizing* the regularized cost based on the sum of squares of the entries of     .  </a:t>
            </a:r>
          </a:p>
        </p:txBody>
      </p:sp>
      <p:pic>
        <p:nvPicPr>
          <p:cNvPr id="193" name="MathEquation,#000000Google Shape;189;p30" descr="MathEquation,#000000Google Shape;189;p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65125" y="1734724"/>
            <a:ext cx="2563450" cy="679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MathEquation,#000000Google Shape;190;p30" descr="MathEquation,#000000Google Shape;190;p3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84224" y="3056975"/>
            <a:ext cx="3344351" cy="3971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MathEquation,#000000Google Shape;191;p30" descr="MathEquation,#000000Google Shape;191;p3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90475" y="1261600"/>
            <a:ext cx="481517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MathEquation,#000000Google Shape;192;p30" descr="MathEquation,#000000Google Shape;192;p3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12674" y="4160899"/>
            <a:ext cx="218375" cy="174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MathEquation,#000000Google Shape;193;p30" descr="MathEquation,#000000Google Shape;193;p3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58650" y="1261600"/>
            <a:ext cx="215941" cy="2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8;p3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Conversely then, in  minimizing this sum, the two functions g and       'compete for dominance' </a:t>
            </a:r>
          </a:p>
          <a:p>
            <a:pPr>
              <a:spcBef>
                <a:spcPts val="1000"/>
              </a:spcBef>
            </a:pPr>
            <a:r>
              <a:t>with g wanting       to be resolved so that we attain a strong regression fit</a:t>
            </a:r>
          </a:p>
          <a:p>
            <a:pPr>
              <a:spcBef>
                <a:spcPts val="1000"/>
              </a:spcBef>
            </a:pPr>
            <a:r>
              <a:t>while the regularizer          aims to determine a         that is small in the sense that *all of its entries* have a small *squared* value. </a:t>
            </a:r>
          </a:p>
        </p:txBody>
      </p:sp>
      <p:pic>
        <p:nvPicPr>
          <p:cNvPr id="200" name="MathEquation,#000000Google Shape;199;p31" descr="MathEquation,#000000Google Shape;199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60499" y="1261600"/>
            <a:ext cx="481517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MathEquation,#000000Google Shape;200;p31" descr="MathEquation,#000000Google Shape;200;p3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50450" y="2062250"/>
            <a:ext cx="223677" cy="178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MathEquation,#000000Google Shape;201;p31" descr="MathEquation,#000000Google Shape;201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7799" y="2414975"/>
            <a:ext cx="594425" cy="313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MathEquation,#000000Google Shape;202;p31" descr="MathEquation,#000000Google Shape;202;p3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08350" y="2482275"/>
            <a:ext cx="223675" cy="178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59;p1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With the first approach to feature selection discussed in the previous Section - boosting - we took a 'bottom-up' approach to feature selection.</a:t>
            </a:r>
          </a:p>
          <a:p>
            <a:pPr>
              <a:spcBef>
                <a:spcPts val="1000"/>
              </a:spcBef>
            </a:pPr>
            <a:r>
              <a:t>That is we began by tuning the bias and then added new features to our model one-at-a-time.  </a:t>
            </a:r>
          </a:p>
          <a:p>
            <a:pPr>
              <a:spcBef>
                <a:spcPts val="1000"/>
              </a:spcBef>
            </a:pPr>
            <a:r>
              <a:t>In this Section we introduce a complementary approach - called regularization.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7;p32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Feature selection via      regularization</a:t>
            </a:r>
          </a:p>
        </p:txBody>
      </p:sp>
      <p:pic>
        <p:nvPicPr>
          <p:cNvPr id="206" name="MathEquation,#000000Google Shape;208;p32" descr="MathEquation,#000000Google Shape;208;p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13024" y="2379124"/>
            <a:ext cx="327527" cy="385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13;p3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From the perspective of machine learning, by inducing the discovery of *sparse minima* the      and      reguarlizers help uncover the identity of a dataset's *most important features*:</a:t>
            </a:r>
          </a:p>
          <a:p>
            <a:pPr>
              <a:spcBef>
                <a:spcPts val="1000"/>
              </a:spcBef>
            </a:pPr>
            <a:r>
              <a:t>these are precisely the features associated with the non-zero feature-touching weights.  </a:t>
            </a:r>
          </a:p>
          <a:p>
            <a:pPr>
              <a:spcBef>
                <a:spcPts val="1000"/>
              </a:spcBef>
            </a:pPr>
            <a:r>
              <a:t>This makes both norms - at least in principle - quite appropriate for our current application.  </a:t>
            </a:r>
          </a:p>
        </p:txBody>
      </p:sp>
      <p:pic>
        <p:nvPicPr>
          <p:cNvPr id="209" name="MathEquation,#000000Google Shape;214;p33" descr="MathEquation,#000000Google Shape;214;p3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4200" y="1576999"/>
            <a:ext cx="215941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MathEquation,#000000Google Shape;215;p33" descr="MathEquation,#000000Google Shape;215;p3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60575" y="1576999"/>
            <a:ext cx="215941" cy="2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20;p3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On the other hand, the drive for general 'smallness' induced by minimizing a cost with the     regularizer means - provided     is set correctly - that typically *every* weight is included in the minima recovered.  </a:t>
            </a:r>
          </a:p>
          <a:p>
            <a:pPr>
              <a:spcBef>
                <a:spcPts val="1000"/>
              </a:spcBef>
            </a:pPr>
            <a:r>
              <a:t>This makes the      intuitively less appealing for the application of feature selection (although it is used throughout machine learning as a regularizer for applications other than feature selection, as we will see).</a:t>
            </a:r>
          </a:p>
        </p:txBody>
      </p:sp>
      <p:pic>
        <p:nvPicPr>
          <p:cNvPr id="213" name="MathEquation,#000000Google Shape;221;p34" descr="MathEquation,#000000Google Shape;221;p3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7824" y="1601275"/>
            <a:ext cx="215941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MathEquation,#000000Google Shape;222;p34" descr="MathEquation,#000000Google Shape;222;p3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3674" y="2317750"/>
            <a:ext cx="215941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MathEquation,#000000Google Shape;223;p34" descr="MathEquation,#000000Google Shape;223;p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22500" y="1540624"/>
            <a:ext cx="163739" cy="2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28;p3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Of the two sparsity-inducing norms described here the      norm - while promoting sparsity to the greatest degree - is also the most challenging to employ since it is *discontinuous*.</a:t>
            </a:r>
          </a:p>
          <a:p>
            <a:pPr>
              <a:spcBef>
                <a:spcPts val="1000"/>
              </a:spcBef>
            </a:pPr>
            <a:r>
              <a:t>This makes the minimization of an      regularized cost function quite difficult.  </a:t>
            </a:r>
          </a:p>
          <a:p>
            <a:pPr>
              <a:spcBef>
                <a:spcPts val="1000"/>
              </a:spcBef>
            </a:pPr>
            <a:r>
              <a:t>While the      norm induces sparsity to less of a degree, it is *convex and continuous* and so we have no practical problem minimizing a cost function where it is used as regularizer.  </a:t>
            </a:r>
          </a:p>
          <a:p>
            <a:pPr>
              <a:spcBef>
                <a:spcPts val="1000"/>
              </a:spcBef>
            </a:pPr>
            <a:r>
              <a:t>Because of this practical advantage the      norm is by far the more commonly used regularizer for feature selection.</a:t>
            </a:r>
          </a:p>
        </p:txBody>
      </p:sp>
      <p:pic>
        <p:nvPicPr>
          <p:cNvPr id="218" name="MathEquation,#000000Google Shape;229;p35" descr="MathEquation,#000000Google Shape;229;p3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57050" y="1249474"/>
            <a:ext cx="215941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MathEquation,#000000Google Shape;230;p35" descr="MathEquation,#000000Google Shape;230;p3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2250" y="2317750"/>
            <a:ext cx="215940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MathEquation,#000000Google Shape;231;p35" descr="MathEquation,#000000Google Shape;231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8799" y="2790100"/>
            <a:ext cx="215941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MathEquation,#000000Google Shape;232;p35" descr="MathEquation,#000000Google Shape;232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19824" y="3828050"/>
            <a:ext cx="215941" cy="2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37;p3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Finally, remember that when performing feature selection we are only interested in determining the importance of </a:t>
            </a:r>
            <a:r>
              <a:rPr i="1"/>
              <a:t>feature-touching</a:t>
            </a:r>
            <a:r>
              <a:t> weights </a:t>
            </a:r>
            <a:br/>
          </a:p>
          <a:p>
            <a:pPr>
              <a:spcBef>
                <a:spcPts val="1000"/>
              </a:spcBef>
            </a:pPr>
            <a:r>
              <a:t>So we only need regularize them (and not the bias weight        ), and so our regularization will more specifically take the form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And note here g is any supervised learning cost function.  </a:t>
            </a:r>
          </a:p>
        </p:txBody>
      </p:sp>
      <p:pic>
        <p:nvPicPr>
          <p:cNvPr id="224" name="MathEquation,#000000Google Shape;238;p36" descr="MathEquation,#000000Google Shape;238;p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9150" y="2984175"/>
            <a:ext cx="3271450" cy="363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MathEquation,#000000Google Shape;239;p36" descr="MathEquation,#000000Google Shape;239;p3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1950" y="1916675"/>
            <a:ext cx="20320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MathEquation,#000000Google Shape;240;p36" descr="MathEquation,#000000Google Shape;240;p3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69049" y="2378424"/>
            <a:ext cx="378399" cy="25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45;p37"/>
          <p:cNvSpPr txBox="1"/>
          <p:nvPr>
            <p:ph type="body" idx="1"/>
          </p:nvPr>
        </p:nvSpPr>
        <p:spPr>
          <a:xfrm>
            <a:off x="311699" y="1128225"/>
            <a:ext cx="8520602" cy="3416401"/>
          </a:xfrm>
          <a:prstGeom prst="rect">
            <a:avLst/>
          </a:prstGeom>
        </p:spPr>
        <p:txBody>
          <a:bodyPr/>
          <a:lstStyle/>
          <a:p>
            <a:pPr/>
            <a:r>
              <a:t>Using our individual notation for the bias and feature-touching weights 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 marL="0" indent="0">
              <a:spcBef>
                <a:spcPts val="1000"/>
              </a:spcBef>
              <a:buSzTx/>
              <a:buNone/>
            </a:pP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we can write this general       regularized cost function equivalently as</a:t>
            </a:r>
          </a:p>
        </p:txBody>
      </p:sp>
      <p:pic>
        <p:nvPicPr>
          <p:cNvPr id="229" name="MathEquation,#000000Google Shape;246;p37" descr="MathEquation,#000000Google Shape;246;p3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5637" y="1783225"/>
            <a:ext cx="5872726" cy="14314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MathEquation,#000000Google Shape;247;p37" descr="MathEquation,#000000Google Shape;247;p3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6562" y="4039599"/>
            <a:ext cx="3210877" cy="325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MathEquation,#000000Google Shape;248;p37" descr="MathEquation,#000000Google Shape;248;p3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93699" y="3445174"/>
            <a:ext cx="215941" cy="2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53;p38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What value should      be set too?</a:t>
            </a:r>
          </a:p>
        </p:txBody>
      </p:sp>
      <p:pic>
        <p:nvPicPr>
          <p:cNvPr id="234" name="MathEquation,#000000Google Shape;254;p38" descr="MathEquation,#000000Google Shape;254;p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7250" y="2355350"/>
            <a:ext cx="279001" cy="43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59;p3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Because feature selection is done for the purposes of *human interpretation* the value of     can be based on several factors.  </a:t>
            </a:r>
          </a:p>
          <a:p>
            <a:pPr>
              <a:spcBef>
                <a:spcPts val="1000"/>
              </a:spcBef>
            </a:pPr>
            <a:r>
              <a:t>A benchmark value for     can be hand chosen based on the desire to explore a dataset, finding a value that provides sufficient sparsity while retaining a low cost value.  </a:t>
            </a:r>
          </a:p>
          <a:p>
            <a:pPr>
              <a:spcBef>
                <a:spcPts val="1000"/>
              </a:spcBef>
            </a:pPr>
            <a:r>
              <a:t>Finally,      can be chosen entirely based on the sample statistics of the dataset via a procedure known as </a:t>
            </a:r>
            <a:r>
              <a:rPr i="1"/>
              <a:t>cross-validation</a:t>
            </a:r>
            <a:r>
              <a:t> (which we discuss in Section 12.6).</a:t>
            </a:r>
          </a:p>
        </p:txBody>
      </p:sp>
      <p:pic>
        <p:nvPicPr>
          <p:cNvPr id="237" name="MathEquation,#000000Google Shape;260;p39" descr="MathEquation,#000000Google Shape;260;p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2900" y="1564875"/>
            <a:ext cx="163739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MathEquation,#000000Google Shape;261;p39" descr="MathEquation,#000000Google Shape;261;p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5774" y="2020524"/>
            <a:ext cx="163739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MathEquation,#000000Google Shape;262;p39" descr="MathEquation,#000000Google Shape;262;p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3450" y="3094875"/>
            <a:ext cx="163739" cy="2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67;p4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Regardless of how we select     , note that because we are trying to determine the *importance* of each input feature here that before we begin the process of regularization we *always need to standard normalize the input to our dataset* as detailed in [Section 9.3].  </a:t>
            </a:r>
          </a:p>
          <a:p>
            <a:pPr>
              <a:spcBef>
                <a:spcPts val="1000"/>
              </a:spcBef>
            </a:pPr>
            <a:r>
              <a:t>By normalizing each input feature distribution we can fairly compare each input feature's contribution and determine the importance of each.</a:t>
            </a:r>
          </a:p>
        </p:txBody>
      </p:sp>
      <p:pic>
        <p:nvPicPr>
          <p:cNvPr id="242" name="MathEquation,#000000Google Shape;268;p40" descr="MathEquation,#000000Google Shape;268;p4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7625" y="1273724"/>
            <a:ext cx="163738" cy="2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73;p41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pPr/>
            <a:r>
              <a:t> Exploring features for predicting housing prices via      regularized regression</a:t>
            </a:r>
          </a:p>
        </p:txBody>
      </p:sp>
      <p:pic>
        <p:nvPicPr>
          <p:cNvPr id="245" name="MathEquation,#000000Google Shape;274;p41" descr="MathEquation,#000000Google Shape;274;p4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09324" y="2243550"/>
            <a:ext cx="279027" cy="328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64;p1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Instead of building up a model 'starting at the bottom', with regularization we take a 'top-down' view...</a:t>
            </a:r>
          </a:p>
          <a:p>
            <a:pPr>
              <a:spcBef>
                <a:spcPts val="1000"/>
              </a:spcBef>
            </a:pPr>
            <a:r>
              <a:t>...and start off with a complete model that includes every one of our input features...</a:t>
            </a:r>
          </a:p>
          <a:p>
            <a:pPr>
              <a:spcBef>
                <a:spcPts val="1000"/>
              </a:spcBef>
            </a:pPr>
            <a:r>
              <a:t>...and gradually remove input features of inferior importance.  </a:t>
            </a:r>
          </a:p>
          <a:p>
            <a:pPr>
              <a:spcBef>
                <a:spcPts val="1000"/>
              </a:spcBef>
            </a:pPr>
            <a:r>
              <a:t>We do this by adding a second function to our cost - called a regularizer  - that penalizes weights associated with less important input features.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79;p4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In this example we use the Boston Housing dataset first introduced in Example 1 of the previous Section. </a:t>
            </a:r>
          </a:p>
          <a:p>
            <a:pPr>
              <a:spcBef>
                <a:spcPts val="1000"/>
              </a:spcBef>
            </a:pPr>
            <a:r>
              <a:t>This dataset consists of P=506 datapoints with N=13 input features relating various statistics about homes in the Boston area to their median values (in U.S. dollars).  </a:t>
            </a:r>
          </a:p>
          <a:p>
            <a:pPr>
              <a:spcBef>
                <a:spcPts val="1000"/>
              </a:spcBef>
            </a:pPr>
            <a:r>
              <a:t>We use       regularization with 50 evenly spaced values for      in the range .  </a:t>
            </a:r>
          </a:p>
        </p:txBody>
      </p:sp>
      <p:pic>
        <p:nvPicPr>
          <p:cNvPr id="248" name="MathEquation,#000000Google Shape;280;p42" descr="MathEquation,#000000Google Shape;280;p4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0450" y="3014900"/>
            <a:ext cx="303277" cy="356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MathEquation,#000000Google Shape;281;p42" descr="MathEquation,#000000Google Shape;281;p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14599" y="3066263"/>
            <a:ext cx="163739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MathEquation,#000000Google Shape;282;p42" descr="MathEquation,#000000Google Shape;282;p4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43100" y="3117625"/>
            <a:ext cx="633023" cy="25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87;p4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Shown in the animated figure below is a histogram of the optimal *feature-touching* weights recovered by minimizing an      regularized Least Squares cost function with these various     values.  </a:t>
            </a:r>
          </a:p>
          <a:p>
            <a:pPr>
              <a:spcBef>
                <a:spcPts val="1000"/>
              </a:spcBef>
            </a:pPr>
            <a:r>
              <a:t>Moving the slider from its starting position on the left (where            ) rightwards increases the value of     and the associated optimal set of weights are shown.  </a:t>
            </a:r>
          </a:p>
          <a:p>
            <a:pPr>
              <a:spcBef>
                <a:spcPts val="1000"/>
              </a:spcBef>
            </a:pPr>
            <a:r>
              <a:t>By the time               three major weights remain, corresponding to feature 6, feature 13, and feature 11.  The first two features (6 and 13) were also determined to be important via boosting - and can be easily interpreted. </a:t>
            </a:r>
          </a:p>
        </p:txBody>
      </p:sp>
      <p:pic>
        <p:nvPicPr>
          <p:cNvPr id="253" name="MathEquation,#000000Google Shape;288;p43" descr="MathEquation,#000000Google Shape;288;p4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53625" y="1589124"/>
            <a:ext cx="21594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MathEquation,#000000Google Shape;289;p43" descr="MathEquation,#000000Google Shape;289;p4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18499" y="1892424"/>
            <a:ext cx="163739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MathEquation,#000000Google Shape;290;p43" descr="MathEquation,#000000Google Shape;290;p4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38874" y="2317750"/>
            <a:ext cx="679599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MathEquation,#000000Google Shape;291;p43" descr="MathEquation,#000000Google Shape;291;p4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0075" y="2632399"/>
            <a:ext cx="163739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MathEquation,#000000Google Shape;292;p43" descr="MathEquation,#000000Google Shape;292;p4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86524" y="3396650"/>
            <a:ext cx="819355" cy="25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animation_3.mp4" descr="animation_3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047750"/>
            <a:ext cx="9144000" cy="304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2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259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259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259"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302;p4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In comparison to the result found via boosting, the third feature 11 found to be important here was *not* found to be as important via boosting.  </a:t>
            </a:r>
          </a:p>
          <a:p>
            <a:pPr>
              <a:spcBef>
                <a:spcPts val="1000"/>
              </a:spcBef>
            </a:pPr>
            <a:r>
              <a:t>Conversely as     is increased to even small values notice how many of the large (in magnitude) feature-touching weights seen when             quickly disappear </a:t>
            </a:r>
          </a:p>
          <a:p>
            <a:pPr>
              <a:spcBef>
                <a:spcPts val="1000"/>
              </a:spcBef>
            </a:pPr>
            <a:r>
              <a:t>in particular feature-touching weights 8 and 11 rapidly vanish (which were deemed more important when applying boosting).</a:t>
            </a:r>
          </a:p>
        </p:txBody>
      </p:sp>
      <p:pic>
        <p:nvPicPr>
          <p:cNvPr id="262" name="MathEquation,#000000Google Shape;303;p45" descr="MathEquation,#000000Google Shape;303;p4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1900" y="2025849"/>
            <a:ext cx="163739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MathEquation,#000000Google Shape;304;p45" descr="MathEquation,#000000Google Shape;304;p4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71999" y="2317750"/>
            <a:ext cx="679599" cy="2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309;p4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Below we show the an analogous run - using the same range of values for     - employing the     norm.  </a:t>
            </a:r>
          </a:p>
          <a:p>
            <a:pPr>
              <a:spcBef>
                <a:spcPts val="1000"/>
              </a:spcBef>
            </a:pPr>
            <a:r>
              <a:t>This does not sparsify the resulting weights like the      norm does, and so results in optimal weights that are less human interpretable.</a:t>
            </a:r>
          </a:p>
        </p:txBody>
      </p:sp>
      <p:pic>
        <p:nvPicPr>
          <p:cNvPr id="266" name="MathEquation,#000000Google Shape;310;p46" descr="MathEquation,#000000Google Shape;310;p4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8974" y="1576999"/>
            <a:ext cx="215941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MathEquation,#000000Google Shape;311;p46" descr="MathEquation,#000000Google Shape;311;p4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43100" y="1237349"/>
            <a:ext cx="163739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MathEquation,#000000Google Shape;312;p46" descr="MathEquation,#000000Google Shape;312;p4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41649" y="1989475"/>
            <a:ext cx="215941" cy="2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animation_4.mp4" descr="animation_4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047750"/>
            <a:ext cx="9144000" cy="304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27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270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270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7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270"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322;p48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Comparing regularization and boosting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327;p4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While boosting is an efficient greedy scheme, the *regularization* idea detailed above can be computationally intensive to perform since for each value of     tried a full run of local optimization must be completed.  </a:t>
            </a:r>
          </a:p>
          <a:p>
            <a:pPr>
              <a:spcBef>
                <a:spcPts val="1000"/>
              </a:spcBef>
            </a:pPr>
            <a:r>
              <a:t>On the other hand, while boosting is a 'bottom-up' approach that identifies individual features one-at-a-time, regularization takes a more 'top-down' approach and identifies important features *all at once*.  </a:t>
            </a:r>
          </a:p>
          <a:p>
            <a:pPr>
              <a:spcBef>
                <a:spcPts val="1000"/>
              </a:spcBef>
            </a:pPr>
            <a:r>
              <a:t>In principle this allows regularization to uncover groups of important features that may be correlated in such an interconnected way with the output that they will be missed by boosting.</a:t>
            </a:r>
          </a:p>
        </p:txBody>
      </p:sp>
      <p:pic>
        <p:nvPicPr>
          <p:cNvPr id="275" name="MathEquation,#000000Google Shape;328;p49" descr="MathEquation,#000000Google Shape;328;p4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2575" y="1868149"/>
            <a:ext cx="163739" cy="2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69;p16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Regularization using simple vector norms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74;p1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The simple linear combination of two functions       and  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is often referred to as regularization in the parlance of machine learning.  </a:t>
            </a:r>
          </a:p>
          <a:p>
            <a:pPr>
              <a:spcBef>
                <a:spcPts val="1000"/>
              </a:spcBef>
            </a:pPr>
            <a:r>
              <a:t>More specifically the function       is called a regularizer in the jargon of machine learning, since by adding it to function      we adjust its shape</a:t>
            </a:r>
          </a:p>
          <a:p>
            <a:pPr>
              <a:spcBef>
                <a:spcPts val="1000"/>
              </a:spcBef>
            </a:pPr>
            <a:r>
              <a:t>and             is referred to as a penalty or regularization parameter.</a:t>
            </a:r>
          </a:p>
        </p:txBody>
      </p:sp>
      <p:pic>
        <p:nvPicPr>
          <p:cNvPr id="118" name="MathEquation,#000000Google Shape;75;p17" descr="MathEquation,#000000Google Shape;75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3137" y="1661924"/>
            <a:ext cx="2977727" cy="327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MathEquation,#000000Google Shape;76;p17" descr="MathEquation,#000000Google Shape;76;p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28725" y="1249474"/>
            <a:ext cx="220871" cy="254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MathEquation,#000000Google Shape;77;p17" descr="MathEquation,#000000Google Shape;77;p1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26424" y="1249474"/>
            <a:ext cx="220871" cy="254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MathEquation,#000000Google Shape;78;p17" descr="MathEquation,#000000Google Shape;78;p1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37249" y="2571750"/>
            <a:ext cx="22087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MathEquation,#000000Google Shape;79;p17" descr="MathEquation,#000000Google Shape;79;p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20474" y="2918224"/>
            <a:ext cx="220871" cy="254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MathEquation,#000000Google Shape;80;p17" descr="MathEquation,#000000Google Shape;80;p1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58675" y="3360225"/>
            <a:ext cx="599411" cy="25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85;p1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We have already seen one instance of regularization in discussing how to adjust Newton's method to deal with non-convex functions in Chapter 5.  </a:t>
            </a:r>
          </a:p>
          <a:p>
            <a:pPr>
              <a:spcBef>
                <a:spcPts val="1000"/>
              </a:spcBef>
            </a:pPr>
            <a:r>
              <a:t>Here when            the above combination reduces to      , and as we increase  the two functions      and       'compete for dominance' in a linear combination.</a:t>
            </a:r>
          </a:p>
          <a:p>
            <a:pPr>
              <a:spcBef>
                <a:spcPts val="1000"/>
              </a:spcBef>
            </a:pPr>
            <a:r>
              <a:t>As we set      to larger and larger values the function      dominates the combination, and eventually completely drowns out function      .  </a:t>
            </a:r>
          </a:p>
          <a:p>
            <a:pPr>
              <a:spcBef>
                <a:spcPts val="1000"/>
              </a:spcBef>
            </a:pPr>
            <a:r>
              <a:t>In this instance what we end up with is a highly positively scaled version of the regularizer .</a:t>
            </a:r>
          </a:p>
        </p:txBody>
      </p:sp>
      <p:pic>
        <p:nvPicPr>
          <p:cNvPr id="126" name="MathEquation,#000000Google Shape;86;p18" descr="MathEquation,#000000Google Shape;86;p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4374" y="2037975"/>
            <a:ext cx="509501" cy="1904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MathEquation,#000000Google Shape;87;p18" descr="MathEquation,#000000Google Shape;87;p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23149" y="2006188"/>
            <a:ext cx="220871" cy="254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MathEquation,#000000Google Shape;88;p18" descr="MathEquation,#000000Google Shape;88;p1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68549" y="2006188"/>
            <a:ext cx="163739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MathEquation,#000000Google Shape;89;p18" descr="MathEquation,#000000Google Shape;89;p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75625" y="2317737"/>
            <a:ext cx="220871" cy="254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MathEquation,#000000Google Shape;90;p18" descr="MathEquation,#000000Google Shape;90;p1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45174" y="2317750"/>
            <a:ext cx="22087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MathEquation,#000000Google Shape;91;p18" descr="MathEquation,#000000Google Shape;91;p1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67000" y="2801512"/>
            <a:ext cx="163739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MathEquation,#000000Google Shape;92;p18" descr="MathEquation,#000000Google Shape;92;p1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23149" y="2801512"/>
            <a:ext cx="220871" cy="254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MathEquation,#000000Google Shape;93;p18" descr="MathEquation,#000000Google Shape;93;p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64674" y="3125212"/>
            <a:ext cx="22087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MathEquation,#000000Google Shape;94;p18" descr="MathEquation,#000000Google Shape;94;p1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62999" y="3840924"/>
            <a:ext cx="220871" cy="25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99;p1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Suppose we added a generic function          to one of our supervised learning functions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e.g., the Least Squares                                                       , giving a regularized linear combination of our cost function</a:t>
            </a:r>
          </a:p>
        </p:txBody>
      </p:sp>
      <p:pic>
        <p:nvPicPr>
          <p:cNvPr id="137" name="MathEquation,#000000Google Shape;100;p19" descr="MathEquation,#000000Google Shape;100;p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2453" y="2875025"/>
            <a:ext cx="3019101" cy="339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MathEquation,#000000Google Shape;101;p19" descr="MathEquation,#000000Google Shape;101;p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15174" y="1988724"/>
            <a:ext cx="3313662" cy="339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MathEquation,#000000Google Shape;102;p19" descr="MathEquation,#000000Google Shape;102;p1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30725" y="1285875"/>
            <a:ext cx="379105" cy="2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07;p2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By adding the regularizer          to g we alter its very nature, and in particular change the location of its minima.</a:t>
            </a:r>
          </a:p>
          <a:p>
            <a:pPr>
              <a:spcBef>
                <a:spcPts val="1000"/>
              </a:spcBef>
            </a:pPr>
            <a:r>
              <a:t>The larger we set the regularization parameter       the more the combination </a:t>
            </a:r>
            <a:r>
              <a:rPr b="1" i="1"/>
              <a:t>f</a:t>
            </a:r>
            <a:r>
              <a:t> drifts towards a positively scaled version of the regularizer    with minima that mirror closely those of </a:t>
            </a:r>
          </a:p>
        </p:txBody>
      </p:sp>
      <p:pic>
        <p:nvPicPr>
          <p:cNvPr id="142" name="MathEquation,#000000Google Shape;108;p20" descr="MathEquation,#000000Google Shape;108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9399" y="1273724"/>
            <a:ext cx="49561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MathEquation,#000000Google Shape;109;p20" descr="MathEquation,#000000Google Shape;109;p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65125" y="2013724"/>
            <a:ext cx="163739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MathEquation,#000000Google Shape;110;p20" descr="MathEquation,#000000Google Shape;110;p2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69024" y="2317750"/>
            <a:ext cx="161785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MathEquation,#000000Google Shape;111;p20" descr="MathEquation,#000000Google Shape;111;p2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09375" y="2639974"/>
            <a:ext cx="161785" cy="254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16;p2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By carefully engineering ‘h’ and the value of     , we can construct a *regularized* form of the original cost function that retains the essence of g...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...in that it measures a regression error of a model against a set of input/output data points - but whose altered minima better reflect only the most input features of a dataset. </a:t>
            </a:r>
          </a:p>
        </p:txBody>
      </p:sp>
      <p:pic>
        <p:nvPicPr>
          <p:cNvPr id="148" name="MathEquation,#000000Google Shape;117;p21" descr="MathEquation,#000000Google Shape;117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13024" y="1237349"/>
            <a:ext cx="163739" cy="2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