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60" r:id="rId3"/>
    <p:sldId id="261" r:id="rId4"/>
    <p:sldId id="262" r:id="rId5"/>
    <p:sldId id="266" r:id="rId6"/>
    <p:sldId id="267" r:id="rId7"/>
    <p:sldId id="268" r:id="rId8"/>
    <p:sldId id="272" r:id="rId9"/>
    <p:sldId id="273" r:id="rId10"/>
    <p:sldId id="269" r:id="rId11"/>
    <p:sldId id="274"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49" d="100"/>
          <a:sy n="49"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089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1435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8273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0060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0885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4880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2751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286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681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85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296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834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85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6307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349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1/30/2020</a:t>
            </a:fld>
            <a:endParaRPr lang="en-US" dirty="0"/>
          </a:p>
        </p:txBody>
      </p:sp>
    </p:spTree>
    <p:extLst>
      <p:ext uri="{BB962C8B-B14F-4D97-AF65-F5344CB8AC3E}">
        <p14:creationId xmlns:p14="http://schemas.microsoft.com/office/powerpoint/2010/main" val="200839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1/30/2020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876596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7D53-2043-48DE-8FCE-476DA36691C3}"/>
              </a:ext>
            </a:extLst>
          </p:cNvPr>
          <p:cNvSpPr>
            <a:spLocks noGrp="1"/>
          </p:cNvSpPr>
          <p:nvPr>
            <p:ph type="ctrTitle"/>
          </p:nvPr>
        </p:nvSpPr>
        <p:spPr>
          <a:xfrm>
            <a:off x="1371600" y="1803405"/>
            <a:ext cx="9225643" cy="1001027"/>
          </a:xfrm>
        </p:spPr>
        <p:txBody>
          <a:bodyPr/>
          <a:lstStyle/>
          <a:p>
            <a:r>
              <a:rPr lang="en-US" sz="2400" dirty="0">
                <a:solidFill>
                  <a:schemeClr val="tx1">
                    <a:lumMod val="75000"/>
                    <a:lumOff val="25000"/>
                  </a:schemeClr>
                </a:solidFill>
              </a:rPr>
              <a:t>Pocket-Care </a:t>
            </a:r>
            <a:br>
              <a:rPr lang="en-US" sz="2400" dirty="0">
                <a:solidFill>
                  <a:schemeClr val="tx1">
                    <a:lumMod val="75000"/>
                    <a:lumOff val="25000"/>
                  </a:schemeClr>
                </a:solidFill>
              </a:rPr>
            </a:br>
            <a:r>
              <a:rPr lang="en-US" sz="2400" dirty="0">
                <a:solidFill>
                  <a:schemeClr val="tx1">
                    <a:lumMod val="75000"/>
                    <a:lumOff val="25000"/>
                  </a:schemeClr>
                </a:solidFill>
              </a:rPr>
              <a:t>CWRU Full Stack Project 3</a:t>
            </a:r>
            <a:endParaRPr lang="en-US" dirty="0">
              <a:solidFill>
                <a:schemeClr val="tx1">
                  <a:lumMod val="75000"/>
                  <a:lumOff val="25000"/>
                </a:schemeClr>
              </a:solidFill>
            </a:endParaRPr>
          </a:p>
        </p:txBody>
      </p:sp>
      <p:sp>
        <p:nvSpPr>
          <p:cNvPr id="3" name="Subtitle 2">
            <a:extLst>
              <a:ext uri="{FF2B5EF4-FFF2-40B4-BE49-F238E27FC236}">
                <a16:creationId xmlns:a16="http://schemas.microsoft.com/office/drawing/2014/main" id="{FEEAE61B-A78B-4D46-9B17-80C88845F07D}"/>
              </a:ext>
            </a:extLst>
          </p:cNvPr>
          <p:cNvSpPr>
            <a:spLocks noGrp="1"/>
          </p:cNvSpPr>
          <p:nvPr>
            <p:ph type="subTitle" idx="1"/>
          </p:nvPr>
        </p:nvSpPr>
        <p:spPr>
          <a:xfrm>
            <a:off x="1447821" y="4077135"/>
            <a:ext cx="7766936" cy="1096899"/>
          </a:xfrm>
        </p:spPr>
        <p:txBody>
          <a:bodyPr>
            <a:normAutofit/>
          </a:bodyPr>
          <a:lstStyle/>
          <a:p>
            <a:r>
              <a:rPr lang="en-US" dirty="0"/>
              <a:t>Michael Beebe, Gino Kamau, Stephen </a:t>
            </a:r>
            <a:r>
              <a:rPr lang="en-US" dirty="0" err="1"/>
              <a:t>Kainec</a:t>
            </a:r>
            <a:r>
              <a:rPr lang="en-US" dirty="0"/>
              <a:t>, Maria </a:t>
            </a:r>
            <a:r>
              <a:rPr lang="en-US" dirty="0" err="1"/>
              <a:t>Ratino</a:t>
            </a:r>
            <a:endParaRPr lang="en-US" dirty="0"/>
          </a:p>
          <a:p>
            <a:r>
              <a:rPr lang="en-US" sz="1500" dirty="0"/>
              <a:t>January 30, 2020</a:t>
            </a:r>
          </a:p>
        </p:txBody>
      </p:sp>
      <p:pic>
        <p:nvPicPr>
          <p:cNvPr id="7" name="Picture 6">
            <a:extLst>
              <a:ext uri="{FF2B5EF4-FFF2-40B4-BE49-F238E27FC236}">
                <a16:creationId xmlns:a16="http://schemas.microsoft.com/office/drawing/2014/main" id="{2CA1ED82-E80B-4580-87D9-068A82FDB9AC}"/>
              </a:ext>
            </a:extLst>
          </p:cNvPr>
          <p:cNvPicPr>
            <a:picLocks noChangeAspect="1"/>
          </p:cNvPicPr>
          <p:nvPr/>
        </p:nvPicPr>
        <p:blipFill>
          <a:blip r:embed="rId2"/>
          <a:stretch>
            <a:fillRect/>
          </a:stretch>
        </p:blipFill>
        <p:spPr>
          <a:xfrm>
            <a:off x="2290018" y="1403948"/>
            <a:ext cx="2841732" cy="1889752"/>
          </a:xfrm>
          <a:prstGeom prst="rect">
            <a:avLst/>
          </a:prstGeom>
        </p:spPr>
      </p:pic>
    </p:spTree>
    <p:extLst>
      <p:ext uri="{BB962C8B-B14F-4D97-AF65-F5344CB8AC3E}">
        <p14:creationId xmlns:p14="http://schemas.microsoft.com/office/powerpoint/2010/main" val="1008936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026">
        <p159:morph option="byObject"/>
      </p:transition>
    </mc:Choice>
    <mc:Fallback>
      <p:transition spd="slow" advTm="602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9467AD-9D5A-4C38-8548-C6E218A2C626}"/>
              </a:ext>
            </a:extLst>
          </p:cNvPr>
          <p:cNvPicPr>
            <a:picLocks noChangeAspect="1"/>
          </p:cNvPicPr>
          <p:nvPr/>
        </p:nvPicPr>
        <p:blipFill>
          <a:blip r:embed="rId2"/>
          <a:stretch>
            <a:fillRect/>
          </a:stretch>
        </p:blipFill>
        <p:spPr>
          <a:xfrm>
            <a:off x="459932" y="455209"/>
            <a:ext cx="2090279" cy="1390036"/>
          </a:xfrm>
          <a:prstGeom prst="rect">
            <a:avLst/>
          </a:prstGeom>
        </p:spPr>
      </p:pic>
      <p:pic>
        <p:nvPicPr>
          <p:cNvPr id="8" name="Picture 7">
            <a:extLst>
              <a:ext uri="{FF2B5EF4-FFF2-40B4-BE49-F238E27FC236}">
                <a16:creationId xmlns:a16="http://schemas.microsoft.com/office/drawing/2014/main" id="{013557F4-D6AE-43A8-B2B2-313249CA73B7}"/>
              </a:ext>
            </a:extLst>
          </p:cNvPr>
          <p:cNvPicPr>
            <a:picLocks noChangeAspect="1"/>
          </p:cNvPicPr>
          <p:nvPr/>
        </p:nvPicPr>
        <p:blipFill>
          <a:blip r:embed="rId3"/>
          <a:stretch>
            <a:fillRect/>
          </a:stretch>
        </p:blipFill>
        <p:spPr>
          <a:xfrm>
            <a:off x="10343087" y="5688578"/>
            <a:ext cx="1511180" cy="941969"/>
          </a:xfrm>
          <a:prstGeom prst="rect">
            <a:avLst/>
          </a:prstGeom>
        </p:spPr>
      </p:pic>
      <p:sp>
        <p:nvSpPr>
          <p:cNvPr id="4" name="TextBox 3">
            <a:extLst>
              <a:ext uri="{FF2B5EF4-FFF2-40B4-BE49-F238E27FC236}">
                <a16:creationId xmlns:a16="http://schemas.microsoft.com/office/drawing/2014/main" id="{BE848D55-84D0-459E-AE76-E91FAC9E5256}"/>
              </a:ext>
            </a:extLst>
          </p:cNvPr>
          <p:cNvSpPr txBox="1"/>
          <p:nvPr/>
        </p:nvSpPr>
        <p:spPr>
          <a:xfrm>
            <a:off x="2144508" y="1764427"/>
            <a:ext cx="9332394" cy="7848302"/>
          </a:xfrm>
          <a:prstGeom prst="rect">
            <a:avLst/>
          </a:prstGeom>
          <a:noFill/>
        </p:spPr>
        <p:txBody>
          <a:bodyPr wrap="square" rtlCol="0">
            <a:spAutoFit/>
          </a:bodyPr>
          <a:lstStyle/>
          <a:p>
            <a:r>
              <a:rPr lang="en-US" dirty="0"/>
              <a:t>To Be a Better Patient (Or Caregiver)</a:t>
            </a:r>
          </a:p>
          <a:p>
            <a:r>
              <a:rPr lang="en-US" dirty="0"/>
              <a:t>For the patient, it helps to be informed when you go to the doctor. You can ask the right questions and feel more secure in your care.</a:t>
            </a:r>
          </a:p>
          <a:p>
            <a:endParaRPr lang="en-US" dirty="0"/>
          </a:p>
          <a:p>
            <a:r>
              <a:rPr lang="en-US" dirty="0"/>
              <a:t> To Help Family Members Who Are at Risk of Disease</a:t>
            </a:r>
          </a:p>
          <a:p>
            <a:r>
              <a:rPr lang="en-US" dirty="0"/>
              <a:t>Your medical history isn’t just for your benefit.</a:t>
            </a:r>
          </a:p>
          <a:p>
            <a:endParaRPr lang="en-US" dirty="0"/>
          </a:p>
          <a:p>
            <a:r>
              <a:rPr lang="en-US" dirty="0"/>
              <a:t>You can use it to alert other family members of their predisposition to getting certain diseases.</a:t>
            </a:r>
          </a:p>
          <a:p>
            <a:endParaRPr lang="en-US" dirty="0"/>
          </a:p>
          <a:p>
            <a:r>
              <a:rPr lang="en-US" dirty="0"/>
              <a:t>Be sure to update your family history as children are born or if family members develop illnesses. After you add them, inform your doctor of the changes.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411615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1309">
        <p159:morph option="byObject"/>
      </p:transition>
    </mc:Choice>
    <mc:Fallback>
      <p:transition spd="slow" advTm="21309">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9467AD-9D5A-4C38-8548-C6E218A2C626}"/>
              </a:ext>
            </a:extLst>
          </p:cNvPr>
          <p:cNvPicPr>
            <a:picLocks noChangeAspect="1"/>
          </p:cNvPicPr>
          <p:nvPr/>
        </p:nvPicPr>
        <p:blipFill>
          <a:blip r:embed="rId2"/>
          <a:stretch>
            <a:fillRect/>
          </a:stretch>
        </p:blipFill>
        <p:spPr>
          <a:xfrm>
            <a:off x="459932" y="455209"/>
            <a:ext cx="2090279" cy="1390036"/>
          </a:xfrm>
          <a:prstGeom prst="rect">
            <a:avLst/>
          </a:prstGeom>
        </p:spPr>
      </p:pic>
      <p:pic>
        <p:nvPicPr>
          <p:cNvPr id="8" name="Picture 7">
            <a:extLst>
              <a:ext uri="{FF2B5EF4-FFF2-40B4-BE49-F238E27FC236}">
                <a16:creationId xmlns:a16="http://schemas.microsoft.com/office/drawing/2014/main" id="{013557F4-D6AE-43A8-B2B2-313249CA73B7}"/>
              </a:ext>
            </a:extLst>
          </p:cNvPr>
          <p:cNvPicPr>
            <a:picLocks noChangeAspect="1"/>
          </p:cNvPicPr>
          <p:nvPr/>
        </p:nvPicPr>
        <p:blipFill>
          <a:blip r:embed="rId3"/>
          <a:stretch>
            <a:fillRect/>
          </a:stretch>
        </p:blipFill>
        <p:spPr>
          <a:xfrm>
            <a:off x="10343087" y="5688578"/>
            <a:ext cx="1511180" cy="941969"/>
          </a:xfrm>
          <a:prstGeom prst="rect">
            <a:avLst/>
          </a:prstGeom>
        </p:spPr>
      </p:pic>
      <p:sp>
        <p:nvSpPr>
          <p:cNvPr id="5" name="TextBox 4">
            <a:extLst>
              <a:ext uri="{FF2B5EF4-FFF2-40B4-BE49-F238E27FC236}">
                <a16:creationId xmlns:a16="http://schemas.microsoft.com/office/drawing/2014/main" id="{9A32FC02-4F44-476A-A1FA-FF5B4A7FCF4F}"/>
              </a:ext>
            </a:extLst>
          </p:cNvPr>
          <p:cNvSpPr txBox="1"/>
          <p:nvPr/>
        </p:nvSpPr>
        <p:spPr>
          <a:xfrm>
            <a:off x="951280" y="1986244"/>
            <a:ext cx="9889473" cy="3754874"/>
          </a:xfrm>
          <a:prstGeom prst="rect">
            <a:avLst/>
          </a:prstGeom>
          <a:noFill/>
        </p:spPr>
        <p:txBody>
          <a:bodyPr wrap="square" rtlCol="0">
            <a:spAutoFit/>
          </a:bodyPr>
          <a:lstStyle/>
          <a:p>
            <a:r>
              <a:rPr lang="en-US" sz="1400" dirty="0"/>
              <a:t>The best and easiest strategy is to put your medication in a weekly pillbox that has a compartment for each day. It doesn’t just visually remind you to take your medication, but also prevents double doses. Fill your pillbox with any medications, supplements or vitamins your doctor has prescribed. Use multiple boxes for AM and PM!</a:t>
            </a:r>
          </a:p>
          <a:p>
            <a:endParaRPr lang="en-US" sz="1400" dirty="0"/>
          </a:p>
          <a:p>
            <a:r>
              <a:rPr lang="en-US" sz="1400" dirty="0"/>
              <a:t>Take advantage of technology.</a:t>
            </a:r>
          </a:p>
          <a:p>
            <a:r>
              <a:rPr lang="en-US" sz="1400" dirty="0"/>
              <a:t>If you’re usually plugged in, set up electronic reminders, Hyland said. For instance, you can create email or text alerts to signal it’s time to take your medicine.</a:t>
            </a:r>
          </a:p>
          <a:p>
            <a:endParaRPr lang="en-US" sz="1400" dirty="0"/>
          </a:p>
          <a:p>
            <a:r>
              <a:rPr lang="en-US" sz="1400" dirty="0"/>
              <a:t>Combine with a daily task.</a:t>
            </a:r>
          </a:p>
          <a:p>
            <a:r>
              <a:rPr lang="en-US" sz="1400" dirty="0"/>
              <a:t>Try taking your medication with an activity you do every day, such as making coffee or brushing your teeth. This works much better than taking the medication at a free-floating time or in the midst of other variable activities [such as] mid-morning.</a:t>
            </a:r>
          </a:p>
          <a:p>
            <a:endParaRPr lang="en-US" sz="1400" dirty="0"/>
          </a:p>
          <a:p>
            <a:r>
              <a:rPr lang="en-US" sz="1400" dirty="0"/>
              <a:t>Create a self-care ritual.</a:t>
            </a:r>
          </a:p>
          <a:p>
            <a:r>
              <a:rPr lang="en-US" sz="1400" dirty="0"/>
              <a:t>Carve out time in the morning or evening to take your medication while practicing self-care. For instance, in the morning, drinking hot tea, reading the paper, walking around the block, meditating, stretching or writing. This doesn’t have to be a big chunk of time. It can be just 10 to 15 minutes.</a:t>
            </a:r>
          </a:p>
        </p:txBody>
      </p:sp>
      <p:sp>
        <p:nvSpPr>
          <p:cNvPr id="2" name="Title 1">
            <a:extLst>
              <a:ext uri="{FF2B5EF4-FFF2-40B4-BE49-F238E27FC236}">
                <a16:creationId xmlns:a16="http://schemas.microsoft.com/office/drawing/2014/main" id="{01A7916F-2CFB-41C7-B9C0-F8B65101E3A0}"/>
              </a:ext>
            </a:extLst>
          </p:cNvPr>
          <p:cNvSpPr>
            <a:spLocks noGrp="1"/>
          </p:cNvSpPr>
          <p:nvPr>
            <p:ph type="title"/>
          </p:nvPr>
        </p:nvSpPr>
        <p:spPr>
          <a:xfrm>
            <a:off x="2776591" y="594945"/>
            <a:ext cx="8596668" cy="1320800"/>
          </a:xfrm>
        </p:spPr>
        <p:txBody>
          <a:bodyPr/>
          <a:lstStyle/>
          <a:p>
            <a:r>
              <a:rPr lang="en-US" dirty="0"/>
              <a:t>Pocket-care fast tips</a:t>
            </a:r>
          </a:p>
        </p:txBody>
      </p:sp>
    </p:spTree>
    <p:extLst>
      <p:ext uri="{BB962C8B-B14F-4D97-AF65-F5344CB8AC3E}">
        <p14:creationId xmlns:p14="http://schemas.microsoft.com/office/powerpoint/2010/main" val="28541305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7761">
        <p159:morph option="byObject"/>
      </p:transition>
    </mc:Choice>
    <mc:Fallback>
      <p:transition spd="slow" advTm="2776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4A5A-7E08-499F-8D60-4FFCEA15BAE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24EED333-7EEB-4FAA-85B6-D17092648289}"/>
              </a:ext>
            </a:extLst>
          </p:cNvPr>
          <p:cNvSpPr>
            <a:spLocks noGrp="1"/>
          </p:cNvSpPr>
          <p:nvPr>
            <p:ph idx="1"/>
          </p:nvPr>
        </p:nvSpPr>
        <p:spPr>
          <a:xfrm>
            <a:off x="677334" y="1609859"/>
            <a:ext cx="8596668" cy="4431504"/>
          </a:xfrm>
        </p:spPr>
        <p:txBody>
          <a:bodyPr/>
          <a:lstStyle/>
          <a:p>
            <a:r>
              <a:rPr lang="en-US" dirty="0"/>
              <a:t>CWRU – Full-Stack Bootcamp </a:t>
            </a:r>
          </a:p>
          <a:p>
            <a:endParaRPr lang="en-US" dirty="0"/>
          </a:p>
          <a:p>
            <a:r>
              <a:rPr lang="en-US" dirty="0"/>
              <a:t>All our invaluable instructors, and TAs, Support individuals, teammates, classmates,  AND tutors for sharing their knowledge on any subject and bolstering us when we needed it most looking for syntax errors at 3:00AM!</a:t>
            </a:r>
          </a:p>
          <a:p>
            <a:endParaRPr lang="en-US" dirty="0"/>
          </a:p>
          <a:p>
            <a:r>
              <a:rPr lang="en-US" dirty="0"/>
              <a:t>Career Services who are just beginning their work for most of us!</a:t>
            </a:r>
          </a:p>
          <a:p>
            <a:endParaRPr lang="en-US" dirty="0"/>
          </a:p>
          <a:p>
            <a:r>
              <a:rPr lang="en-US" dirty="0"/>
              <a:t>All of our family and friends for their support and encouragement through an intense, empowering experience!</a:t>
            </a:r>
          </a:p>
          <a:p>
            <a:endParaRPr lang="en-US" dirty="0"/>
          </a:p>
          <a:p>
            <a:endParaRPr lang="en-US" dirty="0"/>
          </a:p>
        </p:txBody>
      </p:sp>
    </p:spTree>
    <p:extLst>
      <p:ext uri="{BB962C8B-B14F-4D97-AF65-F5344CB8AC3E}">
        <p14:creationId xmlns:p14="http://schemas.microsoft.com/office/powerpoint/2010/main" val="14216262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9846">
        <p159:morph option="byObject"/>
      </p:transition>
    </mc:Choice>
    <mc:Fallback>
      <p:transition spd="slow" advTm="2984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078702-56A3-4767-B00D-C83EBE6DC220}"/>
              </a:ext>
            </a:extLst>
          </p:cNvPr>
          <p:cNvSpPr>
            <a:spLocks noGrp="1"/>
          </p:cNvSpPr>
          <p:nvPr>
            <p:ph type="title"/>
          </p:nvPr>
        </p:nvSpPr>
        <p:spPr>
          <a:xfrm>
            <a:off x="3000073" y="401411"/>
            <a:ext cx="8596668" cy="1320800"/>
          </a:xfrm>
        </p:spPr>
        <p:txBody>
          <a:bodyPr/>
          <a:lstStyle/>
          <a:p>
            <a:r>
              <a:rPr lang="en-US" dirty="0"/>
              <a:t>Project Requirements</a:t>
            </a:r>
          </a:p>
        </p:txBody>
      </p:sp>
      <p:sp>
        <p:nvSpPr>
          <p:cNvPr id="5" name="Content Placeholder 4">
            <a:extLst>
              <a:ext uri="{FF2B5EF4-FFF2-40B4-BE49-F238E27FC236}">
                <a16:creationId xmlns:a16="http://schemas.microsoft.com/office/drawing/2014/main" id="{84C28A71-AC42-4A48-AE5D-7795425D2B7B}"/>
              </a:ext>
            </a:extLst>
          </p:cNvPr>
          <p:cNvSpPr>
            <a:spLocks noGrp="1"/>
          </p:cNvSpPr>
          <p:nvPr>
            <p:ph idx="1"/>
          </p:nvPr>
        </p:nvSpPr>
        <p:spPr>
          <a:xfrm>
            <a:off x="3135399" y="1268213"/>
            <a:ext cx="8596668" cy="5132586"/>
          </a:xfrm>
        </p:spPr>
        <p:txBody>
          <a:bodyPr>
            <a:normAutofit fontScale="25000" lnSpcReduction="20000"/>
          </a:bodyPr>
          <a:lstStyle/>
          <a:p>
            <a:pPr marL="0" indent="0">
              <a:buNone/>
            </a:pPr>
            <a:r>
              <a:rPr lang="en-US" sz="5600" dirty="0"/>
              <a:t>Use a Node and Express Web Server</a:t>
            </a:r>
          </a:p>
          <a:p>
            <a:pPr marL="0" indent="0">
              <a:buNone/>
            </a:pPr>
            <a:endParaRPr lang="en-US" sz="5600" dirty="0"/>
          </a:p>
          <a:p>
            <a:pPr marL="0" indent="0">
              <a:buNone/>
            </a:pPr>
            <a:r>
              <a:rPr lang="en-US" sz="5600" dirty="0"/>
              <a:t>* Be backed by a MySQL Database an ORM (Mongo)</a:t>
            </a:r>
          </a:p>
          <a:p>
            <a:pPr marL="0" indent="0">
              <a:buNone/>
            </a:pPr>
            <a:endParaRPr lang="en-US" sz="5600" dirty="0"/>
          </a:p>
          <a:p>
            <a:pPr marL="0" indent="0">
              <a:buNone/>
            </a:pPr>
            <a:r>
              <a:rPr lang="en-US" sz="5600" dirty="0"/>
              <a:t>* Have both GET and POST routes for retrieving and adding new data</a:t>
            </a:r>
          </a:p>
          <a:p>
            <a:pPr marL="0" indent="0">
              <a:buNone/>
            </a:pPr>
            <a:endParaRPr lang="en-US" sz="5600" dirty="0"/>
          </a:p>
          <a:p>
            <a:pPr marL="0" indent="0">
              <a:buNone/>
            </a:pPr>
            <a:r>
              <a:rPr lang="en-US" sz="5600" dirty="0"/>
              <a:t>* Be deployed using Heroku (with </a:t>
            </a:r>
            <a:r>
              <a:rPr lang="en-US" sz="5600"/>
              <a:t>Data)</a:t>
            </a:r>
            <a:endParaRPr lang="en-US" sz="5600" dirty="0"/>
          </a:p>
          <a:p>
            <a:pPr marL="0" indent="0">
              <a:buNone/>
            </a:pPr>
            <a:endParaRPr lang="en-US" sz="5600" dirty="0"/>
          </a:p>
          <a:p>
            <a:pPr marL="0" indent="0">
              <a:buNone/>
            </a:pPr>
            <a:r>
              <a:rPr lang="en-US" sz="5600" dirty="0"/>
              <a:t>* Utilize at least one new library, package, or technology that we haven’t discussed</a:t>
            </a:r>
          </a:p>
          <a:p>
            <a:pPr marL="0" indent="0">
              <a:buNone/>
            </a:pPr>
            <a:endParaRPr lang="en-US" sz="5600" dirty="0"/>
          </a:p>
          <a:p>
            <a:pPr marL="0" indent="0">
              <a:buNone/>
            </a:pPr>
            <a:r>
              <a:rPr lang="en-US" sz="5600" dirty="0"/>
              <a:t>* Have a polished frontend / UI</a:t>
            </a:r>
          </a:p>
          <a:p>
            <a:pPr marL="0" indent="0">
              <a:buNone/>
            </a:pPr>
            <a:endParaRPr lang="en-US" sz="5600" dirty="0"/>
          </a:p>
          <a:p>
            <a:pPr marL="0" indent="0">
              <a:buNone/>
            </a:pPr>
            <a:r>
              <a:rPr lang="en-US" sz="5600" dirty="0"/>
              <a:t>* Have folder structure that meets MVC Paradigm;</a:t>
            </a:r>
          </a:p>
          <a:p>
            <a:pPr marL="0" indent="0">
              <a:buNone/>
            </a:pPr>
            <a:endParaRPr lang="en-US" sz="5600" dirty="0"/>
          </a:p>
          <a:p>
            <a:pPr marL="0" indent="0">
              <a:buNone/>
            </a:pPr>
            <a:r>
              <a:rPr lang="en-US" sz="5600" dirty="0"/>
              <a:t>* Meet good quality coding standards (indentation, scoping, naming)</a:t>
            </a:r>
          </a:p>
          <a:p>
            <a:pPr marL="0" indent="0">
              <a:buNone/>
            </a:pPr>
            <a:endParaRPr lang="en-US" sz="5600" dirty="0"/>
          </a:p>
          <a:p>
            <a:pPr marL="0" indent="0">
              <a:buNone/>
            </a:pPr>
            <a:r>
              <a:rPr lang="en-US" sz="5600" dirty="0"/>
              <a:t>* Must not expose sensitive API key information on the server</a:t>
            </a:r>
          </a:p>
          <a:p>
            <a:endParaRPr lang="en-US" dirty="0"/>
          </a:p>
        </p:txBody>
      </p:sp>
      <p:pic>
        <p:nvPicPr>
          <p:cNvPr id="7" name="Picture 6">
            <a:extLst>
              <a:ext uri="{FF2B5EF4-FFF2-40B4-BE49-F238E27FC236}">
                <a16:creationId xmlns:a16="http://schemas.microsoft.com/office/drawing/2014/main" id="{208C5935-CBC6-4102-A876-3B9A334CCD8C}"/>
              </a:ext>
            </a:extLst>
          </p:cNvPr>
          <p:cNvPicPr>
            <a:picLocks noChangeAspect="1"/>
          </p:cNvPicPr>
          <p:nvPr/>
        </p:nvPicPr>
        <p:blipFill>
          <a:blip r:embed="rId2"/>
          <a:stretch>
            <a:fillRect/>
          </a:stretch>
        </p:blipFill>
        <p:spPr>
          <a:xfrm>
            <a:off x="459932" y="455209"/>
            <a:ext cx="2090279" cy="1390036"/>
          </a:xfrm>
          <a:prstGeom prst="rect">
            <a:avLst/>
          </a:prstGeom>
        </p:spPr>
      </p:pic>
    </p:spTree>
    <p:extLst>
      <p:ext uri="{BB962C8B-B14F-4D97-AF65-F5344CB8AC3E}">
        <p14:creationId xmlns:p14="http://schemas.microsoft.com/office/powerpoint/2010/main" val="29787816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1319">
        <p159:morph option="byObject"/>
      </p:transition>
    </mc:Choice>
    <mc:Fallback>
      <p:transition spd="slow" advTm="3131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6A8156-4B31-48FD-B592-D18B1E61273C}"/>
              </a:ext>
            </a:extLst>
          </p:cNvPr>
          <p:cNvSpPr>
            <a:spLocks noGrp="1"/>
          </p:cNvSpPr>
          <p:nvPr>
            <p:ph type="title"/>
          </p:nvPr>
        </p:nvSpPr>
        <p:spPr/>
        <p:txBody>
          <a:bodyPr>
            <a:noAutofit/>
          </a:bodyPr>
          <a:lstStyle/>
          <a:p>
            <a:r>
              <a:rPr lang="en-US" sz="1800" dirty="0">
                <a:solidFill>
                  <a:schemeClr val="tx1">
                    <a:lumMod val="75000"/>
                    <a:lumOff val="25000"/>
                  </a:schemeClr>
                </a:solidFill>
              </a:rPr>
              <a:t>.</a:t>
            </a:r>
            <a:br>
              <a:rPr lang="en-US" sz="1800" dirty="0">
                <a:solidFill>
                  <a:schemeClr val="tx1">
                    <a:lumMod val="75000"/>
                    <a:lumOff val="25000"/>
                  </a:schemeClr>
                </a:solidFill>
              </a:rPr>
            </a:br>
            <a:br>
              <a:rPr lang="en-US" sz="1800" dirty="0">
                <a:solidFill>
                  <a:schemeClr val="tx1">
                    <a:lumMod val="75000"/>
                    <a:lumOff val="25000"/>
                  </a:schemeClr>
                </a:solidFill>
              </a:rPr>
            </a:br>
            <a:endParaRPr lang="en-US" sz="1800" dirty="0">
              <a:solidFill>
                <a:schemeClr val="tx1">
                  <a:lumMod val="75000"/>
                  <a:lumOff val="25000"/>
                </a:schemeClr>
              </a:solidFill>
            </a:endParaRPr>
          </a:p>
        </p:txBody>
      </p:sp>
      <p:pic>
        <p:nvPicPr>
          <p:cNvPr id="6" name="Picture 5">
            <a:extLst>
              <a:ext uri="{FF2B5EF4-FFF2-40B4-BE49-F238E27FC236}">
                <a16:creationId xmlns:a16="http://schemas.microsoft.com/office/drawing/2014/main" id="{779467AD-9D5A-4C38-8548-C6E218A2C626}"/>
              </a:ext>
            </a:extLst>
          </p:cNvPr>
          <p:cNvPicPr>
            <a:picLocks noChangeAspect="1"/>
          </p:cNvPicPr>
          <p:nvPr/>
        </p:nvPicPr>
        <p:blipFill>
          <a:blip r:embed="rId2"/>
          <a:stretch>
            <a:fillRect/>
          </a:stretch>
        </p:blipFill>
        <p:spPr>
          <a:xfrm>
            <a:off x="459932" y="455209"/>
            <a:ext cx="2090279" cy="1390036"/>
          </a:xfrm>
          <a:prstGeom prst="rect">
            <a:avLst/>
          </a:prstGeom>
        </p:spPr>
      </p:pic>
      <p:pic>
        <p:nvPicPr>
          <p:cNvPr id="8" name="Picture 7">
            <a:extLst>
              <a:ext uri="{FF2B5EF4-FFF2-40B4-BE49-F238E27FC236}">
                <a16:creationId xmlns:a16="http://schemas.microsoft.com/office/drawing/2014/main" id="{013557F4-D6AE-43A8-B2B2-313249CA73B7}"/>
              </a:ext>
            </a:extLst>
          </p:cNvPr>
          <p:cNvPicPr>
            <a:picLocks noChangeAspect="1"/>
          </p:cNvPicPr>
          <p:nvPr/>
        </p:nvPicPr>
        <p:blipFill>
          <a:blip r:embed="rId3"/>
          <a:stretch>
            <a:fillRect/>
          </a:stretch>
        </p:blipFill>
        <p:spPr>
          <a:xfrm>
            <a:off x="10343087" y="5688578"/>
            <a:ext cx="1511180" cy="941969"/>
          </a:xfrm>
          <a:prstGeom prst="rect">
            <a:avLst/>
          </a:prstGeom>
        </p:spPr>
      </p:pic>
      <p:sp>
        <p:nvSpPr>
          <p:cNvPr id="9" name="TextBox 8">
            <a:extLst>
              <a:ext uri="{FF2B5EF4-FFF2-40B4-BE49-F238E27FC236}">
                <a16:creationId xmlns:a16="http://schemas.microsoft.com/office/drawing/2014/main" id="{8FF7BB53-7CFE-4786-83A2-0988CA91A6BB}"/>
              </a:ext>
            </a:extLst>
          </p:cNvPr>
          <p:cNvSpPr txBox="1"/>
          <p:nvPr/>
        </p:nvSpPr>
        <p:spPr>
          <a:xfrm>
            <a:off x="1620089" y="2001586"/>
            <a:ext cx="7953902" cy="4401205"/>
          </a:xfrm>
          <a:prstGeom prst="rect">
            <a:avLst/>
          </a:prstGeom>
          <a:noFill/>
        </p:spPr>
        <p:txBody>
          <a:bodyPr wrap="square" rtlCol="0">
            <a:spAutoFit/>
          </a:bodyPr>
          <a:lstStyle/>
          <a:p>
            <a:r>
              <a:rPr lang="en-US" sz="2000" b="1" dirty="0">
                <a:solidFill>
                  <a:schemeClr val="tx1">
                    <a:lumMod val="75000"/>
                    <a:lumOff val="25000"/>
                  </a:schemeClr>
                </a:solidFill>
              </a:rPr>
              <a:t>Pocket Care stores your personal medical information at your fingertips. A responsive tool that uses Bootstrap React and Mongoose to keep your medication list, medical history, appointments, and  important details safe through a password protected database.</a:t>
            </a:r>
          </a:p>
          <a:p>
            <a:endParaRPr lang="en-US" sz="2000" b="1" dirty="0">
              <a:solidFill>
                <a:schemeClr val="tx1">
                  <a:lumMod val="75000"/>
                  <a:lumOff val="25000"/>
                </a:schemeClr>
              </a:solidFill>
            </a:endParaRPr>
          </a:p>
          <a:p>
            <a:r>
              <a:rPr lang="en-US" sz="2000" b="1" dirty="0">
                <a:solidFill>
                  <a:schemeClr val="tx1">
                    <a:lumMod val="75000"/>
                    <a:lumOff val="25000"/>
                  </a:schemeClr>
                </a:solidFill>
              </a:rPr>
              <a:t>Your medical history can be invaluable in an emergency.</a:t>
            </a:r>
            <a:br>
              <a:rPr lang="en-US" sz="2000" b="1" dirty="0">
                <a:solidFill>
                  <a:schemeClr val="tx1">
                    <a:lumMod val="75000"/>
                    <a:lumOff val="25000"/>
                  </a:schemeClr>
                </a:solidFill>
              </a:rPr>
            </a:br>
            <a:r>
              <a:rPr lang="en-US" sz="2000" b="1" dirty="0">
                <a:solidFill>
                  <a:schemeClr val="tx1">
                    <a:lumMod val="75000"/>
                    <a:lumOff val="25000"/>
                  </a:schemeClr>
                </a:solidFill>
              </a:rPr>
              <a:t>When there’s limited time, your medical information could mean the difference between life and death</a:t>
            </a:r>
          </a:p>
          <a:p>
            <a:endParaRPr lang="en-US" sz="2000" b="1" dirty="0">
              <a:solidFill>
                <a:schemeClr val="tx1">
                  <a:lumMod val="75000"/>
                  <a:lumOff val="25000"/>
                </a:schemeClr>
              </a:solidFill>
            </a:endParaRPr>
          </a:p>
          <a:p>
            <a:r>
              <a:rPr lang="en-US" sz="2000" b="1" dirty="0">
                <a:solidFill>
                  <a:schemeClr val="tx1">
                    <a:lumMod val="75000"/>
                    <a:lumOff val="25000"/>
                  </a:schemeClr>
                </a:solidFill>
              </a:rPr>
              <a:t>In less serious situations, it saves valuable time searching for relevant facts like medications or allergies.</a:t>
            </a:r>
          </a:p>
          <a:p>
            <a:endParaRPr lang="en-US" sz="2000" b="1" dirty="0">
              <a:solidFill>
                <a:schemeClr val="tx1">
                  <a:lumMod val="75000"/>
                  <a:lumOff val="25000"/>
                </a:schemeClr>
              </a:solidFill>
            </a:endParaRPr>
          </a:p>
          <a:p>
            <a:endParaRPr lang="en-US" sz="2000" b="1" dirty="0">
              <a:solidFill>
                <a:schemeClr val="tx1">
                  <a:lumMod val="75000"/>
                  <a:lumOff val="25000"/>
                </a:schemeClr>
              </a:solidFill>
            </a:endParaRPr>
          </a:p>
        </p:txBody>
      </p:sp>
      <p:sp>
        <p:nvSpPr>
          <p:cNvPr id="10" name="TextBox 9">
            <a:extLst>
              <a:ext uri="{FF2B5EF4-FFF2-40B4-BE49-F238E27FC236}">
                <a16:creationId xmlns:a16="http://schemas.microsoft.com/office/drawing/2014/main" id="{2F3C00B9-EBEC-47B3-BF0E-DEAB19FBF657}"/>
              </a:ext>
            </a:extLst>
          </p:cNvPr>
          <p:cNvSpPr txBox="1"/>
          <p:nvPr/>
        </p:nvSpPr>
        <p:spPr>
          <a:xfrm>
            <a:off x="3181082" y="824247"/>
            <a:ext cx="5898524" cy="523220"/>
          </a:xfrm>
          <a:prstGeom prst="rect">
            <a:avLst/>
          </a:prstGeom>
          <a:noFill/>
        </p:spPr>
        <p:txBody>
          <a:bodyPr wrap="square" rtlCol="0">
            <a:spAutoFit/>
          </a:bodyPr>
          <a:lstStyle/>
          <a:p>
            <a:r>
              <a:rPr lang="en-US" sz="2800" dirty="0"/>
              <a:t>A Tool to Remind You</a:t>
            </a:r>
          </a:p>
        </p:txBody>
      </p:sp>
    </p:spTree>
    <p:extLst>
      <p:ext uri="{BB962C8B-B14F-4D97-AF65-F5344CB8AC3E}">
        <p14:creationId xmlns:p14="http://schemas.microsoft.com/office/powerpoint/2010/main" val="21460350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3267">
        <p159:morph option="byObject"/>
      </p:transition>
    </mc:Choice>
    <mc:Fallback>
      <p:transition spd="slow" advTm="3326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9467AD-9D5A-4C38-8548-C6E218A2C626}"/>
              </a:ext>
            </a:extLst>
          </p:cNvPr>
          <p:cNvPicPr>
            <a:picLocks noChangeAspect="1"/>
          </p:cNvPicPr>
          <p:nvPr/>
        </p:nvPicPr>
        <p:blipFill>
          <a:blip r:embed="rId2"/>
          <a:stretch>
            <a:fillRect/>
          </a:stretch>
        </p:blipFill>
        <p:spPr>
          <a:xfrm>
            <a:off x="459932" y="455209"/>
            <a:ext cx="2090279" cy="1390036"/>
          </a:xfrm>
          <a:prstGeom prst="rect">
            <a:avLst/>
          </a:prstGeom>
        </p:spPr>
      </p:pic>
      <p:pic>
        <p:nvPicPr>
          <p:cNvPr id="4" name="Picture 3">
            <a:extLst>
              <a:ext uri="{FF2B5EF4-FFF2-40B4-BE49-F238E27FC236}">
                <a16:creationId xmlns:a16="http://schemas.microsoft.com/office/drawing/2014/main" id="{8EA6C817-2A31-476E-B48A-E262A697E422}"/>
              </a:ext>
            </a:extLst>
          </p:cNvPr>
          <p:cNvPicPr>
            <a:picLocks noChangeAspect="1"/>
          </p:cNvPicPr>
          <p:nvPr/>
        </p:nvPicPr>
        <p:blipFill>
          <a:blip r:embed="rId3"/>
          <a:stretch>
            <a:fillRect/>
          </a:stretch>
        </p:blipFill>
        <p:spPr>
          <a:xfrm>
            <a:off x="1986454" y="1656220"/>
            <a:ext cx="8815447" cy="4958689"/>
          </a:xfrm>
          <a:prstGeom prst="rect">
            <a:avLst/>
          </a:prstGeom>
          <a:effectLst>
            <a:softEdge rad="0"/>
          </a:effectLst>
        </p:spPr>
      </p:pic>
    </p:spTree>
    <p:extLst>
      <p:ext uri="{BB962C8B-B14F-4D97-AF65-F5344CB8AC3E}">
        <p14:creationId xmlns:p14="http://schemas.microsoft.com/office/powerpoint/2010/main" val="38486357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1357">
        <p159:morph option="byObject"/>
      </p:transition>
    </mc:Choice>
    <mc:Fallback>
      <p:transition spd="slow" advTm="2135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9467AD-9D5A-4C38-8548-C6E218A2C626}"/>
              </a:ext>
            </a:extLst>
          </p:cNvPr>
          <p:cNvPicPr>
            <a:picLocks noChangeAspect="1"/>
          </p:cNvPicPr>
          <p:nvPr/>
        </p:nvPicPr>
        <p:blipFill>
          <a:blip r:embed="rId2"/>
          <a:stretch>
            <a:fillRect/>
          </a:stretch>
        </p:blipFill>
        <p:spPr>
          <a:xfrm>
            <a:off x="459932" y="455209"/>
            <a:ext cx="2090279" cy="1390036"/>
          </a:xfrm>
          <a:prstGeom prst="rect">
            <a:avLst/>
          </a:prstGeom>
        </p:spPr>
      </p:pic>
      <p:pic>
        <p:nvPicPr>
          <p:cNvPr id="3" name="Picture 2">
            <a:extLst>
              <a:ext uri="{FF2B5EF4-FFF2-40B4-BE49-F238E27FC236}">
                <a16:creationId xmlns:a16="http://schemas.microsoft.com/office/drawing/2014/main" id="{3BE00F67-373D-4117-9672-E181BB95F090}"/>
              </a:ext>
            </a:extLst>
          </p:cNvPr>
          <p:cNvPicPr>
            <a:picLocks noChangeAspect="1"/>
          </p:cNvPicPr>
          <p:nvPr/>
        </p:nvPicPr>
        <p:blipFill>
          <a:blip r:embed="rId3"/>
          <a:stretch>
            <a:fillRect/>
          </a:stretch>
        </p:blipFill>
        <p:spPr>
          <a:xfrm>
            <a:off x="2222938" y="1718871"/>
            <a:ext cx="8379484" cy="4713460"/>
          </a:xfrm>
          <a:prstGeom prst="rect">
            <a:avLst/>
          </a:prstGeom>
        </p:spPr>
      </p:pic>
    </p:spTree>
    <p:extLst>
      <p:ext uri="{BB962C8B-B14F-4D97-AF65-F5344CB8AC3E}">
        <p14:creationId xmlns:p14="http://schemas.microsoft.com/office/powerpoint/2010/main" val="2523425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824">
        <p159:morph option="byObject"/>
      </p:transition>
    </mc:Choice>
    <mc:Fallback>
      <p:transition spd="slow" advTm="3082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9467AD-9D5A-4C38-8548-C6E218A2C626}"/>
              </a:ext>
            </a:extLst>
          </p:cNvPr>
          <p:cNvPicPr>
            <a:picLocks noChangeAspect="1"/>
          </p:cNvPicPr>
          <p:nvPr/>
        </p:nvPicPr>
        <p:blipFill>
          <a:blip r:embed="rId2"/>
          <a:stretch>
            <a:fillRect/>
          </a:stretch>
        </p:blipFill>
        <p:spPr>
          <a:xfrm>
            <a:off x="459932" y="455209"/>
            <a:ext cx="2090279" cy="1390036"/>
          </a:xfrm>
          <a:prstGeom prst="rect">
            <a:avLst/>
          </a:prstGeom>
        </p:spPr>
      </p:pic>
      <p:pic>
        <p:nvPicPr>
          <p:cNvPr id="10" name="Picture 9">
            <a:extLst>
              <a:ext uri="{FF2B5EF4-FFF2-40B4-BE49-F238E27FC236}">
                <a16:creationId xmlns:a16="http://schemas.microsoft.com/office/drawing/2014/main" id="{EDE97B17-0B92-44C1-B5C3-E8FB3D5FDB94}"/>
              </a:ext>
            </a:extLst>
          </p:cNvPr>
          <p:cNvPicPr>
            <a:picLocks noChangeAspect="1"/>
          </p:cNvPicPr>
          <p:nvPr/>
        </p:nvPicPr>
        <p:blipFill>
          <a:blip r:embed="rId3"/>
          <a:stretch>
            <a:fillRect/>
          </a:stretch>
        </p:blipFill>
        <p:spPr>
          <a:xfrm>
            <a:off x="2326868" y="1581121"/>
            <a:ext cx="8504042" cy="4821670"/>
          </a:xfrm>
          <a:prstGeom prst="rect">
            <a:avLst/>
          </a:prstGeom>
        </p:spPr>
      </p:pic>
    </p:spTree>
    <p:extLst>
      <p:ext uri="{BB962C8B-B14F-4D97-AF65-F5344CB8AC3E}">
        <p14:creationId xmlns:p14="http://schemas.microsoft.com/office/powerpoint/2010/main" val="17552361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886">
        <p159:morph option="byObject"/>
      </p:transition>
    </mc:Choice>
    <mc:Fallback>
      <p:transition spd="slow" advTm="2088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9467AD-9D5A-4C38-8548-C6E218A2C626}"/>
              </a:ext>
            </a:extLst>
          </p:cNvPr>
          <p:cNvPicPr>
            <a:picLocks noChangeAspect="1"/>
          </p:cNvPicPr>
          <p:nvPr/>
        </p:nvPicPr>
        <p:blipFill>
          <a:blip r:embed="rId2"/>
          <a:stretch>
            <a:fillRect/>
          </a:stretch>
        </p:blipFill>
        <p:spPr>
          <a:xfrm>
            <a:off x="459932" y="455209"/>
            <a:ext cx="2090279" cy="1390036"/>
          </a:xfrm>
          <a:prstGeom prst="rect">
            <a:avLst/>
          </a:prstGeom>
        </p:spPr>
      </p:pic>
      <p:pic>
        <p:nvPicPr>
          <p:cNvPr id="5" name="Picture 4">
            <a:extLst>
              <a:ext uri="{FF2B5EF4-FFF2-40B4-BE49-F238E27FC236}">
                <a16:creationId xmlns:a16="http://schemas.microsoft.com/office/drawing/2014/main" id="{1DD8B135-5DE8-4ED3-B659-31B1E86A83B9}"/>
              </a:ext>
            </a:extLst>
          </p:cNvPr>
          <p:cNvPicPr>
            <a:picLocks noChangeAspect="1"/>
          </p:cNvPicPr>
          <p:nvPr/>
        </p:nvPicPr>
        <p:blipFill>
          <a:blip r:embed="rId3"/>
          <a:stretch>
            <a:fillRect/>
          </a:stretch>
        </p:blipFill>
        <p:spPr>
          <a:xfrm>
            <a:off x="2691436" y="1616077"/>
            <a:ext cx="8696240" cy="4753193"/>
          </a:xfrm>
          <a:prstGeom prst="rect">
            <a:avLst/>
          </a:prstGeom>
        </p:spPr>
      </p:pic>
    </p:spTree>
    <p:extLst>
      <p:ext uri="{BB962C8B-B14F-4D97-AF65-F5344CB8AC3E}">
        <p14:creationId xmlns:p14="http://schemas.microsoft.com/office/powerpoint/2010/main" val="4824197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1169">
        <p159:morph option="byObject"/>
      </p:transition>
    </mc:Choice>
    <mc:Fallback>
      <p:transition spd="slow" advTm="31169">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9467AD-9D5A-4C38-8548-C6E218A2C626}"/>
              </a:ext>
            </a:extLst>
          </p:cNvPr>
          <p:cNvPicPr>
            <a:picLocks noChangeAspect="1"/>
          </p:cNvPicPr>
          <p:nvPr/>
        </p:nvPicPr>
        <p:blipFill>
          <a:blip r:embed="rId2"/>
          <a:stretch>
            <a:fillRect/>
          </a:stretch>
        </p:blipFill>
        <p:spPr>
          <a:xfrm>
            <a:off x="459932" y="455209"/>
            <a:ext cx="2090279" cy="1390036"/>
          </a:xfrm>
          <a:prstGeom prst="rect">
            <a:avLst/>
          </a:prstGeom>
        </p:spPr>
      </p:pic>
      <p:pic>
        <p:nvPicPr>
          <p:cNvPr id="3" name="Picture 2">
            <a:extLst>
              <a:ext uri="{FF2B5EF4-FFF2-40B4-BE49-F238E27FC236}">
                <a16:creationId xmlns:a16="http://schemas.microsoft.com/office/drawing/2014/main" id="{200A7061-EBB1-4ED9-9C36-58FE4A9C910B}"/>
              </a:ext>
            </a:extLst>
          </p:cNvPr>
          <p:cNvPicPr>
            <a:picLocks noChangeAspect="1"/>
          </p:cNvPicPr>
          <p:nvPr/>
        </p:nvPicPr>
        <p:blipFill>
          <a:blip r:embed="rId3"/>
          <a:stretch>
            <a:fillRect/>
          </a:stretch>
        </p:blipFill>
        <p:spPr>
          <a:xfrm>
            <a:off x="2872401" y="1702677"/>
            <a:ext cx="8822718" cy="4696800"/>
          </a:xfrm>
          <a:prstGeom prst="rect">
            <a:avLst/>
          </a:prstGeom>
        </p:spPr>
      </p:pic>
    </p:spTree>
    <p:extLst>
      <p:ext uri="{BB962C8B-B14F-4D97-AF65-F5344CB8AC3E}">
        <p14:creationId xmlns:p14="http://schemas.microsoft.com/office/powerpoint/2010/main" val="34146747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1743">
        <p159:morph option="byObject"/>
      </p:transition>
    </mc:Choice>
    <mc:Fallback>
      <p:transition spd="slow" advTm="31743">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9467AD-9D5A-4C38-8548-C6E218A2C626}"/>
              </a:ext>
            </a:extLst>
          </p:cNvPr>
          <p:cNvPicPr>
            <a:picLocks noChangeAspect="1"/>
          </p:cNvPicPr>
          <p:nvPr/>
        </p:nvPicPr>
        <p:blipFill>
          <a:blip r:embed="rId2"/>
          <a:stretch>
            <a:fillRect/>
          </a:stretch>
        </p:blipFill>
        <p:spPr>
          <a:xfrm>
            <a:off x="459932" y="455209"/>
            <a:ext cx="2090279" cy="1390036"/>
          </a:xfrm>
          <a:prstGeom prst="rect">
            <a:avLst/>
          </a:prstGeom>
        </p:spPr>
      </p:pic>
      <p:pic>
        <p:nvPicPr>
          <p:cNvPr id="4" name="Picture 3">
            <a:extLst>
              <a:ext uri="{FF2B5EF4-FFF2-40B4-BE49-F238E27FC236}">
                <a16:creationId xmlns:a16="http://schemas.microsoft.com/office/drawing/2014/main" id="{97BE5B03-D17A-4F5E-940F-6288E364A8E0}"/>
              </a:ext>
            </a:extLst>
          </p:cNvPr>
          <p:cNvPicPr>
            <a:picLocks noChangeAspect="1"/>
          </p:cNvPicPr>
          <p:nvPr/>
        </p:nvPicPr>
        <p:blipFill>
          <a:blip r:embed="rId3"/>
          <a:stretch>
            <a:fillRect/>
          </a:stretch>
        </p:blipFill>
        <p:spPr>
          <a:xfrm>
            <a:off x="2287219" y="1299876"/>
            <a:ext cx="9221609" cy="4930582"/>
          </a:xfrm>
          <a:prstGeom prst="rect">
            <a:avLst/>
          </a:prstGeom>
        </p:spPr>
      </p:pic>
    </p:spTree>
    <p:extLst>
      <p:ext uri="{BB962C8B-B14F-4D97-AF65-F5344CB8AC3E}">
        <p14:creationId xmlns:p14="http://schemas.microsoft.com/office/powerpoint/2010/main" val="15280026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3273">
        <p159:morph option="byObject"/>
      </p:transition>
    </mc:Choice>
    <mc:Fallback>
      <p:transition spd="slow" advTm="33273">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206</TotalTime>
  <Words>621</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Pocket-Care  CWRU Full Stack Project 3</vt:lpstr>
      <vt:lpstr>Project Requirements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Pocket-care fast tips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Pocket-Care  CWRU Full Stack Project 3</dc:title>
  <dc:creator>Jeff</dc:creator>
  <cp:lastModifiedBy>mlratino@gmail.com</cp:lastModifiedBy>
  <cp:revision>21</cp:revision>
  <dcterms:created xsi:type="dcterms:W3CDTF">2020-01-19T22:42:05Z</dcterms:created>
  <dcterms:modified xsi:type="dcterms:W3CDTF">2020-01-30T18:59:53Z</dcterms:modified>
</cp:coreProperties>
</file>