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64" r:id="rId5"/>
  </p:sldMasterIdLst>
  <p:notesMasterIdLst>
    <p:notesMasterId r:id="rId7"/>
  </p:notesMasterIdLst>
  <p:handoutMasterIdLst>
    <p:handoutMasterId r:id="rId8"/>
  </p:handoutMasterIdLst>
  <p:sldIdLst>
    <p:sldId id="3701" r:id="rId6"/>
  </p:sldIdLst>
  <p:sldSz cx="12192000" cy="6858000"/>
  <p:notesSz cx="7102475" cy="9388475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 snapToObjects="1">
      <p:cViewPr varScale="1">
        <p:scale>
          <a:sx n="163" d="100"/>
          <a:sy n="163" d="100"/>
        </p:scale>
        <p:origin x="22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954" y="2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18 April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18 April 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18 April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.emf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.sv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5.xml"/><Relationship Id="rId7" Type="http://schemas.openxmlformats.org/officeDocument/2006/relationships/image" Target="../media/image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4.emf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3.svg"/><Relationship Id="rId5" Type="http://schemas.openxmlformats.org/officeDocument/2006/relationships/tags" Target="../tags/tag141.xml"/><Relationship Id="rId10" Type="http://schemas.openxmlformats.org/officeDocument/2006/relationships/image" Target="../media/image2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10" Type="http://schemas.openxmlformats.org/officeDocument/2006/relationships/image" Target="../media/image1.emf"/><Relationship Id="rId4" Type="http://schemas.openxmlformats.org/officeDocument/2006/relationships/tags" Target="../tags/tag148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5.emf"/><Relationship Id="rId4" Type="http://schemas.openxmlformats.org/officeDocument/2006/relationships/tags" Target="../tags/tag169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.e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../media/image1.emf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9.emf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19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1.emf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20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9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1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2.xml"/><Relationship Id="rId9" Type="http://schemas.openxmlformats.org/officeDocument/2006/relationships/tags" Target="../tags/tag21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image" Target="../media/image9.emf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2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../media/image1.emf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image" Target="../media/image1.emf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4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9.xml"/><Relationship Id="rId9" Type="http://schemas.openxmlformats.org/officeDocument/2006/relationships/tags" Target="../tags/tag24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56.xml"/><Relationship Id="rId7" Type="http://schemas.openxmlformats.org/officeDocument/2006/relationships/oleObject" Target="../embeddings/oleObject25.bin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1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rtnership">
            <a:extLst>
              <a:ext uri="{FF2B5EF4-FFF2-40B4-BE49-F238E27FC236}">
                <a16:creationId xmlns:a16="http://schemas.microsoft.com/office/drawing/2014/main" id="{2DB70230-A6B5-4979-8308-8CA8DA9D95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47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CONFIDENTIAL AND PROPRIETARY | © 2024 McKinsey &amp; Company. </a:t>
            </a:r>
          </a:p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This material is intended solely for your internal use and any use of this material without specific permission of McKinsey &amp; Company is strictly prohibited. All rights reserved.</a:t>
            </a:r>
            <a:endParaRPr lang="en-US" sz="75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579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79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3" name="Partnership">
            <a:extLst>
              <a:ext uri="{FF2B5EF4-FFF2-40B4-BE49-F238E27FC236}">
                <a16:creationId xmlns:a16="http://schemas.microsoft.com/office/drawing/2014/main" id="{406BABA0-9DFC-49A9-8EAF-33E4D637F9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rtnership">
            <a:extLst>
              <a:ext uri="{FF2B5EF4-FFF2-40B4-BE49-F238E27FC236}">
                <a16:creationId xmlns:a16="http://schemas.microsoft.com/office/drawing/2014/main" id="{81F7CCA8-F56A-4400-9CFC-D4344A1BA62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02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CONFIDENTIAL AND PROPRIETARY | © 2024 McKinsey &amp; Company. </a:t>
            </a:r>
          </a:p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This material is intended solely for your internal use and any use of this material without specific permission of McKinsey &amp; Company is strictly prohibited. All rights reserved.</a:t>
            </a:r>
            <a:endParaRPr lang="en-US" sz="75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17" name="LogoImage">
            <a:extLst>
              <a:ext uri="{FF2B5EF4-FFF2-40B4-BE49-F238E27FC236}">
                <a16:creationId xmlns:a16="http://schemas.microsoft.com/office/drawing/2014/main" id="{9AE2EE0E-5AF4-4323-B1E9-DD625EA361C1}"/>
              </a:ext>
            </a:extLst>
          </p:cNvPr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E8A472B5-EC20-41F1-91D8-281D2B5D8D1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5153A5B-4B89-4D4A-96F0-F9AFF4E7D0F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9948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896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378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1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535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18561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140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38553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060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68701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80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83792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750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879495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1350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79885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5B679412-C01D-475C-80C6-930AD63EFE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6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logoimage">
            <a:extLst>
              <a:ext uri="{FF2B5EF4-FFF2-40B4-BE49-F238E27FC236}">
                <a16:creationId xmlns:a16="http://schemas.microsoft.com/office/drawing/2014/main" id="{DB583B8C-7162-4D83-AA3D-B0A640125D9F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49271" y="481161"/>
            <a:ext cx="1893202" cy="585216"/>
            <a:chOff x="549271" y="481161"/>
            <a:chExt cx="1893202" cy="58521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49271" y="481161"/>
              <a:ext cx="1893202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49271" y="481408"/>
              <a:ext cx="1893202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897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1894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08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6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oleObject" Target="../embeddings/oleObject12.bin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84283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13" imgH="416" progId="TCLayout.ActiveDocument.1">
                  <p:embed/>
                </p:oleObj>
              </mc:Choice>
              <mc:Fallback>
                <p:oleObj name="think-cell Slide" r:id="rId3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A74D0957-B8E1-0203-5942-B3CDCECEFC07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A579D789-E781-7373-9902-2ED2044F84A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AE219666-526F-9C6F-0799-DEDE1ED7C6B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22CE313E-44F3-0F57-9118-789F5A7E4BE2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D0B5E1D7-1CD7-D84F-3620-B4FA0EF324DB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F40C396B-7721-8A80-0BC4-C8F93B6E54CA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D19BD4EA-9682-50D3-B979-152445E49E10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A0B6C31-1F56-F41C-44CD-9D5FBF4D034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c 24" hidden="1">
                <a:extLst>
                  <a:ext uri="{FF2B5EF4-FFF2-40B4-BE49-F238E27FC236}">
                    <a16:creationId xmlns:a16="http://schemas.microsoft.com/office/drawing/2014/main" id="{B50CF1FE-8D31-700D-F0C2-ACB607372AE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E34FB525-F2A2-061A-A353-799809BF5FC7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C6EA1B-42E3-0F8A-87FD-05CAF1FDA5F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349961EB-4044-DDFA-0CF7-F5D66FDD64F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81D58525-2DB4-58E3-4841-2B88C4F9BBE1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052903-9CD8-AB5E-E69F-03405F84882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BB370F7E-886E-6962-667A-24DD8C636B1C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12DC2918-BD74-B2EB-0BB2-D46E7084496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309338-2E0C-8EAB-278B-36BB84E8955A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28AA2C47-9903-4C18-8098-1106BE8B197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85016F10-0401-6973-A0D0-23D227FF8FED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041A10-C91C-7EF2-F7EA-D1D0412188C6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1A7ADC8-55DF-963B-3C8A-AAB44F2EF67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3644373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78CA310D-6D76-F64D-43BD-A9F8058D0B83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5EB4C1BD-D02B-BD12-5727-6F58C39BD4C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760D5CA7-F2EA-45CF-81C8-C3EDA5FA395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EB43A491-1FC0-C08D-DC0F-9312F78D3BB5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41DC0170-C64F-96F4-DD57-F6BBE781B8CA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7E1C2B9C-8B0A-AC6B-B386-E28E8F253128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C1E862B0-BA6B-93BC-31CC-9EDF1CA824BB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A84F48-2944-98CC-156D-EC5FA62990B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c 23" hidden="1">
                <a:extLst>
                  <a:ext uri="{FF2B5EF4-FFF2-40B4-BE49-F238E27FC236}">
                    <a16:creationId xmlns:a16="http://schemas.microsoft.com/office/drawing/2014/main" id="{49AE9D7C-3BC5-C5DD-0AFA-71D915D9D8D1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3623EFE0-7A55-35A0-763D-A7CCEABC5767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A3B4311-025C-426B-9E06-BDDA476EF4AE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ABB8959-417A-20E2-3BFB-820D653F8B1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7A7E4CBF-9B94-C8D7-EF8F-9662FD33055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5A66490-5468-AC46-5ED5-E8212992AFC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2164DC02-AF00-DEB2-344B-46D05BDC286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37ACCC41-9C6B-7C20-5C62-B34B467FA718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731651-049D-FD74-10A9-3B77CDA9C26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AADA01A-6C4E-7E32-6930-9C7BE1CCCDFC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E9C1FE7B-027B-2A18-4D77-A6B6DC1EDC9F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520F20-D7D9-7F64-BF4E-B26721F00ED8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1AC3D5E5-FFBA-7695-4382-807739B76632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80" r:id="rId15"/>
    <p:sldLayoutId id="2147483877" r:id="rId16"/>
    <p:sldLayoutId id="2147483899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7" Type="http://schemas.openxmlformats.org/officeDocument/2006/relationships/image" Target="../media/image10.emf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8613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86" imgH="179" progId="TCLayout.ActiveDocument.1">
                  <p:embed/>
                </p:oleObj>
              </mc:Choice>
              <mc:Fallback>
                <p:oleObj name="think-cell Slide" r:id="rId6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D6824FE-6AFA-8E7D-0DEB-609F6CC8B997}"/>
              </a:ext>
            </a:extLst>
          </p:cNvPr>
          <p:cNvSpPr/>
          <p:nvPr/>
        </p:nvSpPr>
        <p:spPr>
          <a:xfrm>
            <a:off x="5601073" y="787516"/>
            <a:ext cx="3098201" cy="1123346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1A9833-6857-A82D-2101-A2FCB621B60F}"/>
              </a:ext>
            </a:extLst>
          </p:cNvPr>
          <p:cNvSpPr/>
          <p:nvPr/>
        </p:nvSpPr>
        <p:spPr>
          <a:xfrm>
            <a:off x="300892" y="761135"/>
            <a:ext cx="1029538" cy="68531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39725-966F-DEA9-7D05-46949870714D}"/>
              </a:ext>
            </a:extLst>
          </p:cNvPr>
          <p:cNvSpPr/>
          <p:nvPr/>
        </p:nvSpPr>
        <p:spPr>
          <a:xfrm>
            <a:off x="1922219" y="765042"/>
            <a:ext cx="1150342" cy="68531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4F80F-0848-F5E4-08F7-E2DD83D0C187}"/>
              </a:ext>
            </a:extLst>
          </p:cNvPr>
          <p:cNvSpPr/>
          <p:nvPr/>
        </p:nvSpPr>
        <p:spPr>
          <a:xfrm>
            <a:off x="328246" y="1717792"/>
            <a:ext cx="1195753" cy="484554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2D94F2-6B4D-BAB2-CC0E-D86BE57E5157}"/>
              </a:ext>
            </a:extLst>
          </p:cNvPr>
          <p:cNvSpPr/>
          <p:nvPr/>
        </p:nvSpPr>
        <p:spPr>
          <a:xfrm>
            <a:off x="3764838" y="1095064"/>
            <a:ext cx="1075856" cy="1154101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Partitioned by: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* endpoint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* infer-time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81090-FD94-9AFC-8AB3-898717D9E47A}"/>
              </a:ext>
            </a:extLst>
          </p:cNvPr>
          <p:cNvSpPr/>
          <p:nvPr/>
        </p:nvSpPr>
        <p:spPr>
          <a:xfrm>
            <a:off x="6501792" y="4606553"/>
            <a:ext cx="922216" cy="975407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EF0B7F6-78E2-6CD8-3559-DF19E63260B0}"/>
              </a:ext>
            </a:extLst>
          </p:cNvPr>
          <p:cNvSpPr/>
          <p:nvPr/>
        </p:nvSpPr>
        <p:spPr>
          <a:xfrm>
            <a:off x="5798427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543D60A-A705-CB04-C9F2-08E57F4C3ACE}"/>
              </a:ext>
            </a:extLst>
          </p:cNvPr>
          <p:cNvSpPr/>
          <p:nvPr/>
        </p:nvSpPr>
        <p:spPr>
          <a:xfrm>
            <a:off x="5627068" y="2806778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C2C58D2-03D8-F1D3-59C3-4C576700F35D}"/>
              </a:ext>
            </a:extLst>
          </p:cNvPr>
          <p:cNvSpPr/>
          <p:nvPr/>
        </p:nvSpPr>
        <p:spPr>
          <a:xfrm>
            <a:off x="6704070" y="2806778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56770D5-7EEE-D31F-E55F-E2FF9CBDFB10}"/>
              </a:ext>
            </a:extLst>
          </p:cNvPr>
          <p:cNvSpPr/>
          <p:nvPr/>
        </p:nvSpPr>
        <p:spPr>
          <a:xfrm>
            <a:off x="7950088" y="2809462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FEB45-1213-4D4C-E7B9-CB6E688B17E6}"/>
              </a:ext>
            </a:extLst>
          </p:cNvPr>
          <p:cNvSpPr txBox="1"/>
          <p:nvPr/>
        </p:nvSpPr>
        <p:spPr>
          <a:xfrm>
            <a:off x="7499682" y="2141415"/>
            <a:ext cx="56334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……..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56042-947F-6E7D-0655-BBDD7D542EAF}"/>
              </a:ext>
            </a:extLst>
          </p:cNvPr>
          <p:cNvSpPr txBox="1"/>
          <p:nvPr/>
        </p:nvSpPr>
        <p:spPr>
          <a:xfrm rot="16200000">
            <a:off x="5635445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App-1 stream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7DE917B-FCC0-19F9-0042-34E85DE04FFB}"/>
              </a:ext>
            </a:extLst>
          </p:cNvPr>
          <p:cNvSpPr/>
          <p:nvPr/>
        </p:nvSpPr>
        <p:spPr>
          <a:xfrm>
            <a:off x="6929269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7CA60-EB89-9E4C-41CB-F8F2E0DDCD40}"/>
              </a:ext>
            </a:extLst>
          </p:cNvPr>
          <p:cNvSpPr txBox="1"/>
          <p:nvPr/>
        </p:nvSpPr>
        <p:spPr>
          <a:xfrm rot="16200000">
            <a:off x="6774953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App-2 stream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ED17FEF-E132-E756-3870-B96EE31C4F6D}"/>
              </a:ext>
            </a:extLst>
          </p:cNvPr>
          <p:cNvSpPr/>
          <p:nvPr/>
        </p:nvSpPr>
        <p:spPr>
          <a:xfrm>
            <a:off x="8172994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F53AF9-4888-8DA7-5459-7D086E5DC57F}"/>
              </a:ext>
            </a:extLst>
          </p:cNvPr>
          <p:cNvSpPr txBox="1"/>
          <p:nvPr/>
        </p:nvSpPr>
        <p:spPr>
          <a:xfrm rot="16200000">
            <a:off x="8010012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App-n stream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88B9D4-51D6-3DCC-BE20-E746F02D7AA0}"/>
              </a:ext>
            </a:extLst>
          </p:cNvPr>
          <p:cNvSpPr txBox="1"/>
          <p:nvPr/>
        </p:nvSpPr>
        <p:spPr>
          <a:xfrm>
            <a:off x="5728692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App-1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F3159-2F59-6FFD-D219-A2A6F57AC7F0}"/>
              </a:ext>
            </a:extLst>
          </p:cNvPr>
          <p:cNvSpPr txBox="1"/>
          <p:nvPr/>
        </p:nvSpPr>
        <p:spPr>
          <a:xfrm>
            <a:off x="8053246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App-n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E2425-372B-6E23-62AD-C5CFF44394BC}"/>
              </a:ext>
            </a:extLst>
          </p:cNvPr>
          <p:cNvSpPr txBox="1"/>
          <p:nvPr/>
        </p:nvSpPr>
        <p:spPr>
          <a:xfrm>
            <a:off x="6821625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App-2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EA8CD-6783-18C4-04F4-678438221A63}"/>
              </a:ext>
            </a:extLst>
          </p:cNvPr>
          <p:cNvSpPr txBox="1"/>
          <p:nvPr/>
        </p:nvSpPr>
        <p:spPr>
          <a:xfrm>
            <a:off x="399645" y="954698"/>
            <a:ext cx="832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serving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340B3-7457-BCF4-4570-02F0B2ECF6ED}"/>
              </a:ext>
            </a:extLst>
          </p:cNvPr>
          <p:cNvSpPr txBox="1"/>
          <p:nvPr/>
        </p:nvSpPr>
        <p:spPr>
          <a:xfrm>
            <a:off x="1977537" y="954698"/>
            <a:ext cx="10397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monitoring</a:t>
            </a:r>
            <a:br>
              <a:rPr lang="en-US" sz="1000" dirty="0"/>
            </a:br>
            <a:r>
              <a:rPr lang="en-US" sz="1000" dirty="0"/>
              <a:t>“stream” pod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7F4C2-F8BB-D7A4-78BE-83B839A07A96}"/>
              </a:ext>
            </a:extLst>
          </p:cNvPr>
          <p:cNvSpPr txBox="1"/>
          <p:nvPr/>
        </p:nvSpPr>
        <p:spPr>
          <a:xfrm>
            <a:off x="4014947" y="1171725"/>
            <a:ext cx="515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Infers</a:t>
            </a:r>
            <a:br>
              <a:rPr lang="en-US" sz="1000" dirty="0"/>
            </a:br>
            <a:r>
              <a:rPr lang="en-US" sz="1000" dirty="0"/>
              <a:t>Parquet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1E677-5542-1426-249C-38630F4E479F}"/>
              </a:ext>
            </a:extLst>
          </p:cNvPr>
          <p:cNvSpPr txBox="1"/>
          <p:nvPr/>
        </p:nvSpPr>
        <p:spPr>
          <a:xfrm>
            <a:off x="525080" y="1813778"/>
            <a:ext cx="5811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Batch inference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5A2BE-EAAD-8361-DA51-2438B807CC9D}"/>
              </a:ext>
            </a:extLst>
          </p:cNvPr>
          <p:cNvSpPr txBox="1"/>
          <p:nvPr/>
        </p:nvSpPr>
        <p:spPr>
          <a:xfrm>
            <a:off x="5596719" y="863833"/>
            <a:ext cx="309820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Monitoring apps controller (scheduled job)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9BE882-927A-F8B6-C318-82AECC035B52}"/>
              </a:ext>
            </a:extLst>
          </p:cNvPr>
          <p:cNvSpPr txBox="1"/>
          <p:nvPr/>
        </p:nvSpPr>
        <p:spPr>
          <a:xfrm>
            <a:off x="6501793" y="4979033"/>
            <a:ext cx="91738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Analyzer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A9ED14C8-36D7-7C77-6196-C89137344C56}"/>
              </a:ext>
            </a:extLst>
          </p:cNvPr>
          <p:cNvSpPr/>
          <p:nvPr/>
        </p:nvSpPr>
        <p:spPr>
          <a:xfrm>
            <a:off x="8307216" y="4661006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BFECCB30-DF97-49B5-B836-C26902319EF6}"/>
              </a:ext>
            </a:extLst>
          </p:cNvPr>
          <p:cNvSpPr/>
          <p:nvPr/>
        </p:nvSpPr>
        <p:spPr>
          <a:xfrm>
            <a:off x="8311360" y="4435440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B679B968-D5DB-D2F6-A47D-C97213A646C2}"/>
              </a:ext>
            </a:extLst>
          </p:cNvPr>
          <p:cNvSpPr/>
          <p:nvPr/>
        </p:nvSpPr>
        <p:spPr>
          <a:xfrm>
            <a:off x="8311550" y="4203015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18243A52-8459-6CD9-683A-22109979998D}"/>
              </a:ext>
            </a:extLst>
          </p:cNvPr>
          <p:cNvSpPr/>
          <p:nvPr/>
        </p:nvSpPr>
        <p:spPr>
          <a:xfrm>
            <a:off x="9222918" y="4661006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27CB7202-415A-2890-4D4B-CF18B4EBA4A9}"/>
              </a:ext>
            </a:extLst>
          </p:cNvPr>
          <p:cNvSpPr/>
          <p:nvPr/>
        </p:nvSpPr>
        <p:spPr>
          <a:xfrm>
            <a:off x="9227062" y="4435440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7A885445-76D7-5D40-E96E-28E57FE10DBB}"/>
              </a:ext>
            </a:extLst>
          </p:cNvPr>
          <p:cNvSpPr/>
          <p:nvPr/>
        </p:nvSpPr>
        <p:spPr>
          <a:xfrm>
            <a:off x="9227252" y="4203015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521FCC-F4ED-0E55-EB37-B8267C8F42D1}"/>
              </a:ext>
            </a:extLst>
          </p:cNvPr>
          <p:cNvSpPr txBox="1"/>
          <p:nvPr/>
        </p:nvSpPr>
        <p:spPr>
          <a:xfrm>
            <a:off x="8396119" y="4209874"/>
            <a:ext cx="58116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KV/SQL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593AFB-7685-1DF9-E497-CB5A686B6288}"/>
              </a:ext>
            </a:extLst>
          </p:cNvPr>
          <p:cNvSpPr txBox="1"/>
          <p:nvPr/>
        </p:nvSpPr>
        <p:spPr>
          <a:xfrm>
            <a:off x="9311821" y="4209874"/>
            <a:ext cx="58116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TSDB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987061-D573-0505-5B73-482F27CC5C6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330430" y="1103791"/>
            <a:ext cx="591789" cy="3907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08003-DE0F-1E7D-532C-ED7CBAE60C6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523999" y="1957250"/>
            <a:ext cx="2258039" cy="2819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6FB423-8D16-AE38-84DF-7500C53E48A0}"/>
              </a:ext>
            </a:extLst>
          </p:cNvPr>
          <p:cNvCxnSpPr>
            <a:cxnSpLocks/>
          </p:cNvCxnSpPr>
          <p:nvPr/>
        </p:nvCxnSpPr>
        <p:spPr>
          <a:xfrm>
            <a:off x="4840694" y="1546090"/>
            <a:ext cx="770758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C99884-4BF4-22EE-A66D-94F2F3D66E89}"/>
              </a:ext>
            </a:extLst>
          </p:cNvPr>
          <p:cNvCxnSpPr>
            <a:cxnSpLocks/>
          </p:cNvCxnSpPr>
          <p:nvPr/>
        </p:nvCxnSpPr>
        <p:spPr>
          <a:xfrm>
            <a:off x="7419179" y="4787292"/>
            <a:ext cx="872594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13E249-4F3D-19F9-6634-8689D0913C01}"/>
              </a:ext>
            </a:extLst>
          </p:cNvPr>
          <p:cNvCxnSpPr>
            <a:cxnSpLocks/>
          </p:cNvCxnSpPr>
          <p:nvPr/>
        </p:nvCxnSpPr>
        <p:spPr>
          <a:xfrm>
            <a:off x="7424008" y="5506552"/>
            <a:ext cx="1262691" cy="3907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937795-35B3-13F1-242D-62F5D66C7109}"/>
              </a:ext>
            </a:extLst>
          </p:cNvPr>
          <p:cNvSpPr txBox="1"/>
          <p:nvPr/>
        </p:nvSpPr>
        <p:spPr>
          <a:xfrm>
            <a:off x="8697657" y="5268441"/>
            <a:ext cx="1195325" cy="307777"/>
          </a:xfrm>
          <a:prstGeom prst="rect">
            <a:avLst/>
          </a:prstGeom>
          <a:ln w="12700">
            <a:solidFill>
              <a:srgbClr val="2251FF"/>
            </a:solidFill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 err="1"/>
              <a:t>MLRun</a:t>
            </a:r>
            <a:r>
              <a:rPr lang="en-US" sz="1000" dirty="0"/>
              <a:t>-API</a:t>
            </a:r>
            <a:br>
              <a:rPr lang="en-US" sz="1000"/>
            </a:br>
            <a:r>
              <a:rPr lang="en-US" sz="1000"/>
              <a:t>Notification </a:t>
            </a:r>
            <a:r>
              <a:rPr lang="en-US" sz="1000" dirty="0"/>
              <a:t>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E1B203-FDA3-8CF7-FA3E-BA957500FC3E}"/>
              </a:ext>
            </a:extLst>
          </p:cNvPr>
          <p:cNvSpPr txBox="1"/>
          <p:nvPr/>
        </p:nvSpPr>
        <p:spPr>
          <a:xfrm>
            <a:off x="1343160" y="770471"/>
            <a:ext cx="4499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infer</a:t>
            </a:r>
            <a:br>
              <a:rPr lang="en-US" sz="1000" dirty="0"/>
            </a:br>
            <a:r>
              <a:rPr lang="en-US" sz="1000" dirty="0"/>
              <a:t>result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4EFE4D-7A0E-8A0F-E2FC-2DC10E7C1DB1}"/>
              </a:ext>
            </a:extLst>
          </p:cNvPr>
          <p:cNvSpPr txBox="1"/>
          <p:nvPr/>
        </p:nvSpPr>
        <p:spPr>
          <a:xfrm>
            <a:off x="1847938" y="1803362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49BF07-8A2F-7875-3CF2-58E83DCDAE25}"/>
              </a:ext>
            </a:extLst>
          </p:cNvPr>
          <p:cNvSpPr txBox="1"/>
          <p:nvPr/>
        </p:nvSpPr>
        <p:spPr>
          <a:xfrm>
            <a:off x="4931558" y="1378661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read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CDB16589-F69E-25C2-FF83-DA55B66D87F7}"/>
              </a:ext>
            </a:extLst>
          </p:cNvPr>
          <p:cNvSpPr/>
          <p:nvPr/>
        </p:nvSpPr>
        <p:spPr>
          <a:xfrm>
            <a:off x="6788172" y="3808013"/>
            <a:ext cx="377027" cy="797949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B9BBB6-9B10-A799-9C8A-32DAE21FC2AA}"/>
              </a:ext>
            </a:extLst>
          </p:cNvPr>
          <p:cNvSpPr txBox="1"/>
          <p:nvPr/>
        </p:nvSpPr>
        <p:spPr>
          <a:xfrm rot="16200000">
            <a:off x="6625190" y="4089776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Write stream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585BFD-DF69-1687-0687-8E9D4AE14BFD}"/>
              </a:ext>
            </a:extLst>
          </p:cNvPr>
          <p:cNvSpPr txBox="1"/>
          <p:nvPr/>
        </p:nvSpPr>
        <p:spPr>
          <a:xfrm>
            <a:off x="3014825" y="949903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E64A18-D9F6-CDC7-70FC-EAB87250BBB2}"/>
              </a:ext>
            </a:extLst>
          </p:cNvPr>
          <p:cNvCxnSpPr>
            <a:cxnSpLocks/>
          </p:cNvCxnSpPr>
          <p:nvPr/>
        </p:nvCxnSpPr>
        <p:spPr>
          <a:xfrm>
            <a:off x="5608289" y="3393375"/>
            <a:ext cx="1361863" cy="272231"/>
          </a:xfrm>
          <a:prstGeom prst="bentConnector3">
            <a:avLst>
              <a:gd name="adj1" fmla="val -278"/>
            </a:avLst>
          </a:prstGeom>
          <a:ln w="12700" cap="flat">
            <a:solidFill>
              <a:schemeClr val="tx1"/>
            </a:solidFill>
            <a:round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1F33315-91C5-EBE7-0471-C50802A29E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76205" y="3393374"/>
            <a:ext cx="1721453" cy="272230"/>
          </a:xfrm>
          <a:prstGeom prst="bentConnector3">
            <a:avLst>
              <a:gd name="adj1" fmla="val 155"/>
            </a:avLst>
          </a:prstGeom>
          <a:ln w="12700" cap="flat">
            <a:solidFill>
              <a:schemeClr val="tx1"/>
            </a:solidFill>
            <a:round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5D4948-B06C-5119-F90E-CAF5F79E5A09}"/>
              </a:ext>
            </a:extLst>
          </p:cNvPr>
          <p:cNvCxnSpPr>
            <a:cxnSpLocks/>
            <a:endCxn id="78" idx="3"/>
          </p:cNvCxnSpPr>
          <p:nvPr/>
        </p:nvCxnSpPr>
        <p:spPr>
          <a:xfrm>
            <a:off x="6976201" y="3666267"/>
            <a:ext cx="1" cy="141748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7ADD6C-BEE5-7000-7739-4394BD2CA7BE}"/>
              </a:ext>
            </a:extLst>
          </p:cNvPr>
          <p:cNvSpPr txBox="1"/>
          <p:nvPr/>
        </p:nvSpPr>
        <p:spPr>
          <a:xfrm>
            <a:off x="5607098" y="1304324"/>
            <a:ext cx="309820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Periodically check for completed time-windows and send them to the appropriate application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B7245A-3ACF-6046-352A-826592484191}"/>
              </a:ext>
            </a:extLst>
          </p:cNvPr>
          <p:cNvSpPr txBox="1"/>
          <p:nvPr/>
        </p:nvSpPr>
        <p:spPr>
          <a:xfrm>
            <a:off x="6423942" y="3485069"/>
            <a:ext cx="148251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application results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1016F212-8DAC-9CE8-5908-3EAA26D40388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3072561" y="1107698"/>
            <a:ext cx="692277" cy="564417"/>
          </a:xfrm>
          <a:prstGeom prst="bentConnector3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3-12-15 02:28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61F79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61F79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 900">
      <a:srgbClr val="061F79"/>
    </a:custClr>
    <a:custClr name="Electric Blue 700">
      <a:srgbClr val="1537BA"/>
    </a:custClr>
    <a:custClr name="Electric Blue 500">
      <a:srgbClr val="2251FF"/>
    </a:custClr>
    <a:custClr name="Electric Blue 300">
      <a:srgbClr val="5E9DFF"/>
    </a:custClr>
    <a:custClr name="Electric Blue 200">
      <a:srgbClr val="99C4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Deep Blue 900">
      <a:srgbClr val="051C2C"/>
    </a:custClr>
    <a:custClr name="Electric Blue 800">
      <a:srgbClr val="0E2B99"/>
    </a:custClr>
    <a:custClr name="Electric Blue 500">
      <a:srgbClr val="2251FF"/>
    </a:custClr>
    <a:custClr name="Electric Blue 200">
      <a:srgbClr val="99C4FF"/>
    </a:custClr>
    <a:custClr name="Gray 10%">
      <a:srgbClr val="E6E6E6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Marine Green 900">
      <a:srgbClr val="108980"/>
    </a:custClr>
    <a:custClr name="Marine Green 700">
      <a:srgbClr val="14B8AB"/>
    </a:custClr>
    <a:custClr name="Marine Green 500">
      <a:srgbClr val="0BDACB"/>
    </a:custClr>
    <a:custClr name="Marine Green 300">
      <a:srgbClr val="75F0E7"/>
    </a:custClr>
    <a:custClr name="Sand Neutral 300">
      <a:srgbClr val="E6D7BC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900">
      <a:srgbClr val="051C2C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065B105-543B-4C36-9461-2C9B3656AF91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Cyan 200">
      <a:srgbClr val="99E6FF"/>
    </a:custClr>
    <a:custClr name="Cyan 300">
      <a:srgbClr val="6ECBF7"/>
    </a:custClr>
    <a:custClr name="Cyan 500">
      <a:srgbClr val="00A9F4"/>
    </a:custClr>
    <a:custClr name="Cyan 700">
      <a:srgbClr val="0679C3"/>
    </a:custClr>
    <a:custClr name="Cyan 900">
      <a:srgbClr val="084D91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Cyan 700">
      <a:srgbClr val="0679C3"/>
    </a:custClr>
    <a:custClr name="Cyan 300">
      <a:srgbClr val="6ECBF7"/>
    </a:custClr>
    <a:custClr name="Gray 10%">
      <a:srgbClr val="E6E6E6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900">
      <a:srgbClr val="108980"/>
    </a:custClr>
    <a:custClr name="Marine Green 600">
      <a:srgbClr val="10CBBC"/>
    </a:custClr>
    <a:custClr name="Sand Neutral 300">
      <a:srgbClr val="E6D7BC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Electric Blue 900">
      <a:srgbClr val="061F79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700">
      <a:srgbClr val="103559"/>
    </a:custClr>
    <a:custClr name="Deep Blue 600">
      <a:srgbClr val="1B456E"/>
    </a:custClr>
    <a:custClr name="Deep Blue 500">
      <a:srgbClr val="2B5580"/>
    </a:custClr>
    <a:custClr name="Deep Blue 300">
      <a:srgbClr val="5380AC"/>
    </a:custClr>
    <a:custClr name="Deep Blue 200">
      <a:srgbClr val="82A6C9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7E3497A-1339-447E-8BF0-7EB704306EF3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ca735a-14db-4567-a159-d67c2473f960">
      <Terms xmlns="http://schemas.microsoft.com/office/infopath/2007/PartnerControls"/>
    </lcf76f155ced4ddcb4097134ff3c332f>
    <TaxCatchAll xmlns="a97def03-4829-427a-a25e-2157731fbb0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B347756AEE8344BB28CD44EC2B7328" ma:contentTypeVersion="14" ma:contentTypeDescription="Create a new document." ma:contentTypeScope="" ma:versionID="7848285eb86c98fd3225cd5e062a9123">
  <xsd:schema xmlns:xsd="http://www.w3.org/2001/XMLSchema" xmlns:xs="http://www.w3.org/2001/XMLSchema" xmlns:p="http://schemas.microsoft.com/office/2006/metadata/properties" xmlns:ns2="c1ca735a-14db-4567-a159-d67c2473f960" xmlns:ns3="a97def03-4829-427a-a25e-2157731fbb05" targetNamespace="http://schemas.microsoft.com/office/2006/metadata/properties" ma:root="true" ma:fieldsID="b59c3fcbebbca2e69bd6f4f4a8da0cee" ns2:_="" ns3:_="">
    <xsd:import namespace="c1ca735a-14db-4567-a159-d67c2473f960"/>
    <xsd:import namespace="a97def03-4829-427a-a25e-2157731fbb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ca735a-14db-4567-a159-d67c2473f9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8eb3a52-a9ad-454e-96a1-46bb4cd16a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ef03-4829-427a-a25e-2157731fbb0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2e6c6cb-bb7d-451c-b4ef-6310a7d27395}" ma:internalName="TaxCatchAll" ma:showField="CatchAllData" ma:web="a97def03-4829-427a-a25e-2157731fbb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DF283F-4B82-4892-8EF9-70B9B3E3286B}">
  <ds:schemaRefs>
    <ds:schemaRef ds:uri="http://schemas.microsoft.com/office/2006/metadata/properties"/>
    <ds:schemaRef ds:uri="http://schemas.microsoft.com/office/infopath/2007/PartnerControls"/>
    <ds:schemaRef ds:uri="c1ca735a-14db-4567-a159-d67c2473f960"/>
    <ds:schemaRef ds:uri="a97def03-4829-427a-a25e-2157731fbb05"/>
  </ds:schemaRefs>
</ds:datastoreItem>
</file>

<file path=customXml/itemProps2.xml><?xml version="1.0" encoding="utf-8"?>
<ds:datastoreItem xmlns:ds="http://schemas.openxmlformats.org/officeDocument/2006/customXml" ds:itemID="{8B50EE39-9B4D-4C3C-8505-D8D6A5EC6B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74280-4338-4575-9228-D65BD4AFF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ca735a-14db-4567-a159-d67c2473f960"/>
    <ds:schemaRef ds:uri="a97def03-4829-427a-a25e-2157731fb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</TotalTime>
  <Words>82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model-monitoring</dc:title>
  <dc:subject/>
  <dc:creator>Jill Landau</dc:creator>
  <cp:keywords/>
  <dc:description/>
  <cp:lastModifiedBy>Jill Landau</cp:lastModifiedBy>
  <cp:revision>3</cp:revision>
  <cp:lastPrinted>2018-10-30T20:37:12Z</cp:lastPrinted>
  <dcterms:created xsi:type="dcterms:W3CDTF">2024-04-17T11:41:07Z</dcterms:created>
  <dcterms:modified xsi:type="dcterms:W3CDTF">2024-04-18T09:36:34Z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2023-12-15 02:28 PM</vt:lpwstr>
  </property>
  <property fmtid="{D5CDD505-2E9C-101B-9397-08002B2CF9AE}" pid="8" name="TemplateCreated">
    <vt:lpwstr>2019-02-27 01:18 PM</vt:lpwstr>
  </property>
  <property fmtid="{D5CDD505-2E9C-101B-9397-08002B2CF9AE}" pid="9" name="ContentTypeId">
    <vt:lpwstr>0x010100F2B347756AEE8344BB28CD44EC2B7328</vt:lpwstr>
  </property>
</Properties>
</file>