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4E9-5C96-4AB3-9F00-C3291A755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D110C-1F48-4FAA-B50D-2F7C4F617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30B2-847E-4363-9CE8-049432DE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D483-0FE1-4C9D-9CBC-07B2544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1E87-4419-4675-AF53-0400491E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187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66F8-0404-4081-BB55-49A6818B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9A4A4-DF80-4FC9-B251-807A6108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F142-C6A4-45AC-B303-7E9BA61D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94A4-4AF4-4331-86DB-C7E12926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05220-F923-490F-9E45-A001C58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708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3549A-E24F-4D29-A9B3-1979A7A66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5866B-0BAF-4915-A0F2-67E7351A5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FDB3-094C-4C2F-9D99-FB833F47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64CB-2D5B-4FF8-A1B4-35AF53E8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CD03-BC00-4B0E-A181-86D55E36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327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7796-4C97-498B-8E6A-0D3F839D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95D6-1F0D-4DD8-B9B0-F4C056E2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70C4-6F31-43E1-A972-D5FF5EDE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7608-9A78-4ACA-96A4-675A1652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BFF8-36FF-42B2-A49F-BE1B9B3F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000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14F8-5918-4D65-A95E-347FCFB4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547E-8EE7-49B0-B033-4448303A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F23E-8E3A-4660-AD7E-83186E4D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3293-79F4-4949-A985-72D72681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6A75-B495-4030-98DF-A3CB5A75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110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6185-0571-4600-A8B8-FD9E45E7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CB17-B125-4C9F-9554-3B731DF68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95034-6881-449B-84C1-0FED023BB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4F270-0908-41EC-8D85-6109D10B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DC3A0-A1F2-4E28-9245-9E1F42EB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24EAF-30AD-4941-BC7A-620A1FA8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90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60F3-CC25-4FA1-B135-C4EC6C49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5B10-379F-4AF4-843B-A2C4469F2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2738D-8479-47CE-BDFB-8E17176B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21CFE-7454-4659-B7A1-DCD992075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8C656-21C7-41DB-92C0-B59C36EC1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E7128-36B3-43B1-A828-E24C4885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075CA-97FB-4CE4-A34A-7D29CC88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B4430-DEDF-492E-97C8-15B3029D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59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ABE6-2169-4D8C-A914-6E52352F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9CD6-1FF9-49EE-AB17-51FD8335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50352-AC08-42FF-9ED5-5131A599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427EF-1477-4675-B606-9BAB3DD8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482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91813-155C-467B-8168-1C93258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96DAB-CDEA-4251-84C3-D00B5C19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538E-21F6-42DC-823A-0C3342D6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97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F1CA-62FA-406F-ADFF-4DE8B588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285-C622-4ED8-A275-514A09C6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36901-6452-4E6B-AF81-8AA0EDD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9FA8-221D-4DBD-AD00-FA5619AC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C1E8-D960-4011-B886-C5EDD247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5937E-5705-4A5A-8AE0-0B6477B0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566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5E20-0476-4609-88C4-BE1DC7D2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31F5D-5414-4EC8-89D1-9F58460B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69F51-16D9-4D8B-A477-2F10719AD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DF4B-144E-4D88-AD7E-8C9EADE0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4084C-3AE9-480C-980D-7E7017AB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9A612-E469-4AF2-9AB8-8B1894F3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521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5FE72-A89A-4EEE-8EC2-CD91A37E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37E3-393E-4F4C-8EE3-D1C71B4D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DA5F-1AD0-46B1-B892-D861DABD1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C262-195D-4E90-9DD1-E3FE9E5D4B93}" type="datetimeFigureOut">
              <a:rPr lang="en-IL" smtClean="0"/>
              <a:t>28/03/2022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5B443-47BA-416B-B0AC-CDCEDDA86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5813-7763-45D2-918F-B839FE3A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BA2E-D8D1-408A-BB8E-38C8BDBF13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55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D87B0E-7A07-4E1E-A314-BC41858C12CB}"/>
              </a:ext>
            </a:extLst>
          </p:cNvPr>
          <p:cNvSpPr/>
          <p:nvPr/>
        </p:nvSpPr>
        <p:spPr>
          <a:xfrm>
            <a:off x="1856112" y="3971141"/>
            <a:ext cx="4630735" cy="1715555"/>
          </a:xfrm>
          <a:prstGeom prst="rect">
            <a:avLst/>
          </a:prstGeom>
          <a:solidFill>
            <a:srgbClr val="0FDEB0">
              <a:alpha val="14902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L" sz="160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6" name="Elbow Connector 1026">
            <a:extLst>
              <a:ext uri="{FF2B5EF4-FFF2-40B4-BE49-F238E27FC236}">
                <a16:creationId xmlns:a16="http://schemas.microsoft.com/office/drawing/2014/main" id="{40045471-9651-4C06-9A3D-1CAE8A51D1DA}"/>
              </a:ext>
            </a:extLst>
          </p:cNvPr>
          <p:cNvCxnSpPr>
            <a:cxnSpLocks/>
          </p:cNvCxnSpPr>
          <p:nvPr/>
        </p:nvCxnSpPr>
        <p:spPr>
          <a:xfrm rot="10800000">
            <a:off x="4472397" y="4927348"/>
            <a:ext cx="679558" cy="189317"/>
          </a:xfrm>
          <a:prstGeom prst="bentConnector3">
            <a:avLst>
              <a:gd name="adj1" fmla="val 50000"/>
            </a:avLst>
          </a:prstGeom>
          <a:ln w="19050">
            <a:solidFill>
              <a:srgbClr val="25225E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160FC1-062D-456F-A5BC-91B0583B5E08}"/>
              </a:ext>
            </a:extLst>
          </p:cNvPr>
          <p:cNvSpPr/>
          <p:nvPr/>
        </p:nvSpPr>
        <p:spPr>
          <a:xfrm>
            <a:off x="2076791" y="4224088"/>
            <a:ext cx="2284919" cy="948803"/>
          </a:xfrm>
          <a:prstGeom prst="roundRect">
            <a:avLst>
              <a:gd name="adj" fmla="val 961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t"/>
          <a:lstStyle/>
          <a:p>
            <a:pPr algn="ctr">
              <a:defRPr/>
            </a:pPr>
            <a:r>
              <a:rPr lang="en-US" sz="1200" dirty="0">
                <a:solidFill>
                  <a:srgbClr val="25225E"/>
                </a:solidFill>
                <a:latin typeface="Arial"/>
              </a:rPr>
              <a:t>Online &amp; Offline Feature Store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9A2087-9EE8-4D42-9B32-4B8F8AB415A2}"/>
              </a:ext>
            </a:extLst>
          </p:cNvPr>
          <p:cNvSpPr/>
          <p:nvPr/>
        </p:nvSpPr>
        <p:spPr>
          <a:xfrm>
            <a:off x="5212427" y="4113249"/>
            <a:ext cx="1037175" cy="561035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lvl="0" algn="ctr">
              <a:defRPr/>
            </a:pPr>
            <a:r>
              <a:rPr lang="en-US" sz="1200" dirty="0">
                <a:solidFill>
                  <a:srgbClr val="25225E"/>
                </a:solidFill>
              </a:rPr>
              <a:t>Model Serving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5F5539-A0C3-4ADC-93FE-487DA3F1F4DC}"/>
              </a:ext>
            </a:extLst>
          </p:cNvPr>
          <p:cNvSpPr/>
          <p:nvPr/>
        </p:nvSpPr>
        <p:spPr>
          <a:xfrm>
            <a:off x="5212427" y="4890479"/>
            <a:ext cx="1037175" cy="53507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200" dirty="0">
                <a:solidFill>
                  <a:srgbClr val="25225E"/>
                </a:solidFill>
                <a:latin typeface="Arial"/>
              </a:rPr>
              <a:t>Model Monitoring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A9ABC-FF47-43BE-88ED-C60199E8E71A}"/>
              </a:ext>
            </a:extLst>
          </p:cNvPr>
          <p:cNvSpPr txBox="1"/>
          <p:nvPr/>
        </p:nvSpPr>
        <p:spPr>
          <a:xfrm>
            <a:off x="4209060" y="5134798"/>
            <a:ext cx="128520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Feedback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A1739-AF47-45D0-8344-7BC1F65CB64C}"/>
              </a:ext>
            </a:extLst>
          </p:cNvPr>
          <p:cNvSpPr txBox="1"/>
          <p:nvPr/>
        </p:nvSpPr>
        <p:spPr>
          <a:xfrm>
            <a:off x="4425798" y="4247021"/>
            <a:ext cx="692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Online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6BFD0-B8A0-4BAC-A907-E522AE77DBC6}"/>
              </a:ext>
            </a:extLst>
          </p:cNvPr>
          <p:cNvSpPr txBox="1"/>
          <p:nvPr/>
        </p:nvSpPr>
        <p:spPr>
          <a:xfrm>
            <a:off x="4315275" y="3663407"/>
            <a:ext cx="116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Offline Snapshot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8296E69-1B3F-47D6-A766-1B6BE0DC1F9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5622918" y="4782381"/>
            <a:ext cx="2161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EA3F2F-4B29-4573-AB08-F917D33EB4AE}"/>
              </a:ext>
            </a:extLst>
          </p:cNvPr>
          <p:cNvSpPr/>
          <p:nvPr/>
        </p:nvSpPr>
        <p:spPr>
          <a:xfrm>
            <a:off x="2227370" y="4856254"/>
            <a:ext cx="948687" cy="208174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25225E"/>
                </a:solidFill>
                <a:latin typeface="Arial"/>
              </a:rPr>
              <a:t>Transform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2AFEE-55EA-40EB-A21F-14FA55A835E0}"/>
              </a:ext>
            </a:extLst>
          </p:cNvPr>
          <p:cNvSpPr/>
          <p:nvPr/>
        </p:nvSpPr>
        <p:spPr>
          <a:xfrm>
            <a:off x="2227370" y="4553374"/>
            <a:ext cx="948687" cy="208174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25225E"/>
                </a:solidFill>
                <a:latin typeface="Arial"/>
              </a:rPr>
              <a:t>Connect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3275FF-8A45-4E45-B2F5-DE6460B586B8}"/>
              </a:ext>
            </a:extLst>
          </p:cNvPr>
          <p:cNvSpPr/>
          <p:nvPr/>
        </p:nvSpPr>
        <p:spPr>
          <a:xfrm>
            <a:off x="3292133" y="4856254"/>
            <a:ext cx="948687" cy="208174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25225E"/>
                </a:solidFill>
                <a:latin typeface="Arial"/>
              </a:rPr>
              <a:t>serve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C18F8E-409B-4CC7-AF43-364225041001}"/>
              </a:ext>
            </a:extLst>
          </p:cNvPr>
          <p:cNvSpPr/>
          <p:nvPr/>
        </p:nvSpPr>
        <p:spPr>
          <a:xfrm>
            <a:off x="3292133" y="4553374"/>
            <a:ext cx="948687" cy="208174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25225E"/>
                </a:solidFill>
                <a:latin typeface="Arial"/>
              </a:rPr>
              <a:t>catalog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B49DD5-3830-4089-BCAF-4D1ED5AC54DC}"/>
              </a:ext>
            </a:extLst>
          </p:cNvPr>
          <p:cNvCxnSpPr>
            <a:cxnSpLocks/>
          </p:cNvCxnSpPr>
          <p:nvPr/>
        </p:nvCxnSpPr>
        <p:spPr>
          <a:xfrm>
            <a:off x="4462073" y="4478412"/>
            <a:ext cx="620449" cy="0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6E16A1-2C5B-401B-B017-284A2D295FE7}"/>
              </a:ext>
            </a:extLst>
          </p:cNvPr>
          <p:cNvSpPr/>
          <p:nvPr/>
        </p:nvSpPr>
        <p:spPr>
          <a:xfrm>
            <a:off x="1933389" y="2989964"/>
            <a:ext cx="1027648" cy="604137"/>
          </a:xfrm>
          <a:prstGeom prst="roundRect">
            <a:avLst/>
          </a:prstGeom>
          <a:ln w="19050">
            <a:solidFill>
              <a:srgbClr val="FFD0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Data Labeling &amp; Exploration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4510B2-F379-4EFB-9025-0248BF1EC1E4}"/>
              </a:ext>
            </a:extLst>
          </p:cNvPr>
          <p:cNvSpPr/>
          <p:nvPr/>
        </p:nvSpPr>
        <p:spPr>
          <a:xfrm>
            <a:off x="5212427" y="2989964"/>
            <a:ext cx="1027648" cy="604137"/>
          </a:xfrm>
          <a:prstGeom prst="roundRect">
            <a:avLst/>
          </a:prstGeom>
          <a:ln w="19050">
            <a:solidFill>
              <a:srgbClr val="FFD0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Training </a:t>
            </a:r>
            <a:br>
              <a:rPr lang="en-US" sz="1067" dirty="0">
                <a:solidFill>
                  <a:srgbClr val="25225E"/>
                </a:solidFill>
                <a:latin typeface="Arial"/>
              </a:rPr>
            </a:br>
            <a:r>
              <a:rPr lang="en-US" sz="1067" dirty="0">
                <a:solidFill>
                  <a:srgbClr val="25225E"/>
                </a:solidFill>
                <a:latin typeface="Arial"/>
              </a:rPr>
              <a:t>&amp; </a:t>
            </a:r>
            <a:r>
              <a:rPr lang="en-US" sz="1067" dirty="0" err="1">
                <a:solidFill>
                  <a:srgbClr val="25225E"/>
                </a:solidFill>
                <a:latin typeface="Arial"/>
              </a:rPr>
              <a:t>AutoML</a:t>
            </a:r>
            <a:endParaRPr lang="en-US" sz="1067" dirty="0">
              <a:solidFill>
                <a:srgbClr val="25225E"/>
              </a:solidFill>
              <a:latin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FF5C328-6DF3-4875-92D3-FE854B7DA8C1}"/>
              </a:ext>
            </a:extLst>
          </p:cNvPr>
          <p:cNvSpPr/>
          <p:nvPr/>
        </p:nvSpPr>
        <p:spPr>
          <a:xfrm>
            <a:off x="3315996" y="2989964"/>
            <a:ext cx="1027648" cy="604137"/>
          </a:xfrm>
          <a:prstGeom prst="roundRect">
            <a:avLst/>
          </a:prstGeom>
          <a:ln w="19050">
            <a:solidFill>
              <a:srgbClr val="FFD0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" tIns="24000" rIns="18000" bIns="24000" rtlCol="0" anchor="ctr"/>
          <a:lstStyle/>
          <a:p>
            <a:pPr algn="ctr">
              <a:defRPr/>
            </a:pPr>
            <a:r>
              <a:rPr lang="en-US" sz="1067" dirty="0">
                <a:solidFill>
                  <a:srgbClr val="25225E"/>
                </a:solidFill>
                <a:latin typeface="Arial"/>
              </a:rPr>
              <a:t>Notebooks / IDEs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CE6E5A-547B-42DC-90E2-490F7506DB0B}"/>
              </a:ext>
            </a:extLst>
          </p:cNvPr>
          <p:cNvCxnSpPr>
            <a:cxnSpLocks/>
          </p:cNvCxnSpPr>
          <p:nvPr/>
        </p:nvCxnSpPr>
        <p:spPr>
          <a:xfrm flipV="1">
            <a:off x="2447213" y="3682191"/>
            <a:ext cx="693" cy="4657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86BB1E-12BC-4090-B14D-F3A95F7E4B03}"/>
              </a:ext>
            </a:extLst>
          </p:cNvPr>
          <p:cNvCxnSpPr>
            <a:cxnSpLocks/>
          </p:cNvCxnSpPr>
          <p:nvPr/>
        </p:nvCxnSpPr>
        <p:spPr>
          <a:xfrm>
            <a:off x="3829820" y="3692122"/>
            <a:ext cx="1" cy="4558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FED2A32-82B5-4F8C-AE84-D77D3A91FF0B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4633266" y="3054954"/>
            <a:ext cx="553838" cy="1632133"/>
          </a:xfrm>
          <a:prstGeom prst="bentConnector3">
            <a:avLst>
              <a:gd name="adj1" fmla="val 50000"/>
            </a:avLst>
          </a:prstGeom>
          <a:ln w="28575">
            <a:solidFill>
              <a:srgbClr val="25225E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0BD7D-5477-4B7D-9F8F-688F0A919E73}"/>
              </a:ext>
            </a:extLst>
          </p:cNvPr>
          <p:cNvGrpSpPr/>
          <p:nvPr/>
        </p:nvGrpSpPr>
        <p:grpSpPr>
          <a:xfrm>
            <a:off x="1944560" y="2098603"/>
            <a:ext cx="1417097" cy="671475"/>
            <a:chOff x="4623433" y="3175383"/>
            <a:chExt cx="2125646" cy="10072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8F5D71-3314-45D1-8AC4-736B57B1D5E1}"/>
                </a:ext>
              </a:extLst>
            </p:cNvPr>
            <p:cNvSpPr txBox="1"/>
            <p:nvPr/>
          </p:nvSpPr>
          <p:spPr>
            <a:xfrm>
              <a:off x="5459736" y="3551461"/>
              <a:ext cx="1289343" cy="63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6">
                <a:defRPr/>
              </a:pPr>
              <a:r>
                <a:rPr lang="en-US" sz="1067" dirty="0">
                  <a:solidFill>
                    <a:srgbClr val="25225E"/>
                  </a:solidFill>
                  <a:latin typeface="Arial"/>
                </a:rPr>
                <a:t>Data Engineer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1A7B999-DE4E-47C8-8490-E21A62A7C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3433" y="3186733"/>
              <a:ext cx="825500" cy="87630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BEE5D331-8320-4702-A4B9-553AFDC5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48102" y="3175383"/>
              <a:ext cx="304800" cy="355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7AF641-2DC9-43B5-ACFF-EC81BC3B5E2F}"/>
              </a:ext>
            </a:extLst>
          </p:cNvPr>
          <p:cNvGrpSpPr/>
          <p:nvPr/>
        </p:nvGrpSpPr>
        <p:grpSpPr>
          <a:xfrm>
            <a:off x="3613045" y="2063729"/>
            <a:ext cx="1443763" cy="706350"/>
            <a:chOff x="7172631" y="3123071"/>
            <a:chExt cx="2165644" cy="10595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D7C04B-FFF2-42A2-A2F3-97529272237E}"/>
                </a:ext>
              </a:extLst>
            </p:cNvPr>
            <p:cNvSpPr txBox="1"/>
            <p:nvPr/>
          </p:nvSpPr>
          <p:spPr>
            <a:xfrm>
              <a:off x="8048931" y="3551462"/>
              <a:ext cx="1289344" cy="63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6">
                <a:defRPr/>
              </a:pPr>
              <a:r>
                <a:rPr lang="en-US" sz="1067" dirty="0">
                  <a:solidFill>
                    <a:srgbClr val="25225E"/>
                  </a:solidFill>
                  <a:latin typeface="Arial"/>
                </a:rPr>
                <a:t>Data Scientist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4438430-CF5F-4CC4-9916-919A7360D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72631" y="3186733"/>
              <a:ext cx="876300" cy="87630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A5EF76A2-6512-4788-8EA9-278245F3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48931" y="3123071"/>
              <a:ext cx="431800" cy="4445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EA1E74-D15D-469D-93C5-7D5BC7D45295}"/>
              </a:ext>
            </a:extLst>
          </p:cNvPr>
          <p:cNvGrpSpPr/>
          <p:nvPr/>
        </p:nvGrpSpPr>
        <p:grpSpPr>
          <a:xfrm>
            <a:off x="5204565" y="2106168"/>
            <a:ext cx="1443763" cy="663909"/>
            <a:chOff x="9838829" y="3186733"/>
            <a:chExt cx="2165644" cy="9958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3254D-E7C4-4F9A-A7E3-BA77D9237ED0}"/>
                </a:ext>
              </a:extLst>
            </p:cNvPr>
            <p:cNvSpPr txBox="1"/>
            <p:nvPr/>
          </p:nvSpPr>
          <p:spPr>
            <a:xfrm>
              <a:off x="10715129" y="3551463"/>
              <a:ext cx="1289344" cy="63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46">
                <a:defRPr/>
              </a:pPr>
              <a:r>
                <a:rPr lang="en-US" sz="1067" dirty="0" err="1">
                  <a:solidFill>
                    <a:srgbClr val="25225E"/>
                  </a:solidFill>
                  <a:latin typeface="Arial"/>
                </a:rPr>
                <a:t>MLOps</a:t>
              </a:r>
              <a:r>
                <a:rPr lang="en-US" sz="1067" dirty="0">
                  <a:solidFill>
                    <a:srgbClr val="25225E"/>
                  </a:solidFill>
                  <a:latin typeface="Arial"/>
                </a:rPr>
                <a:t> Engineer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E050CADB-34B3-48CF-98A9-2BC9502B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38829" y="3186733"/>
              <a:ext cx="876300" cy="8763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4E886CC-059E-4AB5-8C07-510A6904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62901" y="3236532"/>
              <a:ext cx="596900" cy="2667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2F2B2B-71D2-416C-AE95-24F7B07A5873}"/>
              </a:ext>
            </a:extLst>
          </p:cNvPr>
          <p:cNvSpPr txBox="1"/>
          <p:nvPr/>
        </p:nvSpPr>
        <p:spPr>
          <a:xfrm>
            <a:off x="2076791" y="5792720"/>
            <a:ext cx="4123482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>
              <a:defRPr/>
            </a:pPr>
            <a:r>
              <a:rPr lang="en-US" sz="2133" b="1" dirty="0" err="1">
                <a:solidFill>
                  <a:srgbClr val="232A3D"/>
                </a:solidFill>
                <a:latin typeface="Arial"/>
              </a:rPr>
              <a:t>MLOps</a:t>
            </a:r>
            <a:r>
              <a:rPr lang="en-US" sz="2133" b="1" dirty="0">
                <a:solidFill>
                  <a:srgbClr val="232A3D"/>
                </a:solidFill>
                <a:latin typeface="Arial"/>
              </a:rPr>
              <a:t> Platform</a:t>
            </a:r>
            <a:endParaRPr lang="en-US" sz="2133" dirty="0">
              <a:solidFill>
                <a:srgbClr val="232A3D"/>
              </a:solidFill>
              <a:latin typeface="Arial"/>
            </a:endParaRP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95C6E94D-AAD6-4504-BAAC-A90BA88A0ED6}"/>
              </a:ext>
            </a:extLst>
          </p:cNvPr>
          <p:cNvSpPr/>
          <p:nvPr/>
        </p:nvSpPr>
        <p:spPr>
          <a:xfrm>
            <a:off x="2076791" y="5231029"/>
            <a:ext cx="2284919" cy="373890"/>
          </a:xfrm>
          <a:prstGeom prst="flowChartMagneticDisk">
            <a:avLst/>
          </a:prstGeom>
          <a:solidFill>
            <a:schemeClr val="tx1">
              <a:lumMod val="25000"/>
              <a:lumOff val="75000"/>
              <a:alpha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2E016-AC18-417F-82D3-2252F1D249C1}"/>
              </a:ext>
            </a:extLst>
          </p:cNvPr>
          <p:cNvSpPr txBox="1"/>
          <p:nvPr/>
        </p:nvSpPr>
        <p:spPr>
          <a:xfrm>
            <a:off x="2315823" y="5322443"/>
            <a:ext cx="1861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>
              <a:defRPr/>
            </a:pPr>
            <a:r>
              <a:rPr lang="en-US" sz="1200" dirty="0">
                <a:solidFill>
                  <a:srgbClr val="25225E"/>
                </a:solidFill>
                <a:latin typeface="Arial"/>
              </a:rPr>
              <a:t>Data Access/Services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1CFCB03D-4DE5-43DE-BCDC-3FEF31B6457D}"/>
              </a:ext>
            </a:extLst>
          </p:cNvPr>
          <p:cNvSpPr/>
          <p:nvPr/>
        </p:nvSpPr>
        <p:spPr>
          <a:xfrm>
            <a:off x="365006" y="3650202"/>
            <a:ext cx="768858" cy="600655"/>
          </a:xfrm>
          <a:prstGeom prst="can">
            <a:avLst/>
          </a:prstGeom>
          <a:solidFill>
            <a:schemeClr val="bg1"/>
          </a:solidFill>
          <a:ln w="19050">
            <a:solidFill>
              <a:srgbClr val="FFD0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24000" rIns="18000" bIns="24000" rtlCol="0" anchor="ctr"/>
          <a:lstStyle/>
          <a:p>
            <a:pPr algn="ctr"/>
            <a:r>
              <a:rPr lang="en-US" sz="1067" dirty="0">
                <a:solidFill>
                  <a:srgbClr val="25225E"/>
                </a:solidFill>
                <a:latin typeface="Arial"/>
              </a:rPr>
              <a:t>Data </a:t>
            </a:r>
          </a:p>
          <a:p>
            <a:pPr algn="ctr"/>
            <a:r>
              <a:rPr lang="en-US" sz="1067" dirty="0">
                <a:solidFill>
                  <a:srgbClr val="25225E"/>
                </a:solidFill>
                <a:latin typeface="Arial"/>
              </a:rPr>
              <a:t>Lakes</a:t>
            </a:r>
            <a:endParaRPr lang="LID4096" sz="1067" dirty="0">
              <a:solidFill>
                <a:srgbClr val="25225E"/>
              </a:solidFill>
              <a:latin typeface="Arial"/>
            </a:endParaRPr>
          </a:p>
        </p:txBody>
      </p:sp>
      <p:sp>
        <p:nvSpPr>
          <p:cNvPr id="41" name="Cylinder 3">
            <a:extLst>
              <a:ext uri="{FF2B5EF4-FFF2-40B4-BE49-F238E27FC236}">
                <a16:creationId xmlns:a16="http://schemas.microsoft.com/office/drawing/2014/main" id="{237C59BC-C91B-48BA-A961-16F9C5F7BE45}"/>
              </a:ext>
            </a:extLst>
          </p:cNvPr>
          <p:cNvSpPr/>
          <p:nvPr/>
        </p:nvSpPr>
        <p:spPr>
          <a:xfrm>
            <a:off x="315277" y="4447396"/>
            <a:ext cx="826299" cy="600655"/>
          </a:xfrm>
          <a:prstGeom prst="can">
            <a:avLst/>
          </a:prstGeom>
          <a:solidFill>
            <a:schemeClr val="bg1"/>
          </a:solidFill>
          <a:ln w="19050">
            <a:solidFill>
              <a:srgbClr val="779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72000" rIns="18000" bIns="24000" rtlCol="0" anchor="ctr"/>
          <a:lstStyle/>
          <a:p>
            <a:pPr algn="ctr"/>
            <a:r>
              <a:rPr lang="en-US" sz="1067" dirty="0">
                <a:solidFill>
                  <a:srgbClr val="25225E"/>
                </a:solidFill>
              </a:rPr>
              <a:t>Operational </a:t>
            </a:r>
          </a:p>
          <a:p>
            <a:pPr algn="ctr"/>
            <a:r>
              <a:rPr lang="en-US" sz="1067" dirty="0">
                <a:solidFill>
                  <a:srgbClr val="25225E"/>
                </a:solidFill>
              </a:rPr>
              <a:t>Data</a:t>
            </a:r>
            <a:endParaRPr lang="LID4096" sz="1067" dirty="0">
              <a:solidFill>
                <a:srgbClr val="25225E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E4E913-452D-4631-A9DA-FE6BE451AE25}"/>
              </a:ext>
            </a:extLst>
          </p:cNvPr>
          <p:cNvCxnSpPr>
            <a:cxnSpLocks/>
          </p:cNvCxnSpPr>
          <p:nvPr/>
        </p:nvCxnSpPr>
        <p:spPr>
          <a:xfrm>
            <a:off x="1141576" y="4113249"/>
            <a:ext cx="641054" cy="440125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D6112D-8BB0-4FC6-AAD1-6EAEFEBD8305}"/>
              </a:ext>
            </a:extLst>
          </p:cNvPr>
          <p:cNvCxnSpPr>
            <a:cxnSpLocks/>
          </p:cNvCxnSpPr>
          <p:nvPr/>
        </p:nvCxnSpPr>
        <p:spPr>
          <a:xfrm>
            <a:off x="1170549" y="4802895"/>
            <a:ext cx="631393" cy="88054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8076F59-8089-4201-928C-E18A465F7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487" y="5218295"/>
            <a:ext cx="315824" cy="32752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ED1EC37-E604-487A-A531-D57E8C8345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974935" y="5594025"/>
            <a:ext cx="258522" cy="315971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D788B6-0F57-4DF8-B1FE-1F4DEF78D681}"/>
              </a:ext>
            </a:extLst>
          </p:cNvPr>
          <p:cNvCxnSpPr>
            <a:cxnSpLocks/>
          </p:cNvCxnSpPr>
          <p:nvPr/>
        </p:nvCxnSpPr>
        <p:spPr>
          <a:xfrm flipV="1">
            <a:off x="1221044" y="5284065"/>
            <a:ext cx="585947" cy="214555"/>
          </a:xfrm>
          <a:prstGeom prst="straightConnector1">
            <a:avLst/>
          </a:prstGeom>
          <a:ln w="28575">
            <a:solidFill>
              <a:srgbClr val="25225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Kafka Logo Icon - Download in Flat Style">
            <a:extLst>
              <a:ext uri="{FF2B5EF4-FFF2-40B4-BE49-F238E27FC236}">
                <a16:creationId xmlns:a16="http://schemas.microsoft.com/office/drawing/2014/main" id="{F35BD3C7-BF6A-449B-8DAF-EBA698B6F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0" y="5341617"/>
            <a:ext cx="327521" cy="3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Video Recording Icons - Download Free Vector Icons | Noun Project">
            <a:extLst>
              <a:ext uri="{FF2B5EF4-FFF2-40B4-BE49-F238E27FC236}">
                <a16:creationId xmlns:a16="http://schemas.microsoft.com/office/drawing/2014/main" id="{F10B42D9-B593-40CF-BEDF-498EB1AE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178" y="5578507"/>
            <a:ext cx="491381" cy="49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6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Landau</dc:creator>
  <cp:lastModifiedBy>Jill Landau</cp:lastModifiedBy>
  <cp:revision>2</cp:revision>
  <dcterms:created xsi:type="dcterms:W3CDTF">2022-03-28T06:37:05Z</dcterms:created>
  <dcterms:modified xsi:type="dcterms:W3CDTF">2022-03-28T06:39:36Z</dcterms:modified>
</cp:coreProperties>
</file>