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0DE51-4A83-4252-AA6C-8560EB2B50BF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7993CA-D503-4E64-81E6-9D2D53F89324}">
      <dgm:prSet/>
      <dgm:spPr/>
      <dgm:t>
        <a:bodyPr/>
        <a:lstStyle/>
        <a:p>
          <a:r>
            <a:rPr lang="ru-RU" b="1" dirty="0"/>
            <a:t>Разделить дата-сет на музыку и фильмы</a:t>
          </a:r>
          <a:endParaRPr lang="en-US" b="1" dirty="0"/>
        </a:p>
      </dgm:t>
    </dgm:pt>
    <dgm:pt modelId="{688EB689-9DA4-4CA4-A9D1-0613A9E8D1E0}" type="parTrans" cxnId="{B4E86C14-8F20-45EE-9958-6AB575EDC4B7}">
      <dgm:prSet/>
      <dgm:spPr/>
      <dgm:t>
        <a:bodyPr/>
        <a:lstStyle/>
        <a:p>
          <a:endParaRPr lang="en-US"/>
        </a:p>
      </dgm:t>
    </dgm:pt>
    <dgm:pt modelId="{6678CFF4-4A15-4329-BF6A-BE2A7CBA1612}" type="sibTrans" cxnId="{B4E86C14-8F20-45EE-9958-6AB575EDC4B7}">
      <dgm:prSet/>
      <dgm:spPr/>
      <dgm:t>
        <a:bodyPr/>
        <a:lstStyle/>
        <a:p>
          <a:endParaRPr lang="en-US"/>
        </a:p>
      </dgm:t>
    </dgm:pt>
    <dgm:pt modelId="{2F0510CD-ECB4-4A03-95B3-692408824248}">
      <dgm:prSet/>
      <dgm:spPr/>
      <dgm:t>
        <a:bodyPr/>
        <a:lstStyle/>
        <a:p>
          <a:r>
            <a:rPr lang="ru-RU" b="1" dirty="0"/>
            <a:t>Отделить от данных шум</a:t>
          </a:r>
          <a:endParaRPr lang="en-US" b="1" dirty="0"/>
        </a:p>
      </dgm:t>
    </dgm:pt>
    <dgm:pt modelId="{B0B0A0E7-8EA0-40A8-A8F5-09538C8E3F79}" type="parTrans" cxnId="{53033972-CDA7-4F46-9710-87B0F3E95277}">
      <dgm:prSet/>
      <dgm:spPr/>
      <dgm:t>
        <a:bodyPr/>
        <a:lstStyle/>
        <a:p>
          <a:endParaRPr lang="en-US"/>
        </a:p>
      </dgm:t>
    </dgm:pt>
    <dgm:pt modelId="{46E7EA0E-89E7-43C5-A44B-1754E34EC6D1}" type="sibTrans" cxnId="{53033972-CDA7-4F46-9710-87B0F3E95277}">
      <dgm:prSet/>
      <dgm:spPr/>
      <dgm:t>
        <a:bodyPr/>
        <a:lstStyle/>
        <a:p>
          <a:endParaRPr lang="en-US"/>
        </a:p>
      </dgm:t>
    </dgm:pt>
    <dgm:pt modelId="{472AB209-EB5E-40D5-B9E6-04E354F2A2D8}">
      <dgm:prSet/>
      <dgm:spPr/>
      <dgm:t>
        <a:bodyPr/>
        <a:lstStyle/>
        <a:p>
          <a:r>
            <a:rPr lang="ru-RU" b="1" dirty="0"/>
            <a:t>Найти корреляции между жанрами и </a:t>
          </a:r>
          <a:r>
            <a:rPr lang="en-US" b="1" dirty="0"/>
            <a:t>“Big Five”</a:t>
          </a:r>
        </a:p>
      </dgm:t>
    </dgm:pt>
    <dgm:pt modelId="{0A99503F-D49F-4DF9-A6CC-656E80250397}" type="parTrans" cxnId="{541C2ADA-6372-4FB2-9CF9-D939B77A10EB}">
      <dgm:prSet/>
      <dgm:spPr/>
      <dgm:t>
        <a:bodyPr/>
        <a:lstStyle/>
        <a:p>
          <a:endParaRPr lang="en-US"/>
        </a:p>
      </dgm:t>
    </dgm:pt>
    <dgm:pt modelId="{1B6328A2-027A-409B-A5B1-B6031DA6A0E4}" type="sibTrans" cxnId="{541C2ADA-6372-4FB2-9CF9-D939B77A10EB}">
      <dgm:prSet/>
      <dgm:spPr/>
      <dgm:t>
        <a:bodyPr/>
        <a:lstStyle/>
        <a:p>
          <a:endParaRPr lang="en-US"/>
        </a:p>
      </dgm:t>
    </dgm:pt>
    <dgm:pt modelId="{56FF9BB0-BF7B-4076-B30D-69DA3219166B}">
      <dgm:prSet/>
      <dgm:spPr/>
      <dgm:t>
        <a:bodyPr/>
        <a:lstStyle/>
        <a:p>
          <a:r>
            <a:rPr lang="ru-RU" b="1" dirty="0"/>
            <a:t>Придумать систему рекомендаций на </a:t>
          </a:r>
          <a:r>
            <a:rPr lang="en-US" b="1" dirty="0"/>
            <a:t>   </a:t>
          </a:r>
          <a:r>
            <a:rPr lang="ru-RU" b="1" dirty="0"/>
            <a:t>основе психотипа человека</a:t>
          </a:r>
          <a:endParaRPr lang="en-US" b="1" dirty="0"/>
        </a:p>
      </dgm:t>
    </dgm:pt>
    <dgm:pt modelId="{71FA477C-D55C-45BD-8789-C4A5A5390913}" type="parTrans" cxnId="{2C355C43-01FF-4010-9058-BDACA7854413}">
      <dgm:prSet/>
      <dgm:spPr/>
      <dgm:t>
        <a:bodyPr/>
        <a:lstStyle/>
        <a:p>
          <a:endParaRPr lang="en-US"/>
        </a:p>
      </dgm:t>
    </dgm:pt>
    <dgm:pt modelId="{72EBC842-B2CA-4D81-B98C-8F9E163F6781}" type="sibTrans" cxnId="{2C355C43-01FF-4010-9058-BDACA7854413}">
      <dgm:prSet/>
      <dgm:spPr/>
      <dgm:t>
        <a:bodyPr/>
        <a:lstStyle/>
        <a:p>
          <a:endParaRPr lang="en-US"/>
        </a:p>
      </dgm:t>
    </dgm:pt>
    <dgm:pt modelId="{265742F0-9D80-46FA-BA9C-0EFF8A5A36DF}" type="pres">
      <dgm:prSet presAssocID="{D370DE51-4A83-4252-AA6C-8560EB2B50BF}" presName="diagram" presStyleCnt="0">
        <dgm:presLayoutVars>
          <dgm:dir/>
          <dgm:resizeHandles val="exact"/>
        </dgm:presLayoutVars>
      </dgm:prSet>
      <dgm:spPr/>
    </dgm:pt>
    <dgm:pt modelId="{B43A4ACD-0EE5-4D34-BE76-51D0D58B4CEC}" type="pres">
      <dgm:prSet presAssocID="{427993CA-D503-4E64-81E6-9D2D53F89324}" presName="arrow" presStyleLbl="node1" presStyleIdx="0" presStyleCnt="4" custRadScaleInc="0">
        <dgm:presLayoutVars>
          <dgm:bulletEnabled val="1"/>
        </dgm:presLayoutVars>
      </dgm:prSet>
      <dgm:spPr/>
    </dgm:pt>
    <dgm:pt modelId="{7E6C3C37-84B9-400B-8699-DE50A3549493}" type="pres">
      <dgm:prSet presAssocID="{2F0510CD-ECB4-4A03-95B3-692408824248}" presName="arrow" presStyleLbl="node1" presStyleIdx="1" presStyleCnt="4">
        <dgm:presLayoutVars>
          <dgm:bulletEnabled val="1"/>
        </dgm:presLayoutVars>
      </dgm:prSet>
      <dgm:spPr/>
    </dgm:pt>
    <dgm:pt modelId="{976C152E-E3B3-43FD-B296-D7FF144F726C}" type="pres">
      <dgm:prSet presAssocID="{472AB209-EB5E-40D5-B9E6-04E354F2A2D8}" presName="arrow" presStyleLbl="node1" presStyleIdx="2" presStyleCnt="4">
        <dgm:presLayoutVars>
          <dgm:bulletEnabled val="1"/>
        </dgm:presLayoutVars>
      </dgm:prSet>
      <dgm:spPr/>
    </dgm:pt>
    <dgm:pt modelId="{E2F621E1-52A1-444F-A4E6-23F207A65A50}" type="pres">
      <dgm:prSet presAssocID="{56FF9BB0-BF7B-4076-B30D-69DA3219166B}" presName="arrow" presStyleLbl="node1" presStyleIdx="3" presStyleCnt="4">
        <dgm:presLayoutVars>
          <dgm:bulletEnabled val="1"/>
        </dgm:presLayoutVars>
      </dgm:prSet>
      <dgm:spPr/>
    </dgm:pt>
  </dgm:ptLst>
  <dgm:cxnLst>
    <dgm:cxn modelId="{B4E86C14-8F20-45EE-9958-6AB575EDC4B7}" srcId="{D370DE51-4A83-4252-AA6C-8560EB2B50BF}" destId="{427993CA-D503-4E64-81E6-9D2D53F89324}" srcOrd="0" destOrd="0" parTransId="{688EB689-9DA4-4CA4-A9D1-0613A9E8D1E0}" sibTransId="{6678CFF4-4A15-4329-BF6A-BE2A7CBA1612}"/>
    <dgm:cxn modelId="{D99D521C-B289-4C7F-86CB-51257B6E7650}" type="presOf" srcId="{D370DE51-4A83-4252-AA6C-8560EB2B50BF}" destId="{265742F0-9D80-46FA-BA9C-0EFF8A5A36DF}" srcOrd="0" destOrd="0" presId="urn:microsoft.com/office/officeart/2005/8/layout/arrow5"/>
    <dgm:cxn modelId="{CEF5301D-42CE-4DAF-9EF9-321E58E7E4A4}" type="presOf" srcId="{2F0510CD-ECB4-4A03-95B3-692408824248}" destId="{7E6C3C37-84B9-400B-8699-DE50A3549493}" srcOrd="0" destOrd="0" presId="urn:microsoft.com/office/officeart/2005/8/layout/arrow5"/>
    <dgm:cxn modelId="{D0EE7328-5E3C-4120-B936-99567E405383}" type="presOf" srcId="{427993CA-D503-4E64-81E6-9D2D53F89324}" destId="{B43A4ACD-0EE5-4D34-BE76-51D0D58B4CEC}" srcOrd="0" destOrd="0" presId="urn:microsoft.com/office/officeart/2005/8/layout/arrow5"/>
    <dgm:cxn modelId="{2C355C43-01FF-4010-9058-BDACA7854413}" srcId="{D370DE51-4A83-4252-AA6C-8560EB2B50BF}" destId="{56FF9BB0-BF7B-4076-B30D-69DA3219166B}" srcOrd="3" destOrd="0" parTransId="{71FA477C-D55C-45BD-8789-C4A5A5390913}" sibTransId="{72EBC842-B2CA-4D81-B98C-8F9E163F6781}"/>
    <dgm:cxn modelId="{53033972-CDA7-4F46-9710-87B0F3E95277}" srcId="{D370DE51-4A83-4252-AA6C-8560EB2B50BF}" destId="{2F0510CD-ECB4-4A03-95B3-692408824248}" srcOrd="1" destOrd="0" parTransId="{B0B0A0E7-8EA0-40A8-A8F5-09538C8E3F79}" sibTransId="{46E7EA0E-89E7-43C5-A44B-1754E34EC6D1}"/>
    <dgm:cxn modelId="{2CFAAF57-2A30-4285-9972-8A68E54B6204}" type="presOf" srcId="{56FF9BB0-BF7B-4076-B30D-69DA3219166B}" destId="{E2F621E1-52A1-444F-A4E6-23F207A65A50}" srcOrd="0" destOrd="0" presId="urn:microsoft.com/office/officeart/2005/8/layout/arrow5"/>
    <dgm:cxn modelId="{741F6692-F6C7-4CB2-8B8B-FFC74D6A9B2F}" type="presOf" srcId="{472AB209-EB5E-40D5-B9E6-04E354F2A2D8}" destId="{976C152E-E3B3-43FD-B296-D7FF144F726C}" srcOrd="0" destOrd="0" presId="urn:microsoft.com/office/officeart/2005/8/layout/arrow5"/>
    <dgm:cxn modelId="{541C2ADA-6372-4FB2-9CF9-D939B77A10EB}" srcId="{D370DE51-4A83-4252-AA6C-8560EB2B50BF}" destId="{472AB209-EB5E-40D5-B9E6-04E354F2A2D8}" srcOrd="2" destOrd="0" parTransId="{0A99503F-D49F-4DF9-A6CC-656E80250397}" sibTransId="{1B6328A2-027A-409B-A5B1-B6031DA6A0E4}"/>
    <dgm:cxn modelId="{0C220CC7-F63C-4D03-AD98-8D4E15964BB1}" type="presParOf" srcId="{265742F0-9D80-46FA-BA9C-0EFF8A5A36DF}" destId="{B43A4ACD-0EE5-4D34-BE76-51D0D58B4CEC}" srcOrd="0" destOrd="0" presId="urn:microsoft.com/office/officeart/2005/8/layout/arrow5"/>
    <dgm:cxn modelId="{3CCB117C-3A60-4B6A-B510-CAAE330630E6}" type="presParOf" srcId="{265742F0-9D80-46FA-BA9C-0EFF8A5A36DF}" destId="{7E6C3C37-84B9-400B-8699-DE50A3549493}" srcOrd="1" destOrd="0" presId="urn:microsoft.com/office/officeart/2005/8/layout/arrow5"/>
    <dgm:cxn modelId="{67553862-A3A6-42E6-830F-20E62E6C6A83}" type="presParOf" srcId="{265742F0-9D80-46FA-BA9C-0EFF8A5A36DF}" destId="{976C152E-E3B3-43FD-B296-D7FF144F726C}" srcOrd="2" destOrd="0" presId="urn:microsoft.com/office/officeart/2005/8/layout/arrow5"/>
    <dgm:cxn modelId="{72BAAAEC-EB20-44AB-BA1B-0993B4F0C9F7}" type="presParOf" srcId="{265742F0-9D80-46FA-BA9C-0EFF8A5A36DF}" destId="{E2F621E1-52A1-444F-A4E6-23F207A65A50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A4ACD-0EE5-4D34-BE76-51D0D58B4CEC}">
      <dsp:nvSpPr>
        <dsp:cNvPr id="0" name=""/>
        <dsp:cNvSpPr/>
      </dsp:nvSpPr>
      <dsp:spPr>
        <a:xfrm>
          <a:off x="2321418" y="795"/>
          <a:ext cx="2129620" cy="21296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Разделить дата-сет на музыку и фильмы</a:t>
          </a:r>
          <a:endParaRPr lang="en-US" sz="1300" b="1" kern="1200" dirty="0"/>
        </a:p>
      </dsp:txBody>
      <dsp:txXfrm>
        <a:off x="2853823" y="795"/>
        <a:ext cx="1064810" cy="1756937"/>
      </dsp:txXfrm>
    </dsp:sp>
    <dsp:sp modelId="{7E6C3C37-84B9-400B-8699-DE50A3549493}">
      <dsp:nvSpPr>
        <dsp:cNvPr id="0" name=""/>
        <dsp:cNvSpPr/>
      </dsp:nvSpPr>
      <dsp:spPr>
        <a:xfrm rot="5400000">
          <a:off x="3926055" y="1605432"/>
          <a:ext cx="2129620" cy="21296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Отделить от данных шум</a:t>
          </a:r>
          <a:endParaRPr lang="en-US" sz="1300" b="1" kern="1200" dirty="0"/>
        </a:p>
      </dsp:txBody>
      <dsp:txXfrm rot="-5400000">
        <a:off x="4298739" y="2137837"/>
        <a:ext cx="1756937" cy="1064810"/>
      </dsp:txXfrm>
    </dsp:sp>
    <dsp:sp modelId="{976C152E-E3B3-43FD-B296-D7FF144F726C}">
      <dsp:nvSpPr>
        <dsp:cNvPr id="0" name=""/>
        <dsp:cNvSpPr/>
      </dsp:nvSpPr>
      <dsp:spPr>
        <a:xfrm rot="10800000">
          <a:off x="2321418" y="3210069"/>
          <a:ext cx="2129620" cy="21296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Найти корреляции между жанрами и </a:t>
          </a:r>
          <a:r>
            <a:rPr lang="en-US" sz="1300" b="1" kern="1200" dirty="0"/>
            <a:t>“Big Five”</a:t>
          </a:r>
        </a:p>
      </dsp:txBody>
      <dsp:txXfrm rot="10800000">
        <a:off x="2853823" y="3582752"/>
        <a:ext cx="1064810" cy="1756937"/>
      </dsp:txXfrm>
    </dsp:sp>
    <dsp:sp modelId="{E2F621E1-52A1-444F-A4E6-23F207A65A50}">
      <dsp:nvSpPr>
        <dsp:cNvPr id="0" name=""/>
        <dsp:cNvSpPr/>
      </dsp:nvSpPr>
      <dsp:spPr>
        <a:xfrm rot="16200000">
          <a:off x="716781" y="1605432"/>
          <a:ext cx="2129620" cy="21296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Придумать систему рекомендаций на </a:t>
          </a:r>
          <a:r>
            <a:rPr lang="en-US" sz="1300" b="1" kern="1200" dirty="0"/>
            <a:t>   </a:t>
          </a:r>
          <a:r>
            <a:rPr lang="ru-RU" sz="1300" b="1" kern="1200" dirty="0"/>
            <a:t>основе психотипа человека</a:t>
          </a:r>
          <a:endParaRPr lang="en-US" sz="1300" b="1" kern="1200" dirty="0"/>
        </a:p>
      </dsp:txBody>
      <dsp:txXfrm rot="5400000">
        <a:off x="716782" y="2137837"/>
        <a:ext cx="1756937" cy="1064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560D9-A34F-4315-A948-121F9A09F6AB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58B31-DE1E-4C53-9946-B4A725913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29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58B31-DE1E-4C53-9946-B4A7259139F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6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3CFF0-F8C9-44FB-A78F-2801B9C48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EB186C-5024-45D2-87ED-6542F621A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2DB1A-D7C8-4CC8-98C1-304BE615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4BEE-AD7F-42B8-8D06-213D320C796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519F4-3642-42A9-85E1-3C427CC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0A4FC-DA43-4384-B5D0-5B1CA219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6DB2-7F42-4ACC-80F0-D5B40E58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39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F9F0C-E94E-4226-9AA0-413E1465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A151FD-90D8-42BA-A27A-71FA8BD4F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28DAF-5955-4C1E-B67E-37E838B5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4BEE-AD7F-42B8-8D06-213D320C796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BF48F-5887-4913-9D22-3FEDA50D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B220D-2831-4D34-9AAC-4C6E37C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6DB2-7F42-4ACC-80F0-D5B40E58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77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448C43-F452-42E7-BB7E-0B3B82F43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38B820-501D-4017-8A75-C88F54FFE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FA4A5-BF7D-4D41-93C6-911B6022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4BEE-AD7F-42B8-8D06-213D320C796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20B874-31A5-43A2-A790-7B03F2F2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48A32-6096-4E76-A6FB-B5B3C124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6DB2-7F42-4ACC-80F0-D5B40E58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6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F7E87-366C-4402-8FB3-A302B5A0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4FDF7-7890-45AB-8FB4-8FF9599B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AB90ED-AFD6-418B-B098-C0200513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4BEE-AD7F-42B8-8D06-213D320C796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AF832-CDBB-44E6-9289-27F21269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3D49B-E70F-4975-A030-090BA5CF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6DB2-7F42-4ACC-80F0-D5B40E58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52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4704E-47C2-41BF-9A91-0B57F433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3CC64C-7F60-4262-B278-CE4D2DDA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F76FD-ABF5-4DB0-AEC8-114E1A68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4BEE-AD7F-42B8-8D06-213D320C796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514750-A313-4CE9-AF6B-45719B15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3DBA0B-B262-4D2C-B924-6D4C08DD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6DB2-7F42-4ACC-80F0-D5B40E58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6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553E9-64B0-4A2F-9698-22287CC4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015CF7-311C-463A-98E5-78BBDB541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0BC242-AF09-4E23-A6D0-FFB06C464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A818F-27DD-4172-85CB-F7F1F6F5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4BEE-AD7F-42B8-8D06-213D320C796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01000E-9641-49E6-BAC6-8075A822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B9A904-C1A7-4650-AFFF-60010533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6DB2-7F42-4ACC-80F0-D5B40E58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2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BEDD7-01DC-4519-A4B3-FD5926E9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4194E8-CC79-4343-B46E-615D4A3C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F14D63-4C75-430C-9651-4BFAFC321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160BCC-0CAD-40FE-8B81-39F45A10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AD8FE4-36B4-4258-BF3E-E124D9893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CA1E5D-1D3E-470B-9FDF-CDD12274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4BEE-AD7F-42B8-8D06-213D320C796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1EE859-DDD2-4A1C-A15A-5102F9F1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77C759-7B8B-4644-B185-B1AB4973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6DB2-7F42-4ACC-80F0-D5B40E58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7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C3332-547B-4BAC-9ABE-2EBBA11F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F9D793-C2C3-4AFD-927A-CD8CCB6D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4BEE-AD7F-42B8-8D06-213D320C796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7C7FDE-2031-43B8-B9B7-43DC8B8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825A76-5B4E-46C1-8072-60864A17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6DB2-7F42-4ACC-80F0-D5B40E58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9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E63B90-237E-4379-96C4-75D6AF06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4BEE-AD7F-42B8-8D06-213D320C796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8EDE1A-79BC-4F73-B7AE-314B6E85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EE0A0A-5755-45EA-A6DB-7F2F22E3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6DB2-7F42-4ACC-80F0-D5B40E58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EBF10-8A3D-4786-9A1C-EDCCF13C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CF638-DC90-43B7-B902-AB81E8E4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37B467-ACE7-4782-BFD8-C4F930E8C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2331EF-1FD8-48E0-AA81-33C34B33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4BEE-AD7F-42B8-8D06-213D320C796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88B598-829C-4E47-B998-BAC1136F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84BA0-81C3-433B-82BF-6C645FA7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6DB2-7F42-4ACC-80F0-D5B40E58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3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1A071-BF6A-4B92-AC70-746F211B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62C445-5EB3-4B66-BB9C-12169F23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89A005-F98E-4856-A3D0-1118945EA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2FEC46-ED79-4A5B-BC4B-669DEA2E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4BEE-AD7F-42B8-8D06-213D320C796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060D1D-FE3C-4AE9-8F21-8F1DD103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5827C9-7964-48D9-86CB-B691704D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6DB2-7F42-4ACC-80F0-D5B40E58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E3470-A273-4500-91E7-186DDCD7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2FB00B-726E-4C87-8F9E-C4BA910B0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EAE18F-9B5A-4EB7-B133-9BA6B6A6A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04BEE-AD7F-42B8-8D06-213D320C796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8E69-DD7C-4914-932C-C17AAFCE2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70B5B-4557-49E9-A0FF-A31920308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6DB2-7F42-4ACC-80F0-D5B40E58F2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5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098" name="Picture 2" descr="Сбер представил новые бренды: СберБизнес, СберИнвестиции, СберСпасибо">
            <a:extLst>
              <a:ext uri="{FF2B5EF4-FFF2-40B4-BE49-F238E27FC236}">
                <a16:creationId xmlns:a16="http://schemas.microsoft.com/office/drawing/2014/main" id="{6CD0DAB8-C4E1-44D4-BFCA-2D6D08D1F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365500"/>
            <a:ext cx="1447800" cy="144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Точка — банк для предпринимателей и предприятий">
            <a:extLst>
              <a:ext uri="{FF2B5EF4-FFF2-40B4-BE49-F238E27FC236}">
                <a16:creationId xmlns:a16="http://schemas.microsoft.com/office/drawing/2014/main" id="{D149679A-C1D0-4E65-959B-111834B4B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8" y="4807908"/>
            <a:ext cx="2629770" cy="1176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B05923A9-A07C-46C9-81AD-A1EE86F7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3429000"/>
            <a:ext cx="3829246" cy="2171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080796B8-636E-44AD-B3DE-8FCD780D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365500"/>
            <a:ext cx="3251200" cy="939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3452345-884C-49ED-B140-B68FF6E2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594" y="5107364"/>
            <a:ext cx="3251200" cy="1168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E5507AEC-D098-4AD1-92E6-ECFE3F50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278" y="3086100"/>
            <a:ext cx="1819493" cy="7277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4770912-BD8A-4366-8D76-73042295D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7" y="4197818"/>
            <a:ext cx="2497668" cy="4552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пания «Itiviti» — Хабр Карьера">
            <a:extLst>
              <a:ext uri="{FF2B5EF4-FFF2-40B4-BE49-F238E27FC236}">
                <a16:creationId xmlns:a16="http://schemas.microsoft.com/office/drawing/2014/main" id="{40548E81-6A0B-400B-9A02-22034C7E7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378" y="4514850"/>
            <a:ext cx="1333500" cy="133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66420-92A5-48DC-B7A2-CD92618FA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774" y="807395"/>
            <a:ext cx="5285074" cy="123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Haettenschweiler" panose="020B0706040902060204" pitchFamily="34" charset="0"/>
              </a:rPr>
              <a:t>Цифровые</a:t>
            </a:r>
            <a:r>
              <a:rPr lang="en-US" sz="4000" kern="1200" dirty="0">
                <a:solidFill>
                  <a:srgbClr val="FFFFFF"/>
                </a:solidFill>
                <a:latin typeface="Haettenschweiler" panose="020B0706040902060204" pitchFamily="34" charset="0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Haettenschweiler" panose="020B0706040902060204" pitchFamily="34" charset="0"/>
              </a:rPr>
              <a:t>сервисы</a:t>
            </a:r>
            <a:r>
              <a:rPr lang="en-US" sz="4000" kern="1200" dirty="0">
                <a:solidFill>
                  <a:srgbClr val="FFFFFF"/>
                </a:solidFill>
                <a:latin typeface="Haettenschweiler" panose="020B0706040902060204" pitchFamily="34" charset="0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Haettenschweiler" panose="020B0706040902060204" pitchFamily="34" charset="0"/>
              </a:rPr>
              <a:t>для</a:t>
            </a:r>
            <a:r>
              <a:rPr lang="en-US" sz="4000" kern="1200" dirty="0">
                <a:solidFill>
                  <a:srgbClr val="FFFFFF"/>
                </a:solidFill>
                <a:latin typeface="Haettenschweiler" panose="020B0706040902060204" pitchFamily="34" charset="0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Haettenschweiler" panose="020B0706040902060204" pitchFamily="34" charset="0"/>
              </a:rPr>
              <a:t>персональных</a:t>
            </a:r>
            <a:r>
              <a:rPr lang="en-US" sz="4000" kern="1200" dirty="0">
                <a:solidFill>
                  <a:srgbClr val="FFFFFF"/>
                </a:solidFill>
                <a:latin typeface="Haettenschweiler" panose="020B0706040902060204" pitchFamily="34" charset="0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Haettenschweiler" panose="020B0706040902060204" pitchFamily="34" charset="0"/>
              </a:rPr>
              <a:t>ассистентов</a:t>
            </a:r>
            <a:endParaRPr lang="en-US" sz="4000" kern="1200" dirty="0">
              <a:solidFill>
                <a:srgbClr val="FFFFFF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F52B1-54D6-4004-B81B-164EDF2B2562}"/>
              </a:ext>
            </a:extLst>
          </p:cNvPr>
          <p:cNvSpPr txBox="1"/>
          <p:nvPr/>
        </p:nvSpPr>
        <p:spPr>
          <a:xfrm>
            <a:off x="7859344" y="843720"/>
            <a:ext cx="4801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aettenschweiler" panose="020B0706040902060204" pitchFamily="34" charset="0"/>
              </a:rPr>
              <a:t>ML_Is Union</a:t>
            </a:r>
            <a:endParaRPr lang="ru-RU" sz="4800" dirty="0"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0DDCF-4FFE-4DB7-BCC7-54778568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Литература</a:t>
            </a:r>
            <a:r>
              <a:rPr lang="en-US" b="1" dirty="0">
                <a:latin typeface="Berlin Sans FB Demi" panose="020E0802020502020306" pitchFamily="34" charset="0"/>
              </a:rPr>
              <a:t>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2FD8D-5180-45B8-9D73-2BD1BE6D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34" y="17690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u="sng" dirty="0">
                <a:cs typeface="Aharoni" panose="020B0604020202020204" pitchFamily="2" charset="-79"/>
              </a:rPr>
              <a:t>        </a:t>
            </a:r>
            <a:r>
              <a:rPr lang="ru-RU" sz="2000" b="1" dirty="0">
                <a:cs typeface="Aharoni" panose="020B0604020202020204" pitchFamily="2" charset="-79"/>
              </a:rPr>
              <a:t>1) Связь психотипов потребителей и брендов</a:t>
            </a:r>
            <a:r>
              <a:rPr lang="en-US" sz="2000" b="1" dirty="0">
                <a:cs typeface="Aharoni" panose="020B0604020202020204" pitchFamily="2" charset="-79"/>
              </a:rPr>
              <a:t>:</a:t>
            </a:r>
          </a:p>
          <a:p>
            <a:pPr marL="0" indent="0">
              <a:buNone/>
            </a:pPr>
            <a:r>
              <a:rPr lang="ru-RU" sz="2000" b="1" dirty="0">
                <a:cs typeface="Aharoni" panose="020B0604020202020204" pitchFamily="2" charset="-79"/>
              </a:rPr>
              <a:t> </a:t>
            </a:r>
            <a:r>
              <a:rPr lang="en-US" sz="2000" b="1" dirty="0">
                <a:cs typeface="Aharoni" panose="020B0604020202020204" pitchFamily="2" charset="-79"/>
              </a:rPr>
              <a:t>https://www.researchgate.net/publication/240232991_The_Big_Five_and_Brand_Personality_Investigating_the_Impact_of_Consumer_Personality_on_Preferences_Towards_Particular_Brand_Personality</a:t>
            </a:r>
          </a:p>
          <a:p>
            <a:pPr marL="457200" lvl="1" indent="0">
              <a:buNone/>
            </a:pPr>
            <a:r>
              <a:rPr lang="ru-RU" sz="2000" b="1" dirty="0">
                <a:cs typeface="Aharoni" panose="020B0604020202020204" pitchFamily="2" charset="-79"/>
              </a:rPr>
              <a:t> </a:t>
            </a:r>
            <a:r>
              <a:rPr lang="en-US" sz="2000" b="1" dirty="0">
                <a:cs typeface="Aharoni" panose="020B0604020202020204" pitchFamily="2" charset="-79"/>
              </a:rPr>
              <a:t>Journal of Management Marketing and Logistics:</a:t>
            </a:r>
            <a:endParaRPr lang="ru-RU" sz="2000" b="1" dirty="0">
              <a:cs typeface="Aharoni" panose="020B0604020202020204" pitchFamily="2" charset="-79"/>
            </a:endParaRPr>
          </a:p>
          <a:p>
            <a:pPr marL="457200" lvl="1" indent="0">
              <a:buNone/>
            </a:pPr>
            <a:r>
              <a:rPr lang="ru-RU" sz="2000" b="1" dirty="0">
                <a:cs typeface="Aharoni" panose="020B0604020202020204" pitchFamily="2" charset="-79"/>
              </a:rPr>
              <a:t> </a:t>
            </a:r>
            <a:r>
              <a:rPr lang="en-US" sz="2000" b="1" dirty="0">
                <a:cs typeface="Aharoni" panose="020B0604020202020204" pitchFamily="2" charset="-79"/>
              </a:rPr>
              <a:t>RELATIONSHIP AMONG BIG FIVE PERSONALITY TRAITS, COMPULSIVE BUYING AND VARIETY </a:t>
            </a:r>
            <a:r>
              <a:rPr lang="ru-RU" sz="2000" b="1" dirty="0">
                <a:cs typeface="Aharoni" panose="020B0604020202020204" pitchFamily="2" charset="-79"/>
              </a:rPr>
              <a:t>  </a:t>
            </a:r>
            <a:r>
              <a:rPr lang="en-US" sz="2000" b="1" dirty="0">
                <a:cs typeface="Aharoni" panose="020B0604020202020204" pitchFamily="2" charset="-79"/>
              </a:rPr>
              <a:t>SEEKING</a:t>
            </a:r>
            <a:endParaRPr lang="ru-RU" sz="2000" b="1" dirty="0">
              <a:cs typeface="Aharoni" panose="020B0604020202020204" pitchFamily="2" charset="-79"/>
            </a:endParaRPr>
          </a:p>
          <a:p>
            <a:pPr marL="457200" lvl="1" indent="0">
              <a:buNone/>
            </a:pPr>
            <a:r>
              <a:rPr lang="ru-RU" sz="2000" b="1" dirty="0">
                <a:cs typeface="Aharoni" panose="020B0604020202020204" pitchFamily="2" charset="-79"/>
              </a:rPr>
              <a:t>2) Корреляции между жанрами музыки и психотипами слушателей</a:t>
            </a:r>
            <a:r>
              <a:rPr lang="en-US" sz="2000" b="1" dirty="0">
                <a:cs typeface="Aharoni" panose="020B0604020202020204" pitchFamily="2" charset="-79"/>
              </a:rPr>
              <a:t>:</a:t>
            </a:r>
          </a:p>
          <a:p>
            <a:pPr marL="457200" lvl="1" indent="0">
              <a:buNone/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       Влияние характеристик личности на музыкальные предпочтения</a:t>
            </a:r>
            <a:br>
              <a:rPr lang="ru-RU" sz="2000" b="1" dirty="0"/>
            </a:br>
            <a:r>
              <a:rPr lang="en-US" sz="2000" b="1" dirty="0"/>
              <a:t>						(</a:t>
            </a:r>
            <a:r>
              <a:rPr lang="ru-RU" sz="2000" b="1" dirty="0"/>
              <a:t>Киселева Софья Дмитриевна)</a:t>
            </a:r>
          </a:p>
          <a:p>
            <a:pPr marL="457200" lvl="1" indent="0">
              <a:buNone/>
            </a:pPr>
            <a:r>
              <a:rPr lang="ru-RU" sz="2000" b="1" dirty="0">
                <a:cs typeface="Aharoni" panose="020B0604020202020204" pitchFamily="2" charset="-79"/>
              </a:rPr>
              <a:t>3)Корреляции между жанрами фильмов и психотипами потребителей</a:t>
            </a:r>
            <a:endParaRPr lang="en-US" sz="2000" b="1" dirty="0">
              <a:cs typeface="Aharoni" panose="020B0604020202020204" pitchFamily="2" charset="-79"/>
            </a:endParaRPr>
          </a:p>
          <a:p>
            <a:pPr marL="457200" lvl="1" indent="0">
              <a:buNone/>
            </a:pPr>
            <a:r>
              <a:rPr lang="en-US" sz="2000" b="1" dirty="0">
                <a:cs typeface="Aharoni" panose="020B0604020202020204" pitchFamily="2" charset="-79"/>
              </a:rPr>
              <a:t>	We Are What We Watch: Film Preferences and Personality Correlates</a:t>
            </a:r>
            <a:endParaRPr lang="ru-RU" sz="2000" b="1" dirty="0">
              <a:cs typeface="Aharoni" panose="020B0604020202020204" pitchFamily="2" charset="-79"/>
            </a:endParaRPr>
          </a:p>
          <a:p>
            <a:pPr marL="457200" lvl="1" indent="0" algn="ctr">
              <a:buNone/>
            </a:pPr>
            <a:endParaRPr lang="en-US" sz="2000" b="1" dirty="0"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198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0F860-16E1-439D-A6D2-793BF2BB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194"/>
            <a:ext cx="3073924" cy="1200494"/>
          </a:xfrm>
        </p:spPr>
        <p:txBody>
          <a:bodyPr/>
          <a:lstStyle/>
          <a:p>
            <a:r>
              <a:rPr lang="en-US" b="1" dirty="0">
                <a:latin typeface="Bradley Hand ITC" panose="03070402050302030203" pitchFamily="66" charset="0"/>
              </a:rPr>
              <a:t>Our team: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D0AEB-9B7A-4793-9479-DF4E399B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4179" cy="2887777"/>
          </a:xfrm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Ivan</a:t>
            </a:r>
            <a:r>
              <a:rPr lang="ru-RU" dirty="0"/>
              <a:t> </a:t>
            </a:r>
            <a:r>
              <a:rPr lang="en-US" dirty="0" err="1">
                <a:latin typeface="Bradley Hand ITC" panose="03070402050302030203" pitchFamily="66" charset="0"/>
              </a:rPr>
              <a:t>Rozhnovskiy</a:t>
            </a:r>
            <a:endParaRPr lang="en-US" dirty="0">
              <a:latin typeface="Bradley Hand ITC" panose="03070402050302030203" pitchFamily="66" charset="0"/>
            </a:endParaRPr>
          </a:p>
          <a:p>
            <a:r>
              <a:rPr lang="en-US" dirty="0">
                <a:latin typeface="Bradley Hand ITC" panose="03070402050302030203" pitchFamily="66" charset="0"/>
              </a:rPr>
              <a:t>Vadim</a:t>
            </a:r>
            <a:r>
              <a:rPr lang="ru-RU" dirty="0"/>
              <a:t> </a:t>
            </a:r>
            <a:r>
              <a:rPr lang="en-US" dirty="0" err="1">
                <a:latin typeface="Bradley Hand ITC" panose="03070402050302030203" pitchFamily="66" charset="0"/>
              </a:rPr>
              <a:t>Sadohov</a:t>
            </a:r>
            <a:endParaRPr lang="ru-RU" dirty="0"/>
          </a:p>
          <a:p>
            <a:r>
              <a:rPr lang="en-US" dirty="0">
                <a:latin typeface="Bradley Hand ITC" panose="03070402050302030203" pitchFamily="66" charset="0"/>
              </a:rPr>
              <a:t>Roman</a:t>
            </a:r>
            <a:r>
              <a:rPr lang="ru-RU" dirty="0"/>
              <a:t> </a:t>
            </a:r>
            <a:r>
              <a:rPr lang="en-US" dirty="0" err="1">
                <a:latin typeface="Bradley Hand ITC" panose="03070402050302030203" pitchFamily="66" charset="0"/>
              </a:rPr>
              <a:t>Teryaev</a:t>
            </a:r>
            <a:endParaRPr lang="en-US" dirty="0">
              <a:latin typeface="Bradley Hand ITC" panose="03070402050302030203" pitchFamily="66" charset="0"/>
            </a:endParaRPr>
          </a:p>
          <a:p>
            <a:r>
              <a:rPr lang="en-US" dirty="0" err="1">
                <a:latin typeface="Bradley Hand ITC" panose="03070402050302030203" pitchFamily="66" charset="0"/>
              </a:rPr>
              <a:t>Danil</a:t>
            </a:r>
            <a:r>
              <a:rPr lang="en-US" dirty="0">
                <a:latin typeface="Bradley Hand ITC" panose="03070402050302030203" pitchFamily="66" charset="0"/>
              </a:rPr>
              <a:t> </a:t>
            </a:r>
            <a:r>
              <a:rPr lang="en-US" dirty="0" err="1">
                <a:latin typeface="Bradley Hand ITC" panose="03070402050302030203" pitchFamily="66" charset="0"/>
              </a:rPr>
              <a:t>Kazancev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846DB-F4B7-4BA6-A6AD-B767DC53978B}"/>
              </a:ext>
            </a:extLst>
          </p:cNvPr>
          <p:cNvSpPr txBox="1"/>
          <p:nvPr/>
        </p:nvSpPr>
        <p:spPr>
          <a:xfrm>
            <a:off x="5282153" y="150828"/>
            <a:ext cx="690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Bradley Hand ITC" panose="03070402050302030203" pitchFamily="66" charset="0"/>
              </a:rPr>
              <a:t>Tag: ML_IS U</a:t>
            </a:r>
            <a:r>
              <a:rPr lang="en-US" sz="6000" b="1" i="0" dirty="0">
                <a:solidFill>
                  <a:srgbClr val="202124"/>
                </a:solidFill>
                <a:effectLst/>
                <a:latin typeface="Bradley Hand ITC" panose="03070402050302030203" pitchFamily="66" charset="0"/>
              </a:rPr>
              <a:t>nion</a:t>
            </a:r>
            <a:endParaRPr lang="ru-RU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926B1-5346-4F30-813C-E6ADC36CB4CC}"/>
              </a:ext>
            </a:extLst>
          </p:cNvPr>
          <p:cNvSpPr txBox="1"/>
          <p:nvPr/>
        </p:nvSpPr>
        <p:spPr>
          <a:xfrm>
            <a:off x="439349" y="4383464"/>
            <a:ext cx="363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radley Hand ITC" panose="03070402050302030203" pitchFamily="66" charset="0"/>
              </a:rPr>
              <a:t>Mentor:</a:t>
            </a:r>
            <a:r>
              <a:rPr lang="ru-RU" sz="2800" b="1" dirty="0"/>
              <a:t> </a:t>
            </a:r>
            <a:r>
              <a:rPr lang="en-US" sz="2800" b="1" dirty="0">
                <a:latin typeface="Bradley Hand ITC" panose="03070402050302030203" pitchFamily="66" charset="0"/>
              </a:rPr>
              <a:t>Irek </a:t>
            </a:r>
            <a:r>
              <a:rPr lang="en-US" sz="2800" b="1" dirty="0" err="1">
                <a:latin typeface="Bradley Hand ITC" panose="03070402050302030203" pitchFamily="66" charset="0"/>
              </a:rPr>
              <a:t>Saitov</a:t>
            </a:r>
            <a:endParaRPr lang="ru-RU" sz="2800" b="1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E5ED89D-0FAF-44FD-B83B-64BE86BE9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08" y="1495687"/>
            <a:ext cx="5432539" cy="40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BF916-11F8-4DF1-9678-EB90EC72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320" y="-332485"/>
            <a:ext cx="5531673" cy="153673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Haettenschweiler" panose="020B0706040902060204" pitchFamily="34" charset="0"/>
              </a:rPr>
              <a:t>Problem</a:t>
            </a:r>
            <a:r>
              <a:rPr lang="ru-RU" sz="6000" dirty="0">
                <a:solidFill>
                  <a:schemeClr val="accent2"/>
                </a:solidFill>
                <a:latin typeface="Haettenschweiler" panose="020B0706040902060204" pitchFamily="34" charset="0"/>
              </a:rPr>
              <a:t> </a:t>
            </a:r>
            <a:r>
              <a:rPr lang="en-US" sz="6000" dirty="0">
                <a:solidFill>
                  <a:schemeClr val="accent2"/>
                </a:solidFill>
                <a:latin typeface="Haettenschweiler" panose="020B0706040902060204" pitchFamily="34" charset="0"/>
              </a:rPr>
              <a:t>formulation:</a:t>
            </a:r>
            <a:endParaRPr lang="ru-RU" sz="6000" dirty="0">
              <a:solidFill>
                <a:schemeClr val="accent2"/>
              </a:solidFill>
              <a:latin typeface="Haettenschweiler" panose="020B070604090206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E1281C6-BC33-4767-B7C4-F968D5AA8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52" y="4481060"/>
            <a:ext cx="1215004" cy="2303432"/>
          </a:xfr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22AFEC4-E496-4808-BD24-63EBA2AF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77" y="4640634"/>
            <a:ext cx="1062810" cy="150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Знак равно PNG">
            <a:extLst>
              <a:ext uri="{FF2B5EF4-FFF2-40B4-BE49-F238E27FC236}">
                <a16:creationId xmlns:a16="http://schemas.microsoft.com/office/drawing/2014/main" id="{8E199328-05E2-4F1C-925E-E97DD073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37" y="4791670"/>
            <a:ext cx="1062810" cy="15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ime Recommendation Engine |Content &amp; Collaborative filtering | by Ben  Roshan | Analytics Vidhya | Medium">
            <a:extLst>
              <a:ext uri="{FF2B5EF4-FFF2-40B4-BE49-F238E27FC236}">
                <a16:creationId xmlns:a16="http://schemas.microsoft.com/office/drawing/2014/main" id="{279BFE8E-E517-4E5B-9C4C-39E4BBF47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84" y="4943277"/>
            <a:ext cx="2470827" cy="13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w To Build a Recommendation Engine in Python | ActiveState">
            <a:extLst>
              <a:ext uri="{FF2B5EF4-FFF2-40B4-BE49-F238E27FC236}">
                <a16:creationId xmlns:a16="http://schemas.microsoft.com/office/drawing/2014/main" id="{C3378836-71FD-4150-8831-35308742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430" y="4338917"/>
            <a:ext cx="3329467" cy="24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A52C4-1A1F-4D1A-B082-D728A49944E5}"/>
              </a:ext>
            </a:extLst>
          </p:cNvPr>
          <p:cNvSpPr txBox="1"/>
          <p:nvPr/>
        </p:nvSpPr>
        <p:spPr>
          <a:xfrm>
            <a:off x="286638" y="1150238"/>
            <a:ext cx="7111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0" dirty="0">
                <a:solidFill>
                  <a:srgbClr val="92D050"/>
                </a:solidFill>
                <a:effectLst/>
                <a:latin typeface="Haettenschweiler" panose="020B0706040902060204" pitchFamily="34" charset="0"/>
              </a:rPr>
              <a:t>Проблематика</a:t>
            </a:r>
            <a:r>
              <a:rPr lang="en-US" sz="2400" i="0" dirty="0">
                <a:solidFill>
                  <a:srgbClr val="92D050"/>
                </a:solidFill>
                <a:effectLst/>
                <a:latin typeface="Haettenschweiler" panose="020B0706040902060204" pitchFamily="34" charset="0"/>
              </a:rPr>
              <a:t>:</a:t>
            </a:r>
          </a:p>
          <a:p>
            <a:r>
              <a:rPr lang="ru-RU" sz="2400" i="0" dirty="0">
                <a:solidFill>
                  <a:schemeClr val="bg2">
                    <a:lumMod val="10000"/>
                  </a:schemeClr>
                </a:solidFill>
                <a:effectLst/>
                <a:latin typeface="Haettenschweiler" panose="020B0706040902060204" pitchFamily="34" charset="0"/>
              </a:rPr>
              <a:t>Медиа-данные социальных сетей могут позволить уточнить потребительский тип пользователей-клиентов банка для использования в программах лояльности партнёрами банка, а также быть применены в рекомендательных системах с холодным стартом</a:t>
            </a:r>
            <a:r>
              <a:rPr lang="ru-RU" sz="2400" i="0" dirty="0">
                <a:solidFill>
                  <a:srgbClr val="DCDDDE"/>
                </a:solidFill>
                <a:effectLst/>
                <a:latin typeface="Haettenschweiler" panose="020B0706040902060204" pitchFamily="34" charset="0"/>
              </a:rPr>
              <a:t>.</a:t>
            </a:r>
            <a:endParaRPr lang="ru-RU" sz="2400" dirty="0">
              <a:latin typeface="Haettenschweiler" panose="020B070604090206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FED79-2B5A-435E-98A1-F432FE26712A}"/>
              </a:ext>
            </a:extLst>
          </p:cNvPr>
          <p:cNvSpPr txBox="1"/>
          <p:nvPr/>
        </p:nvSpPr>
        <p:spPr>
          <a:xfrm>
            <a:off x="286638" y="3602780"/>
            <a:ext cx="688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92D050"/>
                </a:solidFill>
                <a:latin typeface="Haettenschweiler" panose="020B0706040902060204" pitchFamily="34" charset="0"/>
              </a:rPr>
              <a:t>Цель</a:t>
            </a:r>
            <a:r>
              <a:rPr lang="en-US" sz="2400" dirty="0">
                <a:solidFill>
                  <a:srgbClr val="92D050"/>
                </a:solidFill>
                <a:latin typeface="Haettenschweiler" panose="020B0706040902060204" pitchFamily="34" charset="0"/>
              </a:rPr>
              <a:t>: </a:t>
            </a:r>
          </a:p>
          <a:p>
            <a:r>
              <a:rPr lang="ru-RU" sz="2400" dirty="0">
                <a:latin typeface="Haettenschweiler" panose="020B0706040902060204" pitchFamily="34" charset="0"/>
              </a:rPr>
              <a:t>Преобразовать теги </a:t>
            </a:r>
            <a:r>
              <a:rPr lang="ru-RU" sz="2400" dirty="0" err="1">
                <a:latin typeface="Haettenschweiler" panose="020B0706040902060204" pitchFamily="34" charset="0"/>
              </a:rPr>
              <a:t>медиаданных</a:t>
            </a:r>
            <a:r>
              <a:rPr lang="ru-RU" sz="2400" dirty="0">
                <a:latin typeface="Haettenschweiler" panose="020B0706040902060204" pitchFamily="34" charset="0"/>
              </a:rPr>
              <a:t> в потребительский психотип </a:t>
            </a:r>
          </a:p>
        </p:txBody>
      </p:sp>
    </p:spTree>
    <p:extLst>
      <p:ext uri="{BB962C8B-B14F-4D97-AF65-F5344CB8AC3E}">
        <p14:creationId xmlns:p14="http://schemas.microsoft.com/office/powerpoint/2010/main" val="384005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2">
            <a:extLst>
              <a:ext uri="{FF2B5EF4-FFF2-40B4-BE49-F238E27FC236}">
                <a16:creationId xmlns:a16="http://schemas.microsoft.com/office/drawing/2014/main" id="{0DB2BDB3-55A2-46F6-8413-D13E10913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301852"/>
              </p:ext>
            </p:extLst>
          </p:nvPr>
        </p:nvGraphicFramePr>
        <p:xfrm>
          <a:off x="143909" y="1118680"/>
          <a:ext cx="6772457" cy="534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440A72D-3102-4A35-AF1A-93928E74E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11956" y="294822"/>
            <a:ext cx="4036361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Haettenschweiler" panose="020B0706040902060204" pitchFamily="34" charset="0"/>
              </a:rPr>
              <a:t>D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Haettenschweiler" panose="020B0706040902060204" pitchFamily="34" charset="0"/>
              </a:rPr>
              <a:t>ecomposition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Haettenschweiler" panose="020B0706040902060204" pitchFamily="34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Haettenschweiler" panose="020B0706040902060204" pitchFamily="34" charset="0"/>
              </a:rPr>
              <a:t>trouble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Haettenschweiler" panose="020B0706040902060204" pitchFamily="34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9E65D0-3C26-47FA-B66B-B990577955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71" y="1493045"/>
            <a:ext cx="5238729" cy="4387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6E3B8-A9A0-4105-B11D-290A42D59F15}"/>
              </a:ext>
            </a:extLst>
          </p:cNvPr>
          <p:cNvSpPr txBox="1"/>
          <p:nvPr/>
        </p:nvSpPr>
        <p:spPr>
          <a:xfrm>
            <a:off x="8917232" y="208341"/>
            <a:ext cx="1762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Haettenschweiler" panose="020B0706040902060204" pitchFamily="34" charset="0"/>
              </a:rPr>
              <a:t>BIG FIVE</a:t>
            </a:r>
            <a:endParaRPr lang="ru-RU" sz="4400" dirty="0">
              <a:solidFill>
                <a:schemeClr val="accent2"/>
              </a:solidFill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2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0F860-16E1-439D-A6D2-793BF2BB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90" y="544740"/>
            <a:ext cx="3967968" cy="132556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Haettenschweiler" panose="020B0706040902060204" pitchFamily="34" charset="0"/>
              </a:rPr>
              <a:t>Our Solutions:</a:t>
            </a:r>
            <a:endParaRPr lang="ru-RU" sz="8000" dirty="0">
              <a:latin typeface="Haettenschweiler" panose="020B070604090206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0" name="Picture 8" descr="IMDb: Ratings, Reviews, and Where to Watch the Best Movies &amp; TV Shows">
            <a:extLst>
              <a:ext uri="{FF2B5EF4-FFF2-40B4-BE49-F238E27FC236}">
                <a16:creationId xmlns:a16="http://schemas.microsoft.com/office/drawing/2014/main" id="{020EB3FA-571F-429D-A9FE-E57A6816C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BCD0AEB-9B7A-4793-9479-DF4E399B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861518"/>
            <a:ext cx="6608190" cy="3557098"/>
          </a:xfrm>
        </p:spPr>
        <p:txBody>
          <a:bodyPr anchor="t">
            <a:normAutofit/>
          </a:bodyPr>
          <a:lstStyle/>
          <a:p>
            <a:r>
              <a:rPr lang="ru-RU" sz="1800" b="1" dirty="0"/>
              <a:t>Распознавание </a:t>
            </a:r>
            <a:r>
              <a:rPr lang="ru-RU" sz="1800" b="1" dirty="0" err="1"/>
              <a:t>именнованной</a:t>
            </a:r>
            <a:r>
              <a:rPr lang="ru-RU" sz="1800" b="1" dirty="0"/>
              <a:t> сущности</a:t>
            </a:r>
          </a:p>
          <a:p>
            <a:pPr marL="0" indent="0">
              <a:buNone/>
            </a:pPr>
            <a:r>
              <a:rPr lang="ru-RU" sz="1800" b="1" dirty="0"/>
              <a:t>	</a:t>
            </a:r>
            <a:r>
              <a:rPr lang="en-US" sz="1800" b="1" dirty="0" err="1"/>
              <a:t>Standart</a:t>
            </a:r>
            <a:r>
              <a:rPr lang="en-US" sz="1800" b="1" dirty="0"/>
              <a:t> solve: </a:t>
            </a:r>
            <a:r>
              <a:rPr lang="en-US" sz="1800" b="1" dirty="0" err="1"/>
              <a:t>nltk</a:t>
            </a:r>
            <a:r>
              <a:rPr lang="en-US" sz="1800" b="1" dirty="0"/>
              <a:t> + polyglot</a:t>
            </a:r>
            <a:endParaRPr lang="ru-RU" sz="1800" b="1" dirty="0"/>
          </a:p>
          <a:p>
            <a:r>
              <a:rPr lang="ru-RU" sz="1800" b="1" dirty="0"/>
              <a:t>Разделение дата-сета на музыку и фильмы</a:t>
            </a:r>
            <a:r>
              <a:rPr lang="en-US" sz="1800" b="1" dirty="0"/>
              <a:t>:</a:t>
            </a:r>
          </a:p>
          <a:p>
            <a:pPr marL="457200" lvl="1" indent="0">
              <a:buNone/>
            </a:pPr>
            <a:r>
              <a:rPr lang="en-US" sz="1800" b="1" dirty="0"/>
              <a:t>	Unique solve: </a:t>
            </a:r>
            <a:r>
              <a:rPr lang="en-US" sz="1800" b="1" dirty="0" err="1"/>
              <a:t>imdbpy</a:t>
            </a:r>
            <a:r>
              <a:rPr lang="en-US" sz="1800" b="1" dirty="0"/>
              <a:t> + </a:t>
            </a:r>
            <a:r>
              <a:rPr lang="en-US" sz="1800" b="1" dirty="0" err="1"/>
              <a:t>spotyfipy</a:t>
            </a:r>
            <a:endParaRPr lang="ru-RU" sz="1800" b="1" dirty="0"/>
          </a:p>
          <a:p>
            <a:r>
              <a:rPr lang="en-US" sz="1800" b="1" dirty="0"/>
              <a:t> </a:t>
            </a:r>
            <a:r>
              <a:rPr lang="ru-RU" sz="1800" b="1" dirty="0"/>
              <a:t>Удаление шума от данных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Standard solve:</a:t>
            </a:r>
            <a:r>
              <a:rPr lang="ru-RU" sz="1800" b="1" dirty="0"/>
              <a:t> Удаление по тегам</a:t>
            </a:r>
            <a:endParaRPr lang="en-US" sz="1800" b="1" dirty="0"/>
          </a:p>
          <a:p>
            <a:r>
              <a:rPr lang="ru-RU" sz="1800" b="1" dirty="0"/>
              <a:t> Корреляции жанров и психотипов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Unique solve:</a:t>
            </a:r>
            <a:r>
              <a:rPr lang="ru-RU" sz="1800" b="1" dirty="0"/>
              <a:t> Данные из научных статей + </a:t>
            </a:r>
            <a:r>
              <a:rPr lang="en-US" sz="1800" b="1" dirty="0" err="1"/>
              <a:t>numpy</a:t>
            </a:r>
            <a:endParaRPr lang="en-US" sz="1500" dirty="0"/>
          </a:p>
          <a:p>
            <a:endParaRPr lang="ru-RU" sz="1500" dirty="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NumPy logo refresh · Issue #37 · numpy/numpy.org · GitHub">
            <a:extLst>
              <a:ext uri="{FF2B5EF4-FFF2-40B4-BE49-F238E27FC236}">
                <a16:creationId xmlns:a16="http://schemas.microsoft.com/office/drawing/2014/main" id="{5B5C8958-77DC-476A-A57D-A9129CDDB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5864" y="2717246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Первые шаги с Python">
            <a:extLst>
              <a:ext uri="{FF2B5EF4-FFF2-40B4-BE49-F238E27FC236}">
                <a16:creationId xmlns:a16="http://schemas.microsoft.com/office/drawing/2014/main" id="{8A298592-43EA-490E-AB42-856D642E7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6" r="8568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Как добавить недоступные песни в Spotify и как перенести свою музыку -  ITC.ua">
            <a:extLst>
              <a:ext uri="{FF2B5EF4-FFF2-40B4-BE49-F238E27FC236}">
                <a16:creationId xmlns:a16="http://schemas.microsoft.com/office/drawing/2014/main" id="{1ACF2B89-77A9-4EF1-9C0B-ADCFD9487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6" r="7971" b="6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519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0FFCA-F591-4EE7-9EC5-1D199691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15" y="1989056"/>
            <a:ext cx="5283054" cy="2714919"/>
          </a:xfrm>
        </p:spPr>
        <p:txBody>
          <a:bodyPr>
            <a:noAutofit/>
          </a:bodyPr>
          <a:lstStyle/>
          <a:p>
            <a:r>
              <a:rPr lang="en-US" sz="6000" dirty="0">
                <a:latin typeface="Haettenschweiler" panose="020B0706040902060204" pitchFamily="34" charset="0"/>
              </a:rPr>
              <a:t>Our Classification</a:t>
            </a:r>
            <a:br>
              <a:rPr lang="en-US" sz="6000" dirty="0">
                <a:latin typeface="Haettenschweiler" panose="020B0706040902060204" pitchFamily="34" charset="0"/>
              </a:rPr>
            </a:br>
            <a:r>
              <a:rPr lang="en-US" sz="6000" dirty="0">
                <a:latin typeface="Haettenschweiler" panose="020B0706040902060204" pitchFamily="34" charset="0"/>
              </a:rPr>
              <a:t>Model</a:t>
            </a:r>
            <a:endParaRPr lang="ru-RU" sz="6000" dirty="0">
              <a:latin typeface="Haettenschweiler" panose="020B0706040902060204" pitchFamily="34" charset="0"/>
            </a:endParaRPr>
          </a:p>
        </p:txBody>
      </p:sp>
      <p:sp>
        <p:nvSpPr>
          <p:cNvPr id="7172" name="Freeform: Shape 70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73" name="Freeform: Shape 72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90D3-ED2B-46FD-9C95-C47C08B9B457}"/>
              </a:ext>
            </a:extLst>
          </p:cNvPr>
          <p:cNvSpPr txBox="1"/>
          <p:nvPr/>
        </p:nvSpPr>
        <p:spPr>
          <a:xfrm>
            <a:off x="6742110" y="299527"/>
            <a:ext cx="521302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accent2"/>
                </a:solidFill>
                <a:latin typeface="Haettenschweiler" panose="020B0706040902060204" pitchFamily="34" charset="0"/>
              </a:rPr>
              <a:t>1) Распознавание именованной сущности</a:t>
            </a:r>
          </a:p>
          <a:p>
            <a:endParaRPr lang="ru-RU" sz="3000" dirty="0">
              <a:solidFill>
                <a:schemeClr val="accent2"/>
              </a:solidFill>
              <a:latin typeface="Haettenschweiler" panose="020B0706040902060204" pitchFamily="34" charset="0"/>
            </a:endParaRPr>
          </a:p>
          <a:p>
            <a:r>
              <a:rPr lang="ru-RU" sz="3000" dirty="0">
                <a:solidFill>
                  <a:schemeClr val="accent2"/>
                </a:solidFill>
                <a:latin typeface="Haettenschweiler" panose="020B0706040902060204" pitchFamily="34" charset="0"/>
              </a:rPr>
              <a:t>2) Разделение на фильмы или музыку </a:t>
            </a:r>
          </a:p>
          <a:p>
            <a:endParaRPr lang="ru-RU" sz="3000" dirty="0">
              <a:solidFill>
                <a:schemeClr val="accent2"/>
              </a:solidFill>
              <a:latin typeface="Haettenschweiler" panose="020B0706040902060204" pitchFamily="34" charset="0"/>
            </a:endParaRPr>
          </a:p>
          <a:p>
            <a:r>
              <a:rPr lang="ru-RU" sz="3000" dirty="0">
                <a:solidFill>
                  <a:schemeClr val="accent2"/>
                </a:solidFill>
                <a:latin typeface="Haettenschweiler" panose="020B0706040902060204" pitchFamily="34" charset="0"/>
              </a:rPr>
              <a:t>3) Поиск жанров</a:t>
            </a:r>
          </a:p>
          <a:p>
            <a:endParaRPr lang="ru-RU" sz="3000" dirty="0">
              <a:solidFill>
                <a:schemeClr val="accent2"/>
              </a:solidFill>
              <a:latin typeface="Haettenschweiler" panose="020B0706040902060204" pitchFamily="34" charset="0"/>
            </a:endParaRPr>
          </a:p>
          <a:p>
            <a:r>
              <a:rPr lang="ru-RU" sz="3000" dirty="0">
                <a:solidFill>
                  <a:schemeClr val="accent2"/>
                </a:solidFill>
                <a:latin typeface="Haettenschweiler" panose="020B0706040902060204" pitchFamily="34" charset="0"/>
              </a:rPr>
              <a:t>4) Определение доминирующего психотипа</a:t>
            </a:r>
          </a:p>
          <a:p>
            <a:endParaRPr lang="ru-RU" sz="3000" dirty="0">
              <a:solidFill>
                <a:schemeClr val="accent2"/>
              </a:solidFill>
              <a:latin typeface="Haettenschweiler" panose="020B0706040902060204" pitchFamily="34" charset="0"/>
            </a:endParaRPr>
          </a:p>
          <a:p>
            <a:r>
              <a:rPr lang="ru-RU" sz="3000" dirty="0">
                <a:solidFill>
                  <a:schemeClr val="accent2"/>
                </a:solidFill>
                <a:latin typeface="Haettenschweiler" panose="020B0706040902060204" pitchFamily="34" charset="0"/>
              </a:rPr>
              <a:t>5) Подбор  бренда на основании психотипа 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385948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F15527-9BCD-45ED-9396-5AC65924D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2" r="-2" b="-2"/>
          <a:stretch/>
        </p:blipFill>
        <p:spPr bwMode="auto">
          <a:xfrm>
            <a:off x="384081" y="1230616"/>
            <a:ext cx="6147577" cy="5464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F06D6F-EDDA-411D-9CF4-E50D21391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" r="-2" b="-2"/>
          <a:stretch/>
        </p:blipFill>
        <p:spPr bwMode="auto">
          <a:xfrm>
            <a:off x="8114144" y="415764"/>
            <a:ext cx="3281583" cy="28400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DA17CC-850F-4A30-B6FF-40636E913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7" r="-2" b="-2"/>
          <a:stretch/>
        </p:blipFill>
        <p:spPr bwMode="auto">
          <a:xfrm>
            <a:off x="7974865" y="3659891"/>
            <a:ext cx="3420862" cy="30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AED070-D3CB-4867-88DF-A926655A9CE5}"/>
              </a:ext>
            </a:extLst>
          </p:cNvPr>
          <p:cNvSpPr txBox="1"/>
          <p:nvPr/>
        </p:nvSpPr>
        <p:spPr>
          <a:xfrm>
            <a:off x="0" y="0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Haettenschweiler" panose="020B0706040902060204" pitchFamily="34" charset="0"/>
              </a:rPr>
              <a:t>Инфографика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0F069-93BF-49CE-9DB4-CB2EB13D22EC}"/>
              </a:ext>
            </a:extLst>
          </p:cNvPr>
          <p:cNvSpPr txBox="1"/>
          <p:nvPr/>
        </p:nvSpPr>
        <p:spPr>
          <a:xfrm>
            <a:off x="1919143" y="592289"/>
            <a:ext cx="453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2"/>
                </a:solidFill>
                <a:latin typeface="Haettenschweiler" panose="020B0706040902060204" pitchFamily="34" charset="0"/>
              </a:rPr>
              <a:t>Рекомендации брендов по психотипу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EEDB2-FCEF-4E76-A241-872137DB1074}"/>
              </a:ext>
            </a:extLst>
          </p:cNvPr>
          <p:cNvSpPr txBox="1"/>
          <p:nvPr/>
        </p:nvSpPr>
        <p:spPr>
          <a:xfrm>
            <a:off x="7694472" y="38586"/>
            <a:ext cx="449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2"/>
                </a:solidFill>
                <a:latin typeface="Haettenschweiler" panose="020B0706040902060204" pitchFamily="34" charset="0"/>
              </a:rPr>
              <a:t>Распределение психотипов среди пользователей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364E7-6BD0-4B49-B7E3-AE445E7AEA29}"/>
              </a:ext>
            </a:extLst>
          </p:cNvPr>
          <p:cNvSpPr txBox="1"/>
          <p:nvPr/>
        </p:nvSpPr>
        <p:spPr>
          <a:xfrm>
            <a:off x="9096341" y="3608929"/>
            <a:ext cx="2354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accent2"/>
                </a:solidFill>
                <a:latin typeface="Haettenschweiler" panose="020B0706040902060204" pitchFamily="34" charset="0"/>
              </a:rPr>
              <a:t>Распределение жанров  среди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426941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59ED-DF4D-4A37-9152-2D74E900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5" y="271073"/>
            <a:ext cx="5314536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Haettenschweiler" panose="020B0706040902060204" pitchFamily="34" charset="0"/>
              </a:rPr>
              <a:t>Что можно улучшить</a:t>
            </a:r>
            <a:r>
              <a:rPr lang="en-US" dirty="0">
                <a:latin typeface="Haettenschweiler" panose="020B0706040902060204" pitchFamily="34" charset="0"/>
              </a:rPr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B2021-D51F-41BC-B23F-2FC039DE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35" y="2231549"/>
            <a:ext cx="6399945" cy="3795257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Haettenschweiler" panose="020B0706040902060204" pitchFamily="34" charset="0"/>
              </a:rPr>
              <a:t>Создание</a:t>
            </a:r>
            <a:r>
              <a:rPr lang="en-US" dirty="0">
                <a:latin typeface="Haettenschweiler" panose="020B0706040902060204" pitchFamily="34" charset="0"/>
              </a:rPr>
              <a:t>/</a:t>
            </a:r>
            <a:r>
              <a:rPr lang="ru-RU" dirty="0">
                <a:latin typeface="Haettenschweiler" panose="020B0706040902060204" pitchFamily="34" charset="0"/>
              </a:rPr>
              <a:t>нахождение многоязычной модели для поиска </a:t>
            </a:r>
            <a:r>
              <a:rPr lang="ru-RU" dirty="0" err="1">
                <a:latin typeface="Haettenschweiler" panose="020B0706040902060204" pitchFamily="34" charset="0"/>
              </a:rPr>
              <a:t>именнованных</a:t>
            </a:r>
            <a:r>
              <a:rPr lang="ru-RU" dirty="0">
                <a:latin typeface="Haettenschweiler" panose="020B0706040902060204" pitchFamily="34" charset="0"/>
              </a:rPr>
              <a:t> сущностей(Артисты</a:t>
            </a:r>
            <a:r>
              <a:rPr lang="en-US" dirty="0">
                <a:latin typeface="Haettenschweiler" panose="020B0706040902060204" pitchFamily="34" charset="0"/>
              </a:rPr>
              <a:t>,</a:t>
            </a:r>
            <a:r>
              <a:rPr lang="ru-RU" dirty="0">
                <a:latin typeface="Haettenschweiler" panose="020B0706040902060204" pitchFamily="34" charset="0"/>
              </a:rPr>
              <a:t> группы</a:t>
            </a:r>
            <a:r>
              <a:rPr lang="en-US" dirty="0">
                <a:latin typeface="Haettenschweiler" panose="020B0706040902060204" pitchFamily="34" charset="0"/>
              </a:rPr>
              <a:t>,</a:t>
            </a:r>
            <a:r>
              <a:rPr lang="ru-RU" dirty="0">
                <a:latin typeface="Haettenschweiler" panose="020B0706040902060204" pitchFamily="34" charset="0"/>
              </a:rPr>
              <a:t> фильмы)</a:t>
            </a:r>
          </a:p>
          <a:p>
            <a:endParaRPr lang="en-US" dirty="0">
              <a:latin typeface="Haettenschweiler" panose="020B0706040902060204" pitchFamily="34" charset="0"/>
            </a:endParaRPr>
          </a:p>
          <a:p>
            <a:r>
              <a:rPr lang="ru-RU" dirty="0">
                <a:latin typeface="Haettenschweiler" panose="020B0706040902060204" pitchFamily="34" charset="0"/>
              </a:rPr>
              <a:t>Получить </a:t>
            </a:r>
            <a:r>
              <a:rPr lang="ru-RU" dirty="0" err="1">
                <a:latin typeface="Haettenschweiler" panose="020B0706040902060204" pitchFamily="34" charset="0"/>
              </a:rPr>
              <a:t>разнопланную</a:t>
            </a:r>
            <a:r>
              <a:rPr lang="ru-RU" dirty="0">
                <a:latin typeface="Haettenschweiler" panose="020B0706040902060204" pitchFamily="34" charset="0"/>
              </a:rPr>
              <a:t> выборку(больше информации о пользователях)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Why Data Science Isn't an Exact Science - insideBIGDATA">
            <a:extLst>
              <a:ext uri="{FF2B5EF4-FFF2-40B4-BE49-F238E27FC236}">
                <a16:creationId xmlns:a16="http://schemas.microsoft.com/office/drawing/2014/main" id="{2174FBD1-3377-445C-AF77-A1333B825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9" r="7559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2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A7337-9C68-4126-B06A-A0E445C7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88"/>
            <a:ext cx="7052036" cy="166536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radley Hand ITC" panose="03070402050302030203" pitchFamily="66" charset="0"/>
              </a:rPr>
              <a:t>Thanks for attention</a:t>
            </a:r>
            <a:endParaRPr lang="ru-RU" sz="4800" dirty="0"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21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369</Words>
  <Application>Microsoft Office PowerPoint</Application>
  <PresentationFormat>Широкоэкранный</PresentationFormat>
  <Paragraphs>58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Berlin Sans FB Demi</vt:lpstr>
      <vt:lpstr>Bradley Hand ITC</vt:lpstr>
      <vt:lpstr>Calibri</vt:lpstr>
      <vt:lpstr>Calibri Light</vt:lpstr>
      <vt:lpstr>Haettenschweiler</vt:lpstr>
      <vt:lpstr>Тема Office</vt:lpstr>
      <vt:lpstr>Цифровые сервисы для персональных ассистентов</vt:lpstr>
      <vt:lpstr>Our team:</vt:lpstr>
      <vt:lpstr>Problem formulation:</vt:lpstr>
      <vt:lpstr>Decomposition trouble </vt:lpstr>
      <vt:lpstr>Our Solutions:</vt:lpstr>
      <vt:lpstr>Our Classification Model</vt:lpstr>
      <vt:lpstr>Презентация PowerPoint</vt:lpstr>
      <vt:lpstr>Что можно улучшить: </vt:lpstr>
      <vt:lpstr>Thanks for attention</vt:lpstr>
      <vt:lpstr>Литература: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Цифровые сервисы для персональных ассистентов</dc:title>
  <dc:creator>Данил Олегович Казанцев</dc:creator>
  <cp:lastModifiedBy>Данил Олегович Казанцев</cp:lastModifiedBy>
  <cp:revision>4</cp:revision>
  <dcterms:created xsi:type="dcterms:W3CDTF">2020-11-27T10:35:17Z</dcterms:created>
  <dcterms:modified xsi:type="dcterms:W3CDTF">2020-11-27T16:36:30Z</dcterms:modified>
</cp:coreProperties>
</file>