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6"/>
  </p:notesMasterIdLst>
  <p:sldIdLst>
    <p:sldId id="256" r:id="rId2"/>
    <p:sldId id="26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6" r:id="rId22"/>
    <p:sldId id="347" r:id="rId23"/>
    <p:sldId id="348" r:id="rId24"/>
    <p:sldId id="349" r:id="rId25"/>
    <p:sldId id="350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351" r:id="rId36"/>
    <p:sldId id="352" r:id="rId37"/>
    <p:sldId id="35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45" r:id="rId6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2AB6D-206D-42A8-AB9A-1177D7E927A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0FA00-B880-4DC2-A27F-6516356B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3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3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2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21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4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5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20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8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1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5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5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4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7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48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188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7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98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5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1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1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89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90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281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73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49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6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72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70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718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171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43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83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54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334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014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435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50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0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024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51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032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163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622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60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FA00-B880-4DC2-A27F-6516356BA0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D23074-7B53-4086-9AAE-9AAAD1887EB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234EA5-AAF3-4131-9CAF-D2B01175C2D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Brody </a:t>
            </a:r>
            <a:r>
              <a:rPr lang="en-US" dirty="0" err="1"/>
              <a:t>Sandel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6314" y="304800"/>
            <a:ext cx="3429000" cy="2601148"/>
            <a:chOff x="5410200" y="457200"/>
            <a:chExt cx="3429000" cy="260114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10200" y="533400"/>
              <a:ext cx="3352800" cy="2524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8534400" y="45720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2644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matrix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7848600" cy="495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A = matrix(data = 0, nrow = 6, ncol = 5)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[,1] [,2] [,3] [,4] [,5]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[1,]   0    0    0    0    0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[2,]   0    0    0    0    0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[3,]   0    0    0    0    0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[4,]   0    0    0    0    0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[5,]   0    0    0    0    0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[6,]   0    0    0    0    0</a:t>
            </a:r>
          </a:p>
          <a:p>
            <a:endParaRPr lang="en-US" sz="2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3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logical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1"/>
            <a:ext cx="7848600" cy="411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266562"/>
            <a:ext cx="7543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3 &lt; 5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TRUE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3 &gt; 5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FALSE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x == 5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TRUE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x != 5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FALSE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57" y="6324600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&lt;   &gt;   &lt;=   &gt;=   ==   !=   %in% &amp;  |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816025"/>
            <a:ext cx="3889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Conditional operators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842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logical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1"/>
            <a:ext cx="7848600" cy="411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266562"/>
            <a:ext cx="7543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3 &lt; 5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TRUE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3 &gt; 5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FALSE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x == 5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TRUE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x != 5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FALSE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236220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Very important to remember this difference!!!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981200" y="28194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4057" y="6324600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&lt;   &gt;   &lt;=   &gt;=   ==   !=   %in% &amp;  |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816025"/>
            <a:ext cx="3889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Conditional operators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2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logical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1"/>
            <a:ext cx="7848600" cy="411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266562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x = 1:10</a:t>
            </a:r>
            <a:br>
              <a:rPr lang="en-US" sz="2400">
                <a:latin typeface="Courier New" pitchFamily="49" charset="0"/>
                <a:cs typeface="Courier New" pitchFamily="49" charset="0"/>
              </a:rPr>
            </a:br>
            <a:r>
              <a:rPr lang="en-US" sz="2400">
                <a:latin typeface="Courier New" pitchFamily="49" charset="0"/>
                <a:cs typeface="Courier New" pitchFamily="49" charset="0"/>
              </a:rPr>
              <a:t>x &lt; 5</a:t>
            </a:r>
            <a:endParaRPr lang="en-US" sz="2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TRUE TRUE TRUE TRUE FALSE 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[6] FALSE FALSE FALSE FALSE FALSE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x == 2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FALSE TRUE FALSE FALSE FALSE 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[6] FALSE FALSE FALSE FALSE FALSE</a:t>
            </a: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57" y="6324600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&lt;   &gt;   &lt;=   &gt;=   ==   !=   %in% &amp;  |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816025"/>
            <a:ext cx="3889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Conditional operators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802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at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 uses [ ] to refer to elements of objects</a:t>
            </a:r>
          </a:p>
          <a:p>
            <a:r>
              <a:rPr lang="en-US"/>
              <a:t>For example:</a:t>
            </a:r>
          </a:p>
          <a:p>
            <a:pPr lvl="1"/>
            <a:r>
              <a:rPr lang="en-US">
                <a:latin typeface="Courier New" pitchFamily="49" charset="0"/>
                <a:cs typeface="Courier New" pitchFamily="49" charset="0"/>
              </a:rPr>
              <a:t>V[5]</a:t>
            </a:r>
            <a:r>
              <a:rPr lang="en-US"/>
              <a:t> returns the 5</a:t>
            </a:r>
            <a:r>
              <a:rPr lang="en-US" baseline="30000"/>
              <a:t>th</a:t>
            </a:r>
            <a:r>
              <a:rPr lang="en-US"/>
              <a:t> element of a vector called V</a:t>
            </a:r>
          </a:p>
          <a:p>
            <a:pPr lvl="1"/>
            <a:r>
              <a:rPr lang="en-US">
                <a:latin typeface="Courier New" pitchFamily="49" charset="0"/>
                <a:cs typeface="Courier New" pitchFamily="49" charset="0"/>
              </a:rPr>
              <a:t>M[2,3] </a:t>
            </a:r>
            <a:r>
              <a:rPr lang="en-US"/>
              <a:t>returns the element in the 2</a:t>
            </a:r>
            <a:r>
              <a:rPr lang="en-US" baseline="30000"/>
              <a:t>nd</a:t>
            </a:r>
            <a:r>
              <a:rPr lang="en-US"/>
              <a:t> row, 3</a:t>
            </a:r>
            <a:r>
              <a:rPr lang="en-US" baseline="30000"/>
              <a:t>rd</a:t>
            </a:r>
            <a:r>
              <a:rPr lang="en-US"/>
              <a:t> column of matrix M</a:t>
            </a:r>
          </a:p>
          <a:p>
            <a:pPr lvl="1"/>
            <a:r>
              <a:rPr lang="en-US">
                <a:latin typeface="Courier New" pitchFamily="49" charset="0"/>
                <a:cs typeface="Courier New" pitchFamily="49" charset="0"/>
              </a:rPr>
              <a:t>M[2,] </a:t>
            </a:r>
            <a:r>
              <a:rPr lang="en-US"/>
              <a:t>returns all elements in the 2</a:t>
            </a:r>
            <a:r>
              <a:rPr lang="en-US" baseline="30000"/>
              <a:t>nd</a:t>
            </a:r>
            <a:r>
              <a:rPr lang="en-US"/>
              <a:t> row of matrix M</a:t>
            </a:r>
          </a:p>
          <a:p>
            <a:r>
              <a:rPr lang="en-US"/>
              <a:t>The number inside the brackets is called an </a:t>
            </a:r>
            <a:r>
              <a:rPr lang="en-US" b="1" i="1"/>
              <a:t>index</a:t>
            </a:r>
            <a:endParaRPr lang="en-US" b="1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1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a 1-D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7848600" cy="495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295401"/>
            <a:ext cx="7543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a = c(3,2,7,8)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a[3]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7</a:t>
            </a:r>
          </a:p>
          <a:p>
            <a:endParaRPr lang="en-US" sz="2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a[1:3]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3 2 7</a:t>
            </a:r>
          </a:p>
          <a:p>
            <a:endParaRPr lang="en-US" sz="2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a[seq(2,4)]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2 7 8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  <a:p>
            <a:endParaRPr lang="en-US" sz="2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7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a 1-D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7848600" cy="495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295401"/>
            <a:ext cx="7543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a = c(3,2,7,8)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a[3]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7</a:t>
            </a:r>
          </a:p>
          <a:p>
            <a:endParaRPr lang="en-US" sz="2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a[1:3]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3 2 7</a:t>
            </a:r>
          </a:p>
          <a:p>
            <a:endParaRPr lang="en-US" sz="2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a[seq(2,4)]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2 7 8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  <a:p>
            <a:endParaRPr lang="en-US" sz="2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2743200"/>
            <a:ext cx="3581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See what  I did there?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124200" y="3505200"/>
            <a:ext cx="1295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3124200" y="3047998"/>
            <a:ext cx="12954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0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Just for fun . . 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362200"/>
            <a:ext cx="7848600" cy="312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383810"/>
            <a:ext cx="7543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a = c(3,2,7,8)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a[a]</a:t>
            </a:r>
          </a:p>
          <a:p>
            <a:endParaRPr lang="en-US" sz="2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3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Just for fun . . 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362200"/>
            <a:ext cx="7848600" cy="312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38381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a = c(3,2,7,8)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a[a]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7 2 NA NA</a:t>
            </a:r>
          </a:p>
          <a:p>
            <a:endParaRPr lang="en-US" sz="2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34780"/>
            <a:ext cx="411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When would a[a] return a?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281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a 2-D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7848600" cy="449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543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A = matrix(data = 0, nrow = 6, ncol = 5)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[,1] [,2] [,3] [,4] [,5]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[1,]   0    0    0    0    0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[2,]   0    0    0    0    0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[3,]   0    0    0    0    0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[4,]   0    0    0    0    0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[5,]   0    0    0    0    0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[6,]   0    0    0    0    0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A[3,4]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0</a:t>
            </a:r>
          </a:p>
          <a:p>
            <a:endParaRPr lang="en-US" sz="2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81200" y="3429000"/>
            <a:ext cx="289560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64608" y="3163824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6324600"/>
            <a:ext cx="5139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The order is always [row, column]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834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(what “things” do you have?)</a:t>
            </a:r>
            <a:endParaRPr lang="en-US" dirty="0"/>
          </a:p>
          <a:p>
            <a:r>
              <a:rPr lang="en-US" dirty="0"/>
              <a:t>Functions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(what do you want to do to them?)</a:t>
            </a:r>
          </a:p>
          <a:p>
            <a:r>
              <a:rPr lang="en-US" dirty="0"/>
              <a:t>Control elements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(when/how often do you want to do it?)</a:t>
            </a:r>
          </a:p>
        </p:txBody>
      </p:sp>
    </p:spTree>
    <p:extLst>
      <p:ext uri="{BB962C8B-B14F-4D97-AF65-F5344CB8AC3E}">
        <p14:creationId xmlns:p14="http://schemas.microsoft.com/office/powerpoint/2010/main" val="4091339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A list is a generic holder of other variable types</a:t>
            </a:r>
          </a:p>
          <a:p>
            <a:r>
              <a:rPr lang="en-US" dirty="0">
                <a:cs typeface="Courier New" pitchFamily="49" charset="0"/>
              </a:rPr>
              <a:t>Each element of a list can be anything (even another list!)</a:t>
            </a:r>
          </a:p>
          <a:p>
            <a:endParaRPr lang="en-US" dirty="0">
              <a:cs typeface="Courier New" pitchFamily="49" charset="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6100" y="422910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09600" y="2310348"/>
            <a:ext cx="6172200" cy="3785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a = c(1,2,3)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b = c(10,20,30)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L = list(a,b)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L</a:t>
            </a: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[[2]]</a:t>
            </a: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 10 20 30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L[[1]]</a:t>
            </a: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L[[2]][2]</a:t>
            </a: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20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1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Read data off of hard drive</a:t>
            </a:r>
          </a:p>
          <a:p>
            <a:pPr lvl="1"/>
            <a:r>
              <a:rPr lang="en-US" dirty="0"/>
              <a:t>R stores it as an object (saved in your computer’s memory)</a:t>
            </a:r>
          </a:p>
          <a:p>
            <a:pPr lvl="1"/>
            <a:r>
              <a:rPr lang="en-US" dirty="0"/>
              <a:t>Treat that object like any other</a:t>
            </a:r>
          </a:p>
          <a:p>
            <a:pPr lvl="1"/>
            <a:r>
              <a:rPr lang="en-US" dirty="0"/>
              <a:t>Changes to the object are restricted to the object, they don’t affect the data on the hard drive</a:t>
            </a:r>
          </a:p>
          <a:p>
            <a:r>
              <a:rPr lang="en-US" dirty="0"/>
              <a:t>Data frames are 2-d objects where each column can have a different class</a:t>
            </a:r>
          </a:p>
        </p:txBody>
      </p:sp>
    </p:spTree>
    <p:extLst>
      <p:ext uri="{BB962C8B-B14F-4D97-AF65-F5344CB8AC3E}">
        <p14:creationId xmlns:p14="http://schemas.microsoft.com/office/powerpoint/2010/main" val="341770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directory where R looks for files, or writes files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setwd()</a:t>
            </a:r>
            <a:r>
              <a:rPr lang="en-US"/>
              <a:t> changes it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dir()</a:t>
            </a:r>
            <a:r>
              <a:rPr lang="en-US"/>
              <a:t> shows the contents of 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124742"/>
            <a:ext cx="7543800" cy="21236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setwd(“C:/Project Directory/”)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dir()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“a figure.pdf”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 “more data.csv”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 “some data.csv”</a:t>
            </a: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1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 data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362200"/>
            <a:ext cx="7543800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(“C:/Project Directory/”)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dir()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“a figure.pdf”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 “more data.csv”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 “some data.csv”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read.csv(“some data.csv”)</a:t>
            </a:r>
          </a:p>
        </p:txBody>
      </p:sp>
    </p:spTree>
    <p:extLst>
      <p:ext uri="{BB962C8B-B14F-4D97-AF65-F5344CB8AC3E}">
        <p14:creationId xmlns:p14="http://schemas.microsoft.com/office/powerpoint/2010/main" val="38709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 data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211044"/>
            <a:ext cx="7848600" cy="5139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(“C:/Project Directory/”)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dir()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“a figure.pdf”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 “more data.csv”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 “some data.csv”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read.csv(“some data.csv”)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write.csv(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myData,”updated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data.csv”)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dir()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“a figure.pdf”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 “more data.csv”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 “some data.csv”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[4] “updated data.csv”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63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Finding your way around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head() </a:t>
            </a:r>
            <a:r>
              <a:rPr lang="en-US" dirty="0"/>
              <a:t>shows the first few lines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tail()</a:t>
            </a:r>
            <a:r>
              <a:rPr lang="en-US" dirty="0"/>
              <a:t> shows the last few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names()</a:t>
            </a:r>
            <a:r>
              <a:rPr lang="en-US" dirty="0"/>
              <a:t> gives the column names</a:t>
            </a:r>
          </a:p>
          <a:p>
            <a:r>
              <a:rPr lang="en-US" dirty="0"/>
              <a:t>Pulling out columns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Data$columnname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Data[,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Data[,3]</a:t>
            </a:r>
            <a:r>
              <a:rPr lang="en-US" dirty="0"/>
              <a:t> (if </a:t>
            </a:r>
            <a:r>
              <a:rPr lang="en-US" dirty="0" err="1"/>
              <a:t>columnname</a:t>
            </a:r>
            <a:r>
              <a:rPr lang="en-US" dirty="0"/>
              <a:t> is the 3</a:t>
            </a:r>
            <a:r>
              <a:rPr lang="en-US" baseline="30000" dirty="0"/>
              <a:t>rd</a:t>
            </a:r>
            <a:r>
              <a:rPr lang="en-US" dirty="0"/>
              <a:t> column)</a:t>
            </a:r>
          </a:p>
        </p:txBody>
      </p:sp>
    </p:spTree>
    <p:extLst>
      <p:ext uri="{BB962C8B-B14F-4D97-AF65-F5344CB8AC3E}">
        <p14:creationId xmlns:p14="http://schemas.microsoft.com/office/powerpoint/2010/main" val="3351989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200400"/>
            <a:ext cx="1600200" cy="1066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3276600" y="3048000"/>
            <a:ext cx="2209800" cy="1295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Function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48400" y="3200400"/>
            <a:ext cx="1600200" cy="10668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3732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38800" y="3732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72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200400"/>
            <a:ext cx="1600200" cy="1066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3276600" y="3048000"/>
            <a:ext cx="2209800" cy="1295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Function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48400" y="3200400"/>
            <a:ext cx="1600200" cy="10668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3732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38800" y="3732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1981200"/>
            <a:ext cx="1600200" cy="1066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066800" y="4419600"/>
            <a:ext cx="1600200" cy="1066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590800" y="4343400"/>
            <a:ext cx="838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628900" y="2705100"/>
            <a:ext cx="762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56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200400"/>
            <a:ext cx="1600200" cy="1066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3276600" y="3048000"/>
            <a:ext cx="2209800" cy="1295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Function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48400" y="3200400"/>
            <a:ext cx="1600200" cy="10668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3732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38800" y="3732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1981200"/>
            <a:ext cx="1600200" cy="1066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066800" y="4419600"/>
            <a:ext cx="1600200" cy="1066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590800" y="4343400"/>
            <a:ext cx="838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628900" y="2705100"/>
            <a:ext cx="762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3276600" y="4419600"/>
            <a:ext cx="2286000" cy="76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Options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358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200400"/>
            <a:ext cx="1600200" cy="1066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3276600" y="3048000"/>
            <a:ext cx="2209800" cy="1295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Function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48400" y="3200400"/>
            <a:ext cx="1600200" cy="10668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3732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38800" y="3732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1981200"/>
            <a:ext cx="1600200" cy="1066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066800" y="4419600"/>
            <a:ext cx="1600200" cy="1066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590800" y="4343400"/>
            <a:ext cx="838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628900" y="2705100"/>
            <a:ext cx="762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3276600" y="4419600"/>
            <a:ext cx="2286000" cy="76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Options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5540514"/>
            <a:ext cx="257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/>
              <a:t>Arguments</a:t>
            </a:r>
            <a:endParaRPr lang="en-US" sz="40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04457" y="426720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/>
              <a:t>Return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82601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What size is it?</a:t>
            </a:r>
          </a:p>
          <a:p>
            <a:pPr lvl="1"/>
            <a:r>
              <a:rPr lang="en-US"/>
              <a:t>Vector (one-dimensional, including length = 1)</a:t>
            </a:r>
          </a:p>
          <a:p>
            <a:pPr lvl="1"/>
            <a:r>
              <a:rPr lang="en-US"/>
              <a:t>Matrix (two-dimensional)</a:t>
            </a:r>
          </a:p>
          <a:p>
            <a:pPr lvl="1"/>
            <a:r>
              <a:rPr lang="en-US"/>
              <a:t>Array (n-dimensional)</a:t>
            </a:r>
          </a:p>
          <a:p>
            <a:r>
              <a:rPr lang="en-US"/>
              <a:t>What does it hold?</a:t>
            </a:r>
          </a:p>
          <a:p>
            <a:pPr lvl="1"/>
            <a:r>
              <a:rPr lang="en-US"/>
              <a:t>Numeric (0, 0.2, Inf, NA)</a:t>
            </a:r>
          </a:p>
          <a:p>
            <a:pPr lvl="1"/>
            <a:r>
              <a:rPr lang="en-US"/>
              <a:t>Logical (T, F)</a:t>
            </a:r>
          </a:p>
          <a:p>
            <a:pPr lvl="1"/>
            <a:r>
              <a:rPr lang="en-US"/>
              <a:t>Factor (“Male”, “Female”)</a:t>
            </a:r>
          </a:p>
          <a:p>
            <a:pPr lvl="1"/>
            <a:r>
              <a:rPr lang="en-US"/>
              <a:t>Character (“Bromus diandrus”, “Bromus carinatus”, “Bison bison”)</a:t>
            </a:r>
          </a:p>
          <a:p>
            <a:pPr lvl="1"/>
            <a:r>
              <a:rPr lang="en-US"/>
              <a:t>Mixtures</a:t>
            </a:r>
          </a:p>
          <a:p>
            <a:pPr lvl="2"/>
            <a:r>
              <a:rPr lang="en-US"/>
              <a:t>Lists</a:t>
            </a:r>
          </a:p>
          <a:p>
            <a:pPr lvl="2"/>
            <a:r>
              <a:rPr lang="en-US"/>
              <a:t>Dataframes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class() </a:t>
            </a:r>
            <a:r>
              <a:rPr lang="en-US"/>
              <a:t>is a function that tells you what type of object the argument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43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00242" y="5663625"/>
            <a:ext cx="775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Controlled by control elements (for, while, if)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914400" y="1828800"/>
            <a:ext cx="7315200" cy="381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200400"/>
            <a:ext cx="1600200" cy="1066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3276600" y="3048000"/>
            <a:ext cx="2209800" cy="1295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Function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48400" y="3200400"/>
            <a:ext cx="1600200" cy="10668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3732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38800" y="3732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1981200"/>
            <a:ext cx="1600200" cy="1066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066800" y="4419600"/>
            <a:ext cx="1600200" cy="1066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Object</a:t>
            </a:r>
            <a:endParaRPr lang="en-US" sz="2800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590800" y="4343400"/>
            <a:ext cx="838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628900" y="2705100"/>
            <a:ext cx="762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3276600" y="4419600"/>
            <a:ext cx="2286000" cy="76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Options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6505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3200400"/>
            <a:ext cx="6858000" cy="2667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b="1" i="1"/>
              <a:t>Call</a:t>
            </a:r>
            <a:r>
              <a:rPr lang="en-US"/>
              <a:t>: a function with a particular set of arguments</a:t>
            </a:r>
          </a:p>
          <a:p>
            <a:endParaRPr lang="en-US"/>
          </a:p>
          <a:p>
            <a:r>
              <a:rPr lang="en-US"/>
              <a:t>function( </a:t>
            </a:r>
            <a:r>
              <a:rPr lang="en-US" i="1"/>
              <a:t>argument</a:t>
            </a:r>
            <a:r>
              <a:rPr lang="en-US"/>
              <a:t>, </a:t>
            </a:r>
            <a:r>
              <a:rPr lang="en-US" i="1"/>
              <a:t>argument</a:t>
            </a:r>
            <a:r>
              <a:rPr lang="en-US"/>
              <a:t> . . . )</a:t>
            </a:r>
          </a:p>
          <a:p>
            <a:r>
              <a:rPr lang="en-US"/>
              <a:t>x = function( </a:t>
            </a:r>
            <a:r>
              <a:rPr lang="en-US" i="1"/>
              <a:t>argument</a:t>
            </a:r>
            <a:r>
              <a:rPr lang="en-US"/>
              <a:t>, </a:t>
            </a:r>
            <a:r>
              <a:rPr lang="en-US" i="1"/>
              <a:t>argument</a:t>
            </a:r>
            <a:r>
              <a:rPr lang="en-US"/>
              <a:t> . . .)</a:t>
            </a:r>
          </a:p>
          <a:p>
            <a:endParaRPr lang="en-US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26594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sqrt(16)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x = sqrt(16)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</a:t>
            </a: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28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3200400"/>
            <a:ext cx="6858000" cy="2667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b="1" i="1"/>
              <a:t>Call</a:t>
            </a:r>
            <a:r>
              <a:rPr lang="en-US"/>
              <a:t>: a function with a particular set of arguments</a:t>
            </a:r>
          </a:p>
          <a:p>
            <a:endParaRPr lang="en-US"/>
          </a:p>
          <a:p>
            <a:r>
              <a:rPr lang="en-US"/>
              <a:t>function( </a:t>
            </a:r>
            <a:r>
              <a:rPr lang="en-US" i="1"/>
              <a:t>argument</a:t>
            </a:r>
            <a:r>
              <a:rPr lang="en-US"/>
              <a:t>, </a:t>
            </a:r>
            <a:r>
              <a:rPr lang="en-US" i="1"/>
              <a:t>argument</a:t>
            </a:r>
            <a:r>
              <a:rPr lang="en-US"/>
              <a:t> . . . )</a:t>
            </a:r>
          </a:p>
          <a:p>
            <a:r>
              <a:rPr lang="en-US"/>
              <a:t>x = function( </a:t>
            </a:r>
            <a:r>
              <a:rPr lang="en-US" i="1"/>
              <a:t>argument</a:t>
            </a:r>
            <a:r>
              <a:rPr lang="en-US"/>
              <a:t>, </a:t>
            </a:r>
            <a:r>
              <a:rPr lang="en-US" i="1"/>
              <a:t>argument</a:t>
            </a:r>
            <a:r>
              <a:rPr lang="en-US"/>
              <a:t> . . .)</a:t>
            </a:r>
          </a:p>
          <a:p>
            <a:endParaRPr lang="en-US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26594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sqrt(16)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x = sqrt(16)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</a:t>
            </a: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1" y="34290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function return is not saved, just printed to the screen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 flipV="1">
            <a:off x="2590801" y="3886200"/>
            <a:ext cx="14478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0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3200400"/>
            <a:ext cx="6858000" cy="2667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b="1" i="1"/>
              <a:t>Call</a:t>
            </a:r>
            <a:r>
              <a:rPr lang="en-US"/>
              <a:t>: a function with a particular set of arguments</a:t>
            </a:r>
          </a:p>
          <a:p>
            <a:endParaRPr lang="en-US"/>
          </a:p>
          <a:p>
            <a:r>
              <a:rPr lang="en-US"/>
              <a:t>function( </a:t>
            </a:r>
            <a:r>
              <a:rPr lang="en-US" i="1"/>
              <a:t>argument</a:t>
            </a:r>
            <a:r>
              <a:rPr lang="en-US"/>
              <a:t>, </a:t>
            </a:r>
            <a:r>
              <a:rPr lang="en-US" i="1"/>
              <a:t>argument</a:t>
            </a:r>
            <a:r>
              <a:rPr lang="en-US"/>
              <a:t> . . . )</a:t>
            </a:r>
          </a:p>
          <a:p>
            <a:r>
              <a:rPr lang="en-US"/>
              <a:t>x = function( </a:t>
            </a:r>
            <a:r>
              <a:rPr lang="en-US" i="1"/>
              <a:t>argument</a:t>
            </a:r>
            <a:r>
              <a:rPr lang="en-US"/>
              <a:t>, </a:t>
            </a:r>
            <a:r>
              <a:rPr lang="en-US" i="1"/>
              <a:t>argument</a:t>
            </a:r>
            <a:r>
              <a:rPr lang="en-US"/>
              <a:t> . . .)</a:t>
            </a:r>
          </a:p>
          <a:p>
            <a:endParaRPr lang="en-US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26594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sqrt(16)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x = sqrt(16)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</a:t>
            </a: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1" y="48006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function return is assigned to a new object, “x”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 flipV="1">
            <a:off x="2819401" y="5257800"/>
            <a:ext cx="14478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2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Arguments to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function( </a:t>
            </a:r>
            <a:r>
              <a:rPr lang="en-US" i="1"/>
              <a:t>argument</a:t>
            </a:r>
            <a:r>
              <a:rPr lang="en-US"/>
              <a:t>, </a:t>
            </a:r>
            <a:r>
              <a:rPr lang="en-US" i="1"/>
              <a:t>argument</a:t>
            </a:r>
            <a:r>
              <a:rPr lang="en-US"/>
              <a:t> . . .)</a:t>
            </a:r>
          </a:p>
          <a:p>
            <a:pPr lvl="1"/>
            <a:r>
              <a:rPr lang="en-US"/>
              <a:t>Many functions will have default values for arguments</a:t>
            </a:r>
          </a:p>
          <a:p>
            <a:pPr lvl="2"/>
            <a:r>
              <a:rPr lang="en-US"/>
              <a:t>If unspecified, the argument will take that value</a:t>
            </a:r>
          </a:p>
          <a:p>
            <a:pPr lvl="1"/>
            <a:r>
              <a:rPr lang="en-US"/>
              <a:t>To find these values and a list of all arguments, do: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If you are just looking for functions related to a word, I would use google. But you can also: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119735"/>
            <a:ext cx="75438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?function.name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105400"/>
            <a:ext cx="75438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??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key.word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95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Sets of functions for a particular purpose</a:t>
            </a:r>
          </a:p>
          <a:p>
            <a:pPr lvl="1"/>
            <a:r>
              <a:rPr lang="en-US"/>
              <a:t>We will explore some of these in detail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2791" y="0"/>
            <a:ext cx="17012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2547878"/>
            <a:ext cx="64008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require(package.name)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86712"/>
            <a:ext cx="6781800" cy="176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40386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CRAN!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48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help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0"/>
            <a:ext cx="502103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831744" y="161038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Syntax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1828800"/>
            <a:ext cx="9906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5734" y="205740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Arguments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68856" y="2286000"/>
            <a:ext cx="9906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3352800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Return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68856" y="3571220"/>
            <a:ext cx="9906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7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help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5791200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657600"/>
            <a:ext cx="50292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165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in R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429000" y="1828006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Functions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 rot="9583230">
            <a:off x="5025012" y="1748413"/>
            <a:ext cx="506043" cy="50604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96563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18288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63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in R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429000" y="1828006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rot="5400000">
            <a:off x="3962400" y="2437606"/>
            <a:ext cx="4572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rcular Arrow 9"/>
          <p:cNvSpPr/>
          <p:nvPr/>
        </p:nvSpPr>
        <p:spPr>
          <a:xfrm rot="9583230">
            <a:off x="5025012" y="1748413"/>
            <a:ext cx="506043" cy="50604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96563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429000" y="2667000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961605" y="3275806"/>
            <a:ext cx="4572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3581400" y="3505200"/>
            <a:ext cx="12192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963194" y="4266406"/>
            <a:ext cx="4572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3808412"/>
            <a:ext cx="684212" cy="1588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3429000" y="4495800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Functions</a:t>
            </a:r>
            <a:endParaRPr lang="en-US" dirty="0"/>
          </a:p>
        </p:txBody>
      </p:sp>
      <p:sp>
        <p:nvSpPr>
          <p:cNvPr id="16" name="Flowchart: Decision 15"/>
          <p:cNvSpPr/>
          <p:nvPr/>
        </p:nvSpPr>
        <p:spPr>
          <a:xfrm>
            <a:off x="3581400" y="5334000"/>
            <a:ext cx="12192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3963194" y="5104606"/>
            <a:ext cx="4572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048001" y="5637211"/>
            <a:ext cx="611188" cy="1588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5989" y="5638800"/>
            <a:ext cx="608011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5334000" y="5410200"/>
            <a:ext cx="9906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  <a:endParaRPr lang="en-US" dirty="0"/>
          </a:p>
        </p:txBody>
      </p:sp>
      <p:sp>
        <p:nvSpPr>
          <p:cNvPr id="25" name="Flowchart: Terminator 24"/>
          <p:cNvSpPr/>
          <p:nvPr/>
        </p:nvSpPr>
        <p:spPr>
          <a:xfrm>
            <a:off x="5410200" y="3581400"/>
            <a:ext cx="9906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  <a:endParaRPr lang="en-US" dirty="0"/>
          </a:p>
        </p:txBody>
      </p:sp>
      <p:sp>
        <p:nvSpPr>
          <p:cNvPr id="26" name="Flowchart: Terminator 25"/>
          <p:cNvSpPr/>
          <p:nvPr/>
        </p:nvSpPr>
        <p:spPr>
          <a:xfrm>
            <a:off x="2057400" y="5410200"/>
            <a:ext cx="9906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18288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1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numeric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295400"/>
            <a:ext cx="6858000" cy="495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29540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10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&lt;- 10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10 -&gt; a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91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topic: control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r>
              <a:rPr lang="en-US" dirty="0"/>
              <a:t>if</a:t>
            </a:r>
          </a:p>
          <a:p>
            <a:r>
              <a:rPr lang="en-US" dirty="0"/>
              <a:t>while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general syntax 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3828871"/>
            <a:ext cx="655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for/if/while ( conditions 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	commands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	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43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2133600"/>
          </a:xfrm>
        </p:spPr>
        <p:txBody>
          <a:bodyPr>
            <a:normAutofit/>
          </a:bodyPr>
          <a:lstStyle/>
          <a:p>
            <a:r>
              <a:rPr lang="en-US"/>
              <a:t>When you want to do something a certain number of times</a:t>
            </a:r>
          </a:p>
          <a:p>
            <a:r>
              <a:rPr lang="en-US"/>
              <a:t>When you want to do something to each element of a vector, list, matrix . . 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908279"/>
            <a:ext cx="7543800" cy="3416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X = seq(1,4,by = 1)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for(i in X)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	print(i+1)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3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5</a:t>
            </a: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10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for( i in 1:10 )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63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for( i in 1:10 )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812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5146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814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148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482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1816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8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150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2484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3771901" y="-723900"/>
            <a:ext cx="609599" cy="5257800"/>
          </a:xfrm>
          <a:prstGeom prst="leftBrace">
            <a:avLst>
              <a:gd name="adj1" fmla="val 93169"/>
              <a:gd name="adj2" fmla="val 6855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71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for( i in 1:10 )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2860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812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5146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814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148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482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1816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8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150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2484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2971800"/>
            <a:ext cx="3396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Do any number of functions with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027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for( i in 1:10 )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286000"/>
            <a:ext cx="5334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81200" y="22860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5146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814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148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482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1816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8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150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248400" y="2286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37365" y="2971800"/>
            <a:ext cx="3396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r>
              <a:rPr lang="en-US" dirty="0"/>
              <a:t>Do any number of functions with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5962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for( i in 1:10 )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286000"/>
            <a:ext cx="5334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81200" y="22860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514600" y="22860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0" y="22860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81400" y="22860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14800" y="22860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48200" y="22860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181600" y="22860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8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15000" y="22860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248400" y="22860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2971800"/>
            <a:ext cx="3396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10</a:t>
            </a:r>
          </a:p>
          <a:p>
            <a:r>
              <a:rPr lang="en-US" dirty="0"/>
              <a:t>Do any number of functions with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1207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as an 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224677"/>
            <a:ext cx="754380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c(17,3,-1,10,9)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= rep(NA,5)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1:length(X))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if(X[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 12)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06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17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40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74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-1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208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542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4799" y="1295400"/>
            <a:ext cx="304800" cy="15240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8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as an 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224677"/>
            <a:ext cx="754380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c(17,3,-1,10,9)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= rep(NA,5)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1:length(X))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if(X[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 12)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06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17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40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74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-1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208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542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962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4799" y="1600200"/>
            <a:ext cx="304800" cy="15240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340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008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2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676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13748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as an 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224677"/>
            <a:ext cx="754380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c(17,3,-1,10,9)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=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1:length(X))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if(X[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 12)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06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17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40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74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-1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208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542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962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4799" y="1904999"/>
            <a:ext cx="304800" cy="15240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0665" y="45720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7540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2874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33542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43000" y="5105400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 = 1</a:t>
            </a:r>
          </a:p>
          <a:p>
            <a:r>
              <a:rPr lang="en-US"/>
              <a:t>(so X[i] = 17)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008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2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676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80407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numeric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295400"/>
            <a:ext cx="6858000" cy="495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29540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10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&lt;- 10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10 -&gt; a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304800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All of these are </a:t>
            </a:r>
            <a:r>
              <a:rPr lang="en-US" b="1" i="1"/>
              <a:t>assignments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80742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as an 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224677"/>
            <a:ext cx="754380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c(17,3,-1,10,9)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=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1:length(X))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if(X[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 12)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06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17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40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74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-1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208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542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962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4799" y="2438400"/>
            <a:ext cx="304800" cy="15240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0665" y="45720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7540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2874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33542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43000" y="5105400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 = 1</a:t>
            </a:r>
          </a:p>
          <a:p>
            <a:r>
              <a:rPr lang="en-US"/>
              <a:t>(so X[i] = 17)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05000" y="2286000"/>
            <a:ext cx="1524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63930" y="2297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38400" y="2667000"/>
            <a:ext cx="22860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40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674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008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342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676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1370846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as an 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224677"/>
            <a:ext cx="754380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c(17,3,-1,10,9)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=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1:length(X))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if(X[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 12)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06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17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40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74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-1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208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542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962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4799" y="1904999"/>
            <a:ext cx="304800" cy="15240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0665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754065" y="45720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2874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33542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71729" y="510540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 = 2</a:t>
            </a:r>
          </a:p>
          <a:p>
            <a:r>
              <a:rPr lang="en-US"/>
              <a:t>(so X[i] = 3)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008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2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676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2074791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as an 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224677"/>
            <a:ext cx="754380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c(17,3,-1,10,9)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=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1:length(X))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if(X[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 12)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06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17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40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74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-1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208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542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962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4799" y="2438400"/>
            <a:ext cx="304800" cy="15240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0665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754065" y="45720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2874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33542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71729" y="510540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 = 2</a:t>
            </a:r>
          </a:p>
          <a:p>
            <a:r>
              <a:rPr lang="en-US"/>
              <a:t>(so X[i] = 3)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05000" y="2286000"/>
            <a:ext cx="1524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63930" y="2297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340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674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342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676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4216849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as an 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224677"/>
            <a:ext cx="754380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c(17,3,-1,10,9)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=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1:length(X))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if(X[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 12)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06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17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40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74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-1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208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542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962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4799" y="2971800"/>
            <a:ext cx="304800" cy="15240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0665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754065" y="45720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2874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33542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71729" y="510540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 = 2</a:t>
            </a:r>
          </a:p>
          <a:p>
            <a:r>
              <a:rPr lang="en-US"/>
              <a:t>(so X[i] = 3)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008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342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676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1106699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as an 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224677"/>
            <a:ext cx="754380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c(17,3,-1,10,9)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=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1:length(X))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if(X[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 12)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06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17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40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74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-1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208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542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962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20665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754065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287465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3354265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8674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8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4008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9342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15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4676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644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as an 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224677"/>
            <a:ext cx="754380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c(17,3,-1,10,9)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=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1:length(X))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if(X[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 12)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06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17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40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74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-1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208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54265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9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962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20665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754065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287465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3354265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8674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8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4008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9342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15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467600" y="38862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143000" y="4495800"/>
            <a:ext cx="2819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60094" y="5193268"/>
            <a:ext cx="569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vector (created by the for) </a:t>
            </a:r>
            <a:r>
              <a:rPr lang="en-US" b="1" i="1"/>
              <a:t>indexes </a:t>
            </a:r>
            <a:r>
              <a:rPr lang="en-US"/>
              <a:t>vectors X and Y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V="1">
            <a:off x="2743200" y="3352800"/>
            <a:ext cx="2057400" cy="16002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3276600" y="3733800"/>
            <a:ext cx="1981200" cy="9144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72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2-dimension equivalent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24677"/>
            <a:ext cx="7543800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matrix(1:6,ncol = 2,nrow = 3)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matrix(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NA,ncol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2,nrow = 3)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1:nrow(X))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for(j in 1:ncol(X))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]^2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8135" y="51170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676400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143000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2018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52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51170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1865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35265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1865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5265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21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2-dimension equivalent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24677"/>
            <a:ext cx="7543800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matrix(1:6,ncol = 2,nrow = 3)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matrix(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NA,ncol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2,nrow = 3)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1:nrow(X))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for(j in 1:ncol(X))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]^2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8135" y="51170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676400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143000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2018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52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51170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1865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35265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1865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5265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72200" y="4407932"/>
            <a:ext cx="1676400" cy="1905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84508" y="40269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	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27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2-dimension equivalent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24677"/>
            <a:ext cx="7543800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matrix(1:6,ncol = 2,nrow = 3)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matrix(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NA,ncol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2,nrow = 3)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1:nrow(X))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for(j in 1:ncol(X))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]^2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8135" y="51170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676400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143000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2018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52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51170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1865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35265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1865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5265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72200" y="4407932"/>
            <a:ext cx="1676400" cy="1905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84508" y="40269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	j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96588" y="4495800"/>
            <a:ext cx="46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9000" y="4484132"/>
            <a:ext cx="46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5116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2-dimension equivalent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24677"/>
            <a:ext cx="7543800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matrix(1:6,ncol = 2,nrow = 3)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matrix(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NA,ncol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2,nrow = 3)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1:nrow(X))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for(j in 1:ncol(X))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]^2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8135" y="51170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676400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143000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2018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52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51170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1865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35265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1865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5265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72200" y="4407932"/>
            <a:ext cx="1676400" cy="1905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84508" y="40269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	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4495800"/>
            <a:ext cx="461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43212" y="4484132"/>
            <a:ext cx="461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4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numeric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295400"/>
            <a:ext cx="6858000" cy="495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29540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a + 1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11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b = a * a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b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121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x = sqrt(b)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11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481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2-dimension equivalent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24677"/>
            <a:ext cx="7543800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matrix(1:6,ncol = 2,nrow = 3)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matrix(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NA,ncol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2,nrow = 3)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1:nrow(X))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for(j in 1:ncol(X))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]^2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8135" y="51170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676400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143000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2018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35265" y="45720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51170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1865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35265" y="51054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1865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5265" y="5638800"/>
            <a:ext cx="533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72200" y="4407932"/>
            <a:ext cx="1676400" cy="1905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84508" y="40269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	j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96588" y="4495800"/>
            <a:ext cx="461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39000" y="4484132"/>
            <a:ext cx="461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80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When you want to execute a bit of code only if some condition is true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093416"/>
            <a:ext cx="7543800" cy="4154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X = 25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if( X &lt; 22 )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print(X+1)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X = 20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if( X &lt; 22 )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print(X+1)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057" y="6324600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&lt;   &gt;   &lt;=   &gt;=   ==   !=   %in% &amp;  |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61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Do one thing or the other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676400"/>
            <a:ext cx="7543800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X = 10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if( X &lt; 22 )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X+1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}else(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(X))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11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X = 25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if( X &lt; 22 )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X+1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}else(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(X))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057" y="6324600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&lt;   &gt;   &lt;=   &gt;=   ==   !=   %in% &amp;  |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177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Do something as long as a condition is TRUE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10812"/>
            <a:ext cx="7543800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while(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 5 )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5</a:t>
            </a:r>
          </a:p>
          <a:p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57" y="6324600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&lt;   &gt;   &lt;=   &gt;=   ==   !=   %in% &amp;  |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first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63492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Creating a numeric object (length &gt;1)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295400"/>
            <a:ext cx="6858000" cy="495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295400"/>
            <a:ext cx="5791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c(4,2,5,10)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 2 5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1:4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 4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seq(1,10)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 4 5 6 7 8 9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7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295400"/>
            <a:ext cx="6858000" cy="495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295400"/>
            <a:ext cx="5791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c(4,2,5,10)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 2 5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1:4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 4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seq(1,10)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 4 5 6 7 8 9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3733799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Two </a:t>
            </a:r>
            <a:r>
              <a:rPr lang="en-US" b="1" i="1"/>
              <a:t>arguments</a:t>
            </a:r>
            <a:r>
              <a:rPr lang="en-US"/>
              <a:t> passed to this function!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3505200" y="4190999"/>
            <a:ext cx="1295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/>
              <a:t>Creating a numeric object (length &gt;1)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3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295400"/>
            <a:ext cx="6858000" cy="495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295400"/>
            <a:ext cx="5791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c(4,2,5,10)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 2 5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1:4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 4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 = seq(1,10)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 4 5 6 7 8 9 10</a:t>
            </a: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373380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function </a:t>
            </a:r>
            <a:r>
              <a:rPr lang="en-US" b="1" i="1"/>
              <a:t>returns</a:t>
            </a:r>
            <a:r>
              <a:rPr lang="en-US"/>
              <a:t> a vector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4191000" y="46482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/>
              <a:t>Creating a numeric object (length &gt;1)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84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2556</Words>
  <Application>Microsoft Office PowerPoint</Application>
  <PresentationFormat>On-screen Show (4:3)</PresentationFormat>
  <Paragraphs>941</Paragraphs>
  <Slides>64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Bookman Old Style</vt:lpstr>
      <vt:lpstr>Calibri</vt:lpstr>
      <vt:lpstr>Courier New</vt:lpstr>
      <vt:lpstr>Gill Sans MT</vt:lpstr>
      <vt:lpstr>Wingdings</vt:lpstr>
      <vt:lpstr>Wingdings 3</vt:lpstr>
      <vt:lpstr>Origin</vt:lpstr>
      <vt:lpstr>Introduction to R</vt:lpstr>
      <vt:lpstr>The structure of R</vt:lpstr>
      <vt:lpstr>What is an object?</vt:lpstr>
      <vt:lpstr>Creating a numeric object</vt:lpstr>
      <vt:lpstr>Creating a numeric object</vt:lpstr>
      <vt:lpstr>Creating a numeric object</vt:lpstr>
      <vt:lpstr>Creating a numeric object (length &gt;1)</vt:lpstr>
      <vt:lpstr>Creating a numeric object (length &gt;1)</vt:lpstr>
      <vt:lpstr>Creating a numeric object (length &gt;1)</vt:lpstr>
      <vt:lpstr>Creating a matrix object</vt:lpstr>
      <vt:lpstr>Creating a logical object</vt:lpstr>
      <vt:lpstr>Creating a logical object</vt:lpstr>
      <vt:lpstr>Creating a logical object</vt:lpstr>
      <vt:lpstr>Getting at values</vt:lpstr>
      <vt:lpstr>Indexing a 1-D object</vt:lpstr>
      <vt:lpstr>Indexing a 1-D object</vt:lpstr>
      <vt:lpstr>Just for fun . . .</vt:lpstr>
      <vt:lpstr>Just for fun . . .</vt:lpstr>
      <vt:lpstr>Indexing a 2-D object</vt:lpstr>
      <vt:lpstr>Lists</vt:lpstr>
      <vt:lpstr>Data and data frames</vt:lpstr>
      <vt:lpstr>Working directory</vt:lpstr>
      <vt:lpstr>Read a data file</vt:lpstr>
      <vt:lpstr>Writing a data file</vt:lpstr>
      <vt:lpstr>Finding your way around a data frame</vt:lpstr>
      <vt:lpstr>Functions</vt:lpstr>
      <vt:lpstr>Functions</vt:lpstr>
      <vt:lpstr>Functions</vt:lpstr>
      <vt:lpstr>Functions</vt:lpstr>
      <vt:lpstr>Functions</vt:lpstr>
      <vt:lpstr>Calling a function</vt:lpstr>
      <vt:lpstr>Calling a function</vt:lpstr>
      <vt:lpstr>Calling a function</vt:lpstr>
      <vt:lpstr>Arguments to a function</vt:lpstr>
      <vt:lpstr>Packages</vt:lpstr>
      <vt:lpstr>Function help</vt:lpstr>
      <vt:lpstr>Function help</vt:lpstr>
      <vt:lpstr>Programming in R</vt:lpstr>
      <vt:lpstr>Programming in R</vt:lpstr>
      <vt:lpstr>Next topic: control elements</vt:lpstr>
      <vt:lpstr>For</vt:lpstr>
      <vt:lpstr>Details of for</vt:lpstr>
      <vt:lpstr>Details of for</vt:lpstr>
      <vt:lpstr>Details of for</vt:lpstr>
      <vt:lpstr>Details of for</vt:lpstr>
      <vt:lpstr>Details of for</vt:lpstr>
      <vt:lpstr>i as an Index</vt:lpstr>
      <vt:lpstr>i as an Index</vt:lpstr>
      <vt:lpstr>i as an Index</vt:lpstr>
      <vt:lpstr>i as an Index</vt:lpstr>
      <vt:lpstr>i as an Index</vt:lpstr>
      <vt:lpstr>i as an Index</vt:lpstr>
      <vt:lpstr>i as an Index</vt:lpstr>
      <vt:lpstr>i as an Index</vt:lpstr>
      <vt:lpstr>i as an Index</vt:lpstr>
      <vt:lpstr>2-dimension equivalent</vt:lpstr>
      <vt:lpstr>2-dimension equivalent</vt:lpstr>
      <vt:lpstr>2-dimension equivalent</vt:lpstr>
      <vt:lpstr>2-dimension equivalent</vt:lpstr>
      <vt:lpstr>2-dimension equivalent</vt:lpstr>
      <vt:lpstr>If</vt:lpstr>
      <vt:lpstr>If/else</vt:lpstr>
      <vt:lpstr>While</vt:lpstr>
      <vt:lpstr>End of first lecture</vt:lpstr>
    </vt:vector>
  </TitlesOfParts>
  <Company>NFIT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Brody Sandel</dc:creator>
  <cp:lastModifiedBy>Ganapathi Ajay Korimilli</cp:lastModifiedBy>
  <cp:revision>7</cp:revision>
  <dcterms:created xsi:type="dcterms:W3CDTF">2013-09-11T11:50:12Z</dcterms:created>
  <dcterms:modified xsi:type="dcterms:W3CDTF">2017-04-29T19:20:13Z</dcterms:modified>
</cp:coreProperties>
</file>