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87" r:id="rId24"/>
    <p:sldId id="278" r:id="rId25"/>
    <p:sldId id="28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9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10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76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5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37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28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2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5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30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5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6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25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59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9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9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67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5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05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184C-EF48-0B46-A9DF-58ECA10D5B66}" type="datetime1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10" Type="http://schemas.openxmlformats.org/officeDocument/2006/relationships/image" Target="../media/image16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8.emf"/><Relationship Id="rId5" Type="http://schemas.openxmlformats.org/officeDocument/2006/relationships/image" Target="../media/image27.png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29.wmf"/><Relationship Id="rId9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18" Type="http://schemas.openxmlformats.org/officeDocument/2006/relationships/image" Target="../media/image1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e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5.e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Chapter 03</a:t>
            </a:r>
          </a:p>
          <a:p>
            <a:endParaRPr lang="en-US" dirty="0"/>
          </a:p>
          <a:p>
            <a:r>
              <a:rPr lang="en-US" b="1" dirty="0"/>
              <a:t>DSO 530: Applied Modern Statistical Learning Techniques</a:t>
            </a:r>
          </a:p>
          <a:p>
            <a:endParaRPr lang="en-US" b="1" dirty="0"/>
          </a:p>
          <a:p>
            <a:pPr fontAlgn="base"/>
            <a:r>
              <a:rPr lang="en-US" b="1" dirty="0" err="1"/>
              <a:t>Abbass</a:t>
            </a:r>
            <a:r>
              <a:rPr lang="en-US" b="1" dirty="0"/>
              <a:t> Al Sharif, PhD</a:t>
            </a:r>
          </a:p>
          <a:p>
            <a:br>
              <a:rPr lang="en-US" dirty="0"/>
            </a:br>
            <a:r>
              <a:rPr lang="en-US" dirty="0"/>
              <a:t>https://www.alsharif.info/iom530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Is </a:t>
            </a:r>
            <a:r>
              <a:rPr lang="en-US" dirty="0" err="1">
                <a:latin typeface="Symbol" pitchFamily="18" charset="2"/>
              </a:rPr>
              <a:t>b</a:t>
            </a:r>
            <a:r>
              <a:rPr lang="en-US" baseline="-25000" dirty="0" err="1"/>
              <a:t>j</a:t>
            </a:r>
            <a:r>
              <a:rPr lang="en-US" dirty="0"/>
              <a:t>=0 i.e. is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an important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use a hypothesis test to answer this question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 H</a:t>
            </a:r>
            <a:r>
              <a:rPr lang="en-US" baseline="-25000" dirty="0"/>
              <a:t>0</a:t>
            </a:r>
            <a:r>
              <a:rPr lang="en-US" dirty="0"/>
              <a:t>:  </a:t>
            </a:r>
            <a:r>
              <a:rPr lang="en-US" dirty="0" err="1">
                <a:latin typeface="Symbol" pitchFamily="18" charset="2"/>
              </a:rPr>
              <a:t>b</a:t>
            </a:r>
            <a:r>
              <a:rPr lang="en-US" baseline="-25000" dirty="0" err="1"/>
              <a:t>j</a:t>
            </a:r>
            <a:r>
              <a:rPr lang="en-US" dirty="0"/>
              <a:t>=0     </a:t>
            </a:r>
            <a:r>
              <a:rPr lang="en-US" dirty="0" err="1"/>
              <a:t>vs</a:t>
            </a:r>
            <a:r>
              <a:rPr lang="en-US" dirty="0"/>
              <a:t>    H</a:t>
            </a:r>
            <a:r>
              <a:rPr lang="en-US" baseline="-25000" dirty="0"/>
              <a:t>a</a:t>
            </a:r>
            <a:r>
              <a:rPr lang="en-US" dirty="0"/>
              <a:t>: 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j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0</a:t>
            </a:r>
          </a:p>
          <a:p>
            <a:pPr>
              <a:buFont typeface="Wingdings" charset="2"/>
              <a:buChar char="Ø"/>
            </a:pPr>
            <a:r>
              <a:rPr lang="en-US" dirty="0"/>
              <a:t>Calculate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If t is large (equivalently p-value is small) we can be sure that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j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0 and that there is a relationship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501422"/>
              </p:ext>
            </p:extLst>
          </p:nvPr>
        </p:nvGraphicFramePr>
        <p:xfrm>
          <a:off x="2297294" y="2656920"/>
          <a:ext cx="14478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8" name="Equation" r:id="rId4" imgW="876300" imgH="482600" progId="Equation.3">
                  <p:embed/>
                </p:oleObj>
              </mc:Choice>
              <mc:Fallback>
                <p:oleObj name="Equation" r:id="rId4" imgW="876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294" y="2656920"/>
                        <a:ext cx="1447800" cy="7985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735694" y="2580720"/>
            <a:ext cx="426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sz="2200" dirty="0"/>
              <a:t>Number of standard deviations      	away from zero.</a:t>
            </a:r>
            <a:endParaRPr kumimoji="1" lang="en-US" sz="2200" dirty="0">
              <a:latin typeface="Times New Roman" pitchFamily="18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202294" y="303792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94" y="4647775"/>
            <a:ext cx="5867400" cy="911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218163" y="6215760"/>
            <a:ext cx="114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>
                <a:latin typeface="Times New Roman" pitchFamily="18" charset="0"/>
              </a:rPr>
              <a:t>P-value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3398763" y="552996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389363" y="552996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84163" y="636816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>
                <a:latin typeface="Times New Roman" pitchFamily="18" charset="0"/>
              </a:rPr>
              <a:t>is 17.67 SE’s from 0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6370563" y="552996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Freeform 17"/>
          <p:cNvSpPr>
            <a:spLocks/>
          </p:cNvSpPr>
          <p:nvPr/>
        </p:nvSpPr>
        <p:spPr bwMode="auto">
          <a:xfrm>
            <a:off x="3474963" y="5654732"/>
            <a:ext cx="2179249" cy="1069028"/>
          </a:xfrm>
          <a:custGeom>
            <a:avLst/>
            <a:gdLst>
              <a:gd name="T0" fmla="*/ 0 w 1440"/>
              <a:gd name="T1" fmla="*/ 1219200 h 800"/>
              <a:gd name="T2" fmla="*/ 1905000 w 1440"/>
              <a:gd name="T3" fmla="*/ 1066800 h 800"/>
              <a:gd name="T4" fmla="*/ 2286000 w 1440"/>
              <a:gd name="T5" fmla="*/ 0 h 800"/>
              <a:gd name="T6" fmla="*/ 0 60000 65536"/>
              <a:gd name="T7" fmla="*/ 0 60000 65536"/>
              <a:gd name="T8" fmla="*/ 0 60000 65536"/>
              <a:gd name="T9" fmla="*/ 0 w 1440"/>
              <a:gd name="T10" fmla="*/ 0 h 800"/>
              <a:gd name="T11" fmla="*/ 1440 w 1440"/>
              <a:gd name="T12" fmla="*/ 800 h 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800">
                <a:moveTo>
                  <a:pt x="0" y="768"/>
                </a:moveTo>
                <a:cubicBezTo>
                  <a:pt x="480" y="784"/>
                  <a:pt x="960" y="800"/>
                  <a:pt x="1200" y="672"/>
                </a:cubicBezTo>
                <a:cubicBezTo>
                  <a:pt x="1440" y="544"/>
                  <a:pt x="1440" y="272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872205"/>
              </p:ext>
            </p:extLst>
          </p:nvPr>
        </p:nvGraphicFramePr>
        <p:xfrm>
          <a:off x="3255888" y="6007798"/>
          <a:ext cx="3063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" name="Equation" r:id="rId7" imgW="177646" imgH="241091" progId="Equation.3">
                  <p:embed/>
                </p:oleObj>
              </mc:Choice>
              <mc:Fallback>
                <p:oleObj name="Equation" r:id="rId7" imgW="177646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888" y="6007798"/>
                        <a:ext cx="3063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633740"/>
              </p:ext>
            </p:extLst>
          </p:nvPr>
        </p:nvGraphicFramePr>
        <p:xfrm>
          <a:off x="3909938" y="5998273"/>
          <a:ext cx="9366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0" name="Equation" r:id="rId9" imgW="469696" imgH="241195" progId="Equation.3">
                  <p:embed/>
                </p:oleObj>
              </mc:Choice>
              <mc:Fallback>
                <p:oleObj name="Equation" r:id="rId9" imgW="46969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938" y="5998273"/>
                        <a:ext cx="9366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710966"/>
              </p:ext>
            </p:extLst>
          </p:nvPr>
        </p:nvGraphicFramePr>
        <p:xfrm>
          <a:off x="579363" y="6368160"/>
          <a:ext cx="3063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1" name="Equation" r:id="rId11" imgW="177646" imgH="241091" progId="Equation.3">
                  <p:embed/>
                </p:oleObj>
              </mc:Choice>
              <mc:Fallback>
                <p:oleObj name="Equation" r:id="rId11" imgW="177646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63" y="6368160"/>
                        <a:ext cx="3063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Individual Variables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4141788"/>
            <a:ext cx="4806950" cy="792162"/>
          </a:xfrm>
          <a:solidFill>
            <a:srgbClr val="FFFFFF"/>
          </a:solidFill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4413" y="1447800"/>
            <a:ext cx="7893787" cy="114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3200" baseline="-25000" dirty="0">
                <a:latin typeface="Times New Roman" pitchFamily="18" charset="0"/>
              </a:rPr>
              <a:t>Is there a (statistically detectable) linear relationship between Newspapers and Sales after all the other variables have been accounted for?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77000" y="3657600"/>
            <a:ext cx="2209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No:  big p-value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5334000"/>
            <a:ext cx="7924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>
                <a:latin typeface="Times New Roman" pitchFamily="18" charset="0"/>
              </a:rPr>
              <a:t>Almost all the explaining that Newspapers could do in simple regression has already been done by TV and Radio in multiple regression!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324600" y="44196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Small p-value in simple regression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667000"/>
            <a:ext cx="5638800" cy="12842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6019800" y="38100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5791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Is the whole regression explaining anything at all?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58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Test for: 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2003425"/>
            <a:ext cx="76962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/>
              <a:t> H</a:t>
            </a:r>
            <a:r>
              <a:rPr lang="en-US" sz="2200" baseline="-25000" dirty="0"/>
              <a:t>0</a:t>
            </a:r>
            <a:r>
              <a:rPr lang="en-US" sz="2200" dirty="0"/>
              <a:t>:  all slopes = 0      	</a:t>
            </a:r>
            <a:r>
              <a:rPr kumimoji="1" lang="en-US" sz="2400" dirty="0">
                <a:latin typeface="Times New Roman" pitchFamily="18" charset="0"/>
              </a:rPr>
              <a:t>(</a:t>
            </a:r>
            <a:r>
              <a:rPr kumimoji="1" lang="en-US" sz="2400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1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2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>
                <a:latin typeface="Times New Roman" pitchFamily="18" charset="0"/>
                <a:sym typeface="Symbol" pitchFamily="18" charset="2"/>
              </a:rPr>
              <a:t>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 err="1">
                <a:latin typeface="Symbol" pitchFamily="18" charset="2"/>
              </a:rPr>
              <a:t>b</a:t>
            </a:r>
            <a:r>
              <a:rPr kumimoji="1" lang="en-US" sz="2400" baseline="-25000" dirty="0" err="1">
                <a:latin typeface="Times New Roman" pitchFamily="18" charset="0"/>
              </a:rPr>
              <a:t>p</a:t>
            </a:r>
            <a:r>
              <a:rPr kumimoji="1" lang="en-US" sz="2400" dirty="0">
                <a:latin typeface="Times New Roman" pitchFamily="18" charset="0"/>
              </a:rPr>
              <a:t>=0),</a:t>
            </a:r>
            <a:r>
              <a:rPr kumimoji="1" lang="en-US" sz="2800" dirty="0">
                <a:latin typeface="Times New Roman" pitchFamily="18" charset="0"/>
              </a:rPr>
              <a:t> </a:t>
            </a: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200" dirty="0"/>
              <a:t>H</a:t>
            </a:r>
            <a:r>
              <a:rPr lang="en-US" sz="2200" baseline="-25000" dirty="0"/>
              <a:t>a</a:t>
            </a:r>
            <a:r>
              <a:rPr lang="en-US" sz="2200" dirty="0"/>
              <a:t>:  at least one slope </a:t>
            </a:r>
            <a:r>
              <a:rPr lang="en-US" sz="2200" dirty="0">
                <a:sym typeface="Symbol" pitchFamily="18" charset="2"/>
              </a:rPr>
              <a:t> </a:t>
            </a:r>
            <a:r>
              <a:rPr lang="en-US" sz="2200" dirty="0"/>
              <a:t>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4410384"/>
            <a:ext cx="7924800" cy="151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>
                <a:latin typeface="Times New Roman" pitchFamily="18" charset="0"/>
              </a:rPr>
              <a:t>Answer comes from the F test in the ANOVA (</a:t>
            </a:r>
            <a:r>
              <a:rPr kumimoji="1" lang="en-US" sz="2400" dirty="0" err="1">
                <a:latin typeface="Times New Roman" pitchFamily="18" charset="0"/>
              </a:rPr>
              <a:t>ANalysis</a:t>
            </a:r>
            <a:r>
              <a:rPr kumimoji="1" lang="en-US" sz="2400" dirty="0">
                <a:latin typeface="Times New Roman" pitchFamily="18" charset="0"/>
              </a:rPr>
              <a:t> Of </a:t>
            </a:r>
            <a:r>
              <a:rPr kumimoji="1" lang="en-US" sz="2400" dirty="0" err="1">
                <a:latin typeface="Times New Roman" pitchFamily="18" charset="0"/>
              </a:rPr>
              <a:t>VAriance</a:t>
            </a:r>
            <a:r>
              <a:rPr kumimoji="1" lang="en-US" sz="2400" dirty="0">
                <a:latin typeface="Times New Roman" pitchFamily="18" charset="0"/>
              </a:rPr>
              <a:t>) table.</a:t>
            </a:r>
          </a:p>
          <a:p>
            <a:r>
              <a:rPr kumimoji="1" lang="en-US" sz="2400" dirty="0">
                <a:latin typeface="Times New Roman" pitchFamily="18" charset="0"/>
              </a:rPr>
              <a:t>The ANOVA table has many pieces of information. What we care about is the F Ratio and the corresponding p-value.</a:t>
            </a:r>
          </a:p>
          <a:p>
            <a:endParaRPr kumimoji="1" lang="en-US" sz="2400" dirty="0">
              <a:latin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67385"/>
            <a:ext cx="7924800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The Linear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Least Squares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Measures of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Inference in Regression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Other Considerations in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Qualitative Predictors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Interaction Terms</a:t>
            </a:r>
          </a:p>
          <a:p>
            <a:pPr>
              <a:buFont typeface="Wingdings" charset="2"/>
              <a:buChar char="Ø"/>
            </a:pPr>
            <a:r>
              <a:rPr lang="en-US" dirty="0"/>
              <a:t>Potential Fit Problems</a:t>
            </a:r>
          </a:p>
          <a:p>
            <a:pPr>
              <a:buFont typeface="Wingdings" charset="2"/>
              <a:buChar char="Ø"/>
            </a:pPr>
            <a:r>
              <a:rPr lang="en-US" dirty="0"/>
              <a:t>Linear vs. KNN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4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Qualitative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How do you stick “men” and “women” (category listings) into a regression equation?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Code them as indicator variables (dummy variables)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For example we can “code” Males=0 and Females= 1.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9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Suppose we want to include income and gender.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Two genders (male and female). Let                                  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then the regression equation is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/>
              <a:t> is the average extra balance each month that females have for given income level. Males are the “baseline”.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422023"/>
              </p:ext>
            </p:extLst>
          </p:nvPr>
        </p:nvGraphicFramePr>
        <p:xfrm>
          <a:off x="2827338" y="2667000"/>
          <a:ext cx="270033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4" imgW="1828800" imgH="495300" progId="Equation.3">
                  <p:embed/>
                </p:oleObj>
              </mc:Choice>
              <mc:Fallback>
                <p:oleObj name="Equation" r:id="rId4" imgW="1828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2667000"/>
                        <a:ext cx="2700337" cy="7350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435868"/>
              </p:ext>
            </p:extLst>
          </p:nvPr>
        </p:nvGraphicFramePr>
        <p:xfrm>
          <a:off x="1009650" y="3787775"/>
          <a:ext cx="74755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Equation" r:id="rId6" imgW="4445000" imgH="571500" progId="Equation.3">
                  <p:embed/>
                </p:oleObj>
              </mc:Choice>
              <mc:Fallback>
                <p:oleObj name="Equation" r:id="rId6" imgW="444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787775"/>
                        <a:ext cx="7475538" cy="9604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89" y="5462640"/>
            <a:ext cx="7543800" cy="1295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62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Coding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There are different ways to code categorical variables.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Two genders (male and female). Let                                  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then the regression equation is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/>
              <a:t> is the average amount that females are above the average, for any given income level.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/>
              <a:t> is also the average amount that males are below the average, for any given income level. </a:t>
            </a:r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320694"/>
              </p:ext>
            </p:extLst>
          </p:nvPr>
        </p:nvGraphicFramePr>
        <p:xfrm>
          <a:off x="2917825" y="2511425"/>
          <a:ext cx="27003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4" imgW="1828800" imgH="495300" progId="Equation.3">
                  <p:embed/>
                </p:oleObj>
              </mc:Choice>
              <mc:Fallback>
                <p:oleObj name="Equation" r:id="rId4" imgW="1828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2511425"/>
                        <a:ext cx="2700338" cy="7350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021717"/>
              </p:ext>
            </p:extLst>
          </p:nvPr>
        </p:nvGraphicFramePr>
        <p:xfrm>
          <a:off x="630238" y="3683000"/>
          <a:ext cx="7731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6" imgW="4457700" imgH="571500" progId="Equation.3">
                  <p:embed/>
                </p:oleObj>
              </mc:Choice>
              <mc:Fallback>
                <p:oleObj name="Equation" r:id="rId6" imgW="4457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3683000"/>
                        <a:ext cx="7731125" cy="990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5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 Discussed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Interaction terms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Non-linear effects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err="1"/>
              <a:t>Multicollinearity</a:t>
            </a: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Model Selection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8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2800" dirty="0"/>
              <a:t>When the effect on Y of increasing X</a:t>
            </a:r>
            <a:r>
              <a:rPr lang="en-US" sz="2800" baseline="-25000" dirty="0"/>
              <a:t>1</a:t>
            </a:r>
            <a:r>
              <a:rPr lang="en-US" sz="2800" dirty="0"/>
              <a:t> depends on another X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/>
              <a:t>Example: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Maybe the effect on Salary (Y) when increasing Position (X</a:t>
            </a:r>
            <a:r>
              <a:rPr lang="en-US" sz="2400" baseline="-25000" dirty="0"/>
              <a:t>1</a:t>
            </a:r>
            <a:r>
              <a:rPr lang="en-US" sz="2400" dirty="0"/>
              <a:t>) depends on gender (X</a:t>
            </a:r>
            <a:r>
              <a:rPr lang="en-US" sz="2400" baseline="-25000" dirty="0"/>
              <a:t>2</a:t>
            </a:r>
            <a:r>
              <a:rPr lang="en-US" sz="2400" dirty="0"/>
              <a:t>)?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For example maybe Male salaries go up faster (or slower) than Females as they get promoted.</a:t>
            </a:r>
          </a:p>
          <a:p>
            <a:pPr marL="274320" lvl="1" indent="0">
              <a:buNone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800" dirty="0"/>
              <a:t>Advertising example: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TV and radio advertising both increase sales.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Perhaps spending money on both of them may increase sales more than spending the same amount on one alone?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2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in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60" y="2396499"/>
            <a:ext cx="5894340" cy="202041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Spending $1 extra on TV increases average sales by 0.0191 + 0.0011Radio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Spending $1 extra on Radio increases average sales by 0.0289 + 0.0011TV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6" y="4724400"/>
            <a:ext cx="53022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71589" y="1582615"/>
                <a:ext cx="68946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89" y="1582615"/>
                <a:ext cx="689461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80200" y="261162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Interaction Term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6559289" y="1951947"/>
            <a:ext cx="0" cy="649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696647"/>
              </p:ext>
            </p:extLst>
          </p:nvPr>
        </p:nvGraphicFramePr>
        <p:xfrm>
          <a:off x="1363589" y="1524000"/>
          <a:ext cx="6082356" cy="42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6" imgW="3086100" imgH="215900" progId="Equation.3">
                  <p:embed/>
                </p:oleObj>
              </mc:Choice>
              <mc:Fallback>
                <p:oleObj name="Equation" r:id="rId6" imgW="3086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589" y="1524000"/>
                        <a:ext cx="6082356" cy="42794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961849"/>
              </p:ext>
            </p:extLst>
          </p:nvPr>
        </p:nvGraphicFramePr>
        <p:xfrm>
          <a:off x="666414" y="2372036"/>
          <a:ext cx="3583079" cy="27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8" imgW="2870200" imgH="215900" progId="Equation.3">
                  <p:embed/>
                </p:oleObj>
              </mc:Choice>
              <mc:Fallback>
                <p:oleObj name="Equation" r:id="rId8" imgW="2870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14" y="2372036"/>
                        <a:ext cx="3583079" cy="27152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983063"/>
              </p:ext>
            </p:extLst>
          </p:nvPr>
        </p:nvGraphicFramePr>
        <p:xfrm>
          <a:off x="673099" y="3346450"/>
          <a:ext cx="3592369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10" imgW="2717800" imgH="215900" progId="Equation.3">
                  <p:embed/>
                </p:oleObj>
              </mc:Choice>
              <mc:Fallback>
                <p:oleObj name="Equation" r:id="rId10" imgW="2717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99" y="3346450"/>
                        <a:ext cx="3592369" cy="2714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69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The Linear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Least Squares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Measures of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Inference in Regression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Other Considerations in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Qualitative Predictors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Interaction Terms</a:t>
            </a:r>
          </a:p>
          <a:p>
            <a:pPr>
              <a:buFont typeface="Wingdings" charset="2"/>
              <a:buChar char="Ø"/>
            </a:pPr>
            <a:r>
              <a:rPr lang="en-US" dirty="0"/>
              <a:t>Potential Fit Problems</a:t>
            </a:r>
          </a:p>
          <a:p>
            <a:pPr>
              <a:buFont typeface="Wingdings" charset="2"/>
              <a:buChar char="Ø"/>
            </a:pPr>
            <a:r>
              <a:rPr lang="en-US" dirty="0"/>
              <a:t>Linear vs. KNN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Regression Lines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300" y="3418916"/>
            <a:ext cx="6934200" cy="2879725"/>
            <a:chOff x="304800" y="3582987"/>
            <a:chExt cx="6934200" cy="2879725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04800" y="3582987"/>
              <a:ext cx="69342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/>
                <a:t>Regression equation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female: salary = 112.77+1.86 + 6.05</a:t>
              </a:r>
              <a:r>
                <a:rPr lang="en-US" dirty="0">
                  <a:sym typeface="Symbol" pitchFamily="18" charset="2"/>
                </a:rPr>
                <a:t></a:t>
              </a:r>
              <a:r>
                <a:rPr lang="en-US" dirty="0"/>
                <a:t> position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males:  salary = 112.77-1.86 + 6.05 </a:t>
              </a:r>
              <a:r>
                <a:rPr lang="en-US" dirty="0">
                  <a:sym typeface="Symbol" pitchFamily="18" charset="2"/>
                </a:rPr>
                <a:t></a:t>
              </a:r>
              <a:r>
                <a:rPr lang="en-US" dirty="0"/>
                <a:t> position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2286000" y="5183187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143000" y="5640387"/>
              <a:ext cx="15240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Different intercepts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3581400" y="5106987"/>
              <a:ext cx="685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971800" y="5640387"/>
              <a:ext cx="15240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Same slopes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699160" y="1391678"/>
            <a:ext cx="3460750" cy="3810000"/>
            <a:chOff x="3580" y="720"/>
            <a:chExt cx="2180" cy="2400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0" y="902"/>
              <a:ext cx="2180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984" y="72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Line for women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080" y="2832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/>
                <a:t>Line for men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704" y="91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608" y="1920"/>
              <a:ext cx="24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457735" y="5102648"/>
            <a:ext cx="441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Parallel lines have the same slope. Dummy variables give lines different intercepts, but their slopes are still the same.</a:t>
            </a: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9153"/>
            <a:ext cx="5257800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Our model has forced the line for men and the line for women to be parallel.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Parallel lines say that promotions have the same salary benefit for men as for women.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If lines aren’t parallel then promotions affect men’s and women’s salaries differently.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7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the Lines be Parallel?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468113" y="1647398"/>
            <a:ext cx="3453908" cy="2604716"/>
            <a:chOff x="262" y="790"/>
            <a:chExt cx="2100" cy="177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62" y="790"/>
              <a:ext cx="2082" cy="1413"/>
              <a:chOff x="262" y="790"/>
              <a:chExt cx="2082" cy="1413"/>
            </a:xfrm>
          </p:grpSpPr>
          <p:pic>
            <p:nvPicPr>
              <p:cNvPr id="225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" y="1340"/>
                <a:ext cx="171" cy="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Line 6"/>
              <p:cNvSpPr>
                <a:spLocks noChangeShapeType="1"/>
              </p:cNvSpPr>
              <p:nvPr/>
            </p:nvSpPr>
            <p:spPr bwMode="auto">
              <a:xfrm flipH="1">
                <a:off x="790" y="2202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7"/>
              <p:cNvSpPr>
                <a:spLocks noChangeShapeType="1"/>
              </p:cNvSpPr>
              <p:nvPr/>
            </p:nvSpPr>
            <p:spPr bwMode="auto">
              <a:xfrm flipH="1">
                <a:off x="768" y="2098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8"/>
              <p:cNvSpPr>
                <a:spLocks noChangeArrowheads="1"/>
              </p:cNvSpPr>
              <p:nvPr/>
            </p:nvSpPr>
            <p:spPr bwMode="auto">
              <a:xfrm>
                <a:off x="530" y="2061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110</a:t>
                </a:r>
                <a:endParaRPr lang="en-US"/>
              </a:p>
            </p:txBody>
          </p:sp>
          <p:sp>
            <p:nvSpPr>
              <p:cNvPr id="229" name="Line 9"/>
              <p:cNvSpPr>
                <a:spLocks noChangeShapeType="1"/>
              </p:cNvSpPr>
              <p:nvPr/>
            </p:nvSpPr>
            <p:spPr bwMode="auto">
              <a:xfrm flipH="1">
                <a:off x="790" y="2001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10"/>
              <p:cNvSpPr>
                <a:spLocks noChangeShapeType="1"/>
              </p:cNvSpPr>
              <p:nvPr/>
            </p:nvSpPr>
            <p:spPr bwMode="auto">
              <a:xfrm flipH="1">
                <a:off x="768" y="1897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11"/>
              <p:cNvSpPr>
                <a:spLocks noChangeArrowheads="1"/>
              </p:cNvSpPr>
              <p:nvPr/>
            </p:nvSpPr>
            <p:spPr bwMode="auto">
              <a:xfrm>
                <a:off x="530" y="1860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120</a:t>
                </a:r>
                <a:endParaRPr lang="en-US"/>
              </a:p>
            </p:txBody>
          </p:sp>
          <p:sp>
            <p:nvSpPr>
              <p:cNvPr id="232" name="Line 12"/>
              <p:cNvSpPr>
                <a:spLocks noChangeShapeType="1"/>
              </p:cNvSpPr>
              <p:nvPr/>
            </p:nvSpPr>
            <p:spPr bwMode="auto">
              <a:xfrm flipH="1">
                <a:off x="790" y="1801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Line 13"/>
              <p:cNvSpPr>
                <a:spLocks noChangeShapeType="1"/>
              </p:cNvSpPr>
              <p:nvPr/>
            </p:nvSpPr>
            <p:spPr bwMode="auto">
              <a:xfrm flipH="1">
                <a:off x="768" y="1697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14"/>
              <p:cNvSpPr>
                <a:spLocks noChangeArrowheads="1"/>
              </p:cNvSpPr>
              <p:nvPr/>
            </p:nvSpPr>
            <p:spPr bwMode="auto">
              <a:xfrm>
                <a:off x="530" y="1660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130</a:t>
                </a:r>
                <a:endParaRPr lang="en-US"/>
              </a:p>
            </p:txBody>
          </p:sp>
          <p:sp>
            <p:nvSpPr>
              <p:cNvPr id="235" name="Line 15"/>
              <p:cNvSpPr>
                <a:spLocks noChangeShapeType="1"/>
              </p:cNvSpPr>
              <p:nvPr/>
            </p:nvSpPr>
            <p:spPr bwMode="auto">
              <a:xfrm flipH="1">
                <a:off x="790" y="1600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16"/>
              <p:cNvSpPr>
                <a:spLocks noChangeShapeType="1"/>
              </p:cNvSpPr>
              <p:nvPr/>
            </p:nvSpPr>
            <p:spPr bwMode="auto">
              <a:xfrm flipH="1">
                <a:off x="768" y="1496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17"/>
              <p:cNvSpPr>
                <a:spLocks noChangeArrowheads="1"/>
              </p:cNvSpPr>
              <p:nvPr/>
            </p:nvSpPr>
            <p:spPr bwMode="auto">
              <a:xfrm>
                <a:off x="530" y="1459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140</a:t>
                </a:r>
                <a:endParaRPr lang="en-US"/>
              </a:p>
            </p:txBody>
          </p:sp>
          <p:sp>
            <p:nvSpPr>
              <p:cNvPr id="238" name="Line 18"/>
              <p:cNvSpPr>
                <a:spLocks noChangeShapeType="1"/>
              </p:cNvSpPr>
              <p:nvPr/>
            </p:nvSpPr>
            <p:spPr bwMode="auto">
              <a:xfrm flipH="1">
                <a:off x="790" y="1392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19"/>
              <p:cNvSpPr>
                <a:spLocks noChangeShapeType="1"/>
              </p:cNvSpPr>
              <p:nvPr/>
            </p:nvSpPr>
            <p:spPr bwMode="auto">
              <a:xfrm flipH="1">
                <a:off x="768" y="1296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20"/>
              <p:cNvSpPr>
                <a:spLocks noChangeArrowheads="1"/>
              </p:cNvSpPr>
              <p:nvPr/>
            </p:nvSpPr>
            <p:spPr bwMode="auto">
              <a:xfrm>
                <a:off x="530" y="1258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150</a:t>
                </a:r>
                <a:endParaRPr lang="en-US"/>
              </a:p>
            </p:txBody>
          </p:sp>
          <p:sp>
            <p:nvSpPr>
              <p:cNvPr id="241" name="Line 21"/>
              <p:cNvSpPr>
                <a:spLocks noChangeShapeType="1"/>
              </p:cNvSpPr>
              <p:nvPr/>
            </p:nvSpPr>
            <p:spPr bwMode="auto">
              <a:xfrm flipH="1">
                <a:off x="790" y="1192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22"/>
              <p:cNvSpPr>
                <a:spLocks noChangeShapeType="1"/>
              </p:cNvSpPr>
              <p:nvPr/>
            </p:nvSpPr>
            <p:spPr bwMode="auto">
              <a:xfrm flipH="1">
                <a:off x="768" y="1095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23"/>
              <p:cNvSpPr>
                <a:spLocks noChangeArrowheads="1"/>
              </p:cNvSpPr>
              <p:nvPr/>
            </p:nvSpPr>
            <p:spPr bwMode="auto">
              <a:xfrm>
                <a:off x="530" y="1058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160</a:t>
                </a:r>
                <a:endParaRPr lang="en-US"/>
              </a:p>
            </p:txBody>
          </p:sp>
          <p:sp>
            <p:nvSpPr>
              <p:cNvPr id="244" name="Line 24"/>
              <p:cNvSpPr>
                <a:spLocks noChangeShapeType="1"/>
              </p:cNvSpPr>
              <p:nvPr/>
            </p:nvSpPr>
            <p:spPr bwMode="auto">
              <a:xfrm flipH="1">
                <a:off x="790" y="991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25"/>
              <p:cNvSpPr>
                <a:spLocks noChangeShapeType="1"/>
              </p:cNvSpPr>
              <p:nvPr/>
            </p:nvSpPr>
            <p:spPr bwMode="auto">
              <a:xfrm flipH="1">
                <a:off x="768" y="894"/>
                <a:ext cx="4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26"/>
              <p:cNvSpPr>
                <a:spLocks noChangeArrowheads="1"/>
              </p:cNvSpPr>
              <p:nvPr/>
            </p:nvSpPr>
            <p:spPr bwMode="auto">
              <a:xfrm>
                <a:off x="530" y="857"/>
                <a:ext cx="1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170</a:t>
                </a:r>
                <a:endParaRPr lang="en-US"/>
              </a:p>
            </p:txBody>
          </p:sp>
          <p:sp>
            <p:nvSpPr>
              <p:cNvPr id="247" name="Line 27"/>
              <p:cNvSpPr>
                <a:spLocks noChangeShapeType="1"/>
              </p:cNvSpPr>
              <p:nvPr/>
            </p:nvSpPr>
            <p:spPr bwMode="auto">
              <a:xfrm flipH="1">
                <a:off x="790" y="790"/>
                <a:ext cx="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28"/>
              <p:cNvSpPr>
                <a:spLocks noChangeArrowheads="1"/>
              </p:cNvSpPr>
              <p:nvPr/>
            </p:nvSpPr>
            <p:spPr bwMode="auto">
              <a:xfrm>
                <a:off x="820" y="798"/>
                <a:ext cx="1524" cy="14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29"/>
              <p:cNvSpPr>
                <a:spLocks noChangeShapeType="1"/>
              </p:cNvSpPr>
              <p:nvPr/>
            </p:nvSpPr>
            <p:spPr bwMode="auto">
              <a:xfrm>
                <a:off x="1876" y="134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30"/>
              <p:cNvSpPr>
                <a:spLocks noChangeShapeType="1"/>
              </p:cNvSpPr>
              <p:nvPr/>
            </p:nvSpPr>
            <p:spPr bwMode="auto">
              <a:xfrm>
                <a:off x="1883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31"/>
              <p:cNvSpPr>
                <a:spLocks noChangeShapeType="1"/>
              </p:cNvSpPr>
              <p:nvPr/>
            </p:nvSpPr>
            <p:spPr bwMode="auto">
              <a:xfrm>
                <a:off x="1876" y="99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32"/>
              <p:cNvSpPr>
                <a:spLocks noChangeShapeType="1"/>
              </p:cNvSpPr>
              <p:nvPr/>
            </p:nvSpPr>
            <p:spPr bwMode="auto">
              <a:xfrm>
                <a:off x="1883" y="99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33"/>
              <p:cNvSpPr>
                <a:spLocks noChangeShapeType="1"/>
              </p:cNvSpPr>
              <p:nvPr/>
            </p:nvSpPr>
            <p:spPr bwMode="auto">
              <a:xfrm>
                <a:off x="1571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34"/>
              <p:cNvSpPr>
                <a:spLocks noChangeShapeType="1"/>
              </p:cNvSpPr>
              <p:nvPr/>
            </p:nvSpPr>
            <p:spPr bwMode="auto">
              <a:xfrm>
                <a:off x="1578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35"/>
              <p:cNvSpPr>
                <a:spLocks noChangeArrowheads="1"/>
              </p:cNvSpPr>
              <p:nvPr/>
            </p:nvSpPr>
            <p:spPr bwMode="auto">
              <a:xfrm>
                <a:off x="1876" y="1511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36"/>
              <p:cNvSpPr>
                <a:spLocks noChangeArrowheads="1"/>
              </p:cNvSpPr>
              <p:nvPr/>
            </p:nvSpPr>
            <p:spPr bwMode="auto">
              <a:xfrm>
                <a:off x="1719" y="1452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37"/>
              <p:cNvSpPr>
                <a:spLocks noChangeShapeType="1"/>
              </p:cNvSpPr>
              <p:nvPr/>
            </p:nvSpPr>
            <p:spPr bwMode="auto">
              <a:xfrm>
                <a:off x="1571" y="142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38"/>
              <p:cNvSpPr>
                <a:spLocks noChangeShapeType="1"/>
              </p:cNvSpPr>
              <p:nvPr/>
            </p:nvSpPr>
            <p:spPr bwMode="auto">
              <a:xfrm>
                <a:off x="1578" y="14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39"/>
              <p:cNvSpPr>
                <a:spLocks noChangeArrowheads="1"/>
              </p:cNvSpPr>
              <p:nvPr/>
            </p:nvSpPr>
            <p:spPr bwMode="auto">
              <a:xfrm>
                <a:off x="1259" y="1734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40"/>
              <p:cNvSpPr>
                <a:spLocks noChangeShapeType="1"/>
              </p:cNvSpPr>
              <p:nvPr/>
            </p:nvSpPr>
            <p:spPr bwMode="auto">
              <a:xfrm>
                <a:off x="1719" y="143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Line 41"/>
              <p:cNvSpPr>
                <a:spLocks noChangeShapeType="1"/>
              </p:cNvSpPr>
              <p:nvPr/>
            </p:nvSpPr>
            <p:spPr bwMode="auto">
              <a:xfrm>
                <a:off x="1727" y="14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42"/>
              <p:cNvSpPr>
                <a:spLocks noChangeShapeType="1"/>
              </p:cNvSpPr>
              <p:nvPr/>
            </p:nvSpPr>
            <p:spPr bwMode="auto">
              <a:xfrm>
                <a:off x="1876" y="115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Line 43"/>
              <p:cNvSpPr>
                <a:spLocks noChangeShapeType="1"/>
              </p:cNvSpPr>
              <p:nvPr/>
            </p:nvSpPr>
            <p:spPr bwMode="auto">
              <a:xfrm>
                <a:off x="1883" y="114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44"/>
              <p:cNvSpPr>
                <a:spLocks noChangeShapeType="1"/>
              </p:cNvSpPr>
              <p:nvPr/>
            </p:nvSpPr>
            <p:spPr bwMode="auto">
              <a:xfrm>
                <a:off x="1876" y="129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45"/>
              <p:cNvSpPr>
                <a:spLocks noChangeShapeType="1"/>
              </p:cNvSpPr>
              <p:nvPr/>
            </p:nvSpPr>
            <p:spPr bwMode="auto">
              <a:xfrm>
                <a:off x="1883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46"/>
              <p:cNvSpPr>
                <a:spLocks noChangeShapeType="1"/>
              </p:cNvSpPr>
              <p:nvPr/>
            </p:nvSpPr>
            <p:spPr bwMode="auto">
              <a:xfrm>
                <a:off x="1110" y="200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47"/>
              <p:cNvSpPr>
                <a:spLocks noChangeShapeType="1"/>
              </p:cNvSpPr>
              <p:nvPr/>
            </p:nvSpPr>
            <p:spPr bwMode="auto">
              <a:xfrm>
                <a:off x="1117" y="199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48"/>
              <p:cNvSpPr>
                <a:spLocks noChangeArrowheads="1"/>
              </p:cNvSpPr>
              <p:nvPr/>
            </p:nvSpPr>
            <p:spPr bwMode="auto">
              <a:xfrm>
                <a:off x="1259" y="163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49"/>
              <p:cNvSpPr>
                <a:spLocks noChangeShapeType="1"/>
              </p:cNvSpPr>
              <p:nvPr/>
            </p:nvSpPr>
            <p:spPr bwMode="auto">
              <a:xfrm>
                <a:off x="1415" y="174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50"/>
              <p:cNvSpPr>
                <a:spLocks noChangeShapeType="1"/>
              </p:cNvSpPr>
              <p:nvPr/>
            </p:nvSpPr>
            <p:spPr bwMode="auto">
              <a:xfrm>
                <a:off x="1422" y="173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51"/>
              <p:cNvSpPr>
                <a:spLocks noChangeShapeType="1"/>
              </p:cNvSpPr>
              <p:nvPr/>
            </p:nvSpPr>
            <p:spPr bwMode="auto">
              <a:xfrm>
                <a:off x="1719" y="122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52"/>
              <p:cNvSpPr>
                <a:spLocks noChangeShapeType="1"/>
              </p:cNvSpPr>
              <p:nvPr/>
            </p:nvSpPr>
            <p:spPr bwMode="auto">
              <a:xfrm>
                <a:off x="1727" y="12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53"/>
              <p:cNvSpPr>
                <a:spLocks noChangeArrowheads="1"/>
              </p:cNvSpPr>
              <p:nvPr/>
            </p:nvSpPr>
            <p:spPr bwMode="auto">
              <a:xfrm>
                <a:off x="1259" y="187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54"/>
              <p:cNvSpPr>
                <a:spLocks noChangeShapeType="1"/>
              </p:cNvSpPr>
              <p:nvPr/>
            </p:nvSpPr>
            <p:spPr bwMode="auto">
              <a:xfrm>
                <a:off x="2024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55"/>
              <p:cNvSpPr>
                <a:spLocks noChangeShapeType="1"/>
              </p:cNvSpPr>
              <p:nvPr/>
            </p:nvSpPr>
            <p:spPr bwMode="auto">
              <a:xfrm>
                <a:off x="2032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56"/>
              <p:cNvSpPr>
                <a:spLocks noChangeShapeType="1"/>
              </p:cNvSpPr>
              <p:nvPr/>
            </p:nvSpPr>
            <p:spPr bwMode="auto">
              <a:xfrm>
                <a:off x="1259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57"/>
              <p:cNvSpPr>
                <a:spLocks noChangeShapeType="1"/>
              </p:cNvSpPr>
              <p:nvPr/>
            </p:nvSpPr>
            <p:spPr bwMode="auto">
              <a:xfrm>
                <a:off x="1266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58"/>
              <p:cNvSpPr>
                <a:spLocks noChangeShapeType="1"/>
              </p:cNvSpPr>
              <p:nvPr/>
            </p:nvSpPr>
            <p:spPr bwMode="auto">
              <a:xfrm>
                <a:off x="1571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59"/>
              <p:cNvSpPr>
                <a:spLocks noChangeShapeType="1"/>
              </p:cNvSpPr>
              <p:nvPr/>
            </p:nvSpPr>
            <p:spPr bwMode="auto">
              <a:xfrm>
                <a:off x="1578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60"/>
              <p:cNvSpPr>
                <a:spLocks noChangeShapeType="1"/>
              </p:cNvSpPr>
              <p:nvPr/>
            </p:nvSpPr>
            <p:spPr bwMode="auto">
              <a:xfrm>
                <a:off x="1415" y="140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61"/>
              <p:cNvSpPr>
                <a:spLocks noChangeShapeType="1"/>
              </p:cNvSpPr>
              <p:nvPr/>
            </p:nvSpPr>
            <p:spPr bwMode="auto">
              <a:xfrm>
                <a:off x="1422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62"/>
              <p:cNvSpPr>
                <a:spLocks noChangeShapeType="1"/>
              </p:cNvSpPr>
              <p:nvPr/>
            </p:nvSpPr>
            <p:spPr bwMode="auto">
              <a:xfrm>
                <a:off x="1876" y="140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63"/>
              <p:cNvSpPr>
                <a:spLocks noChangeShapeType="1"/>
              </p:cNvSpPr>
              <p:nvPr/>
            </p:nvSpPr>
            <p:spPr bwMode="auto">
              <a:xfrm>
                <a:off x="1883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64"/>
              <p:cNvSpPr>
                <a:spLocks noChangeShapeType="1"/>
              </p:cNvSpPr>
              <p:nvPr/>
            </p:nvSpPr>
            <p:spPr bwMode="auto">
              <a:xfrm>
                <a:off x="1719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65"/>
              <p:cNvSpPr>
                <a:spLocks noChangeShapeType="1"/>
              </p:cNvSpPr>
              <p:nvPr/>
            </p:nvSpPr>
            <p:spPr bwMode="auto">
              <a:xfrm>
                <a:off x="1727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66"/>
              <p:cNvSpPr>
                <a:spLocks noChangeShapeType="1"/>
              </p:cNvSpPr>
              <p:nvPr/>
            </p:nvSpPr>
            <p:spPr bwMode="auto">
              <a:xfrm>
                <a:off x="1719" y="12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67"/>
              <p:cNvSpPr>
                <a:spLocks noChangeShapeType="1"/>
              </p:cNvSpPr>
              <p:nvPr/>
            </p:nvSpPr>
            <p:spPr bwMode="auto">
              <a:xfrm>
                <a:off x="1727" y="12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Rectangle 68"/>
              <p:cNvSpPr>
                <a:spLocks noChangeArrowheads="1"/>
              </p:cNvSpPr>
              <p:nvPr/>
            </p:nvSpPr>
            <p:spPr bwMode="auto">
              <a:xfrm>
                <a:off x="1571" y="133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69"/>
              <p:cNvSpPr>
                <a:spLocks noChangeShapeType="1"/>
              </p:cNvSpPr>
              <p:nvPr/>
            </p:nvSpPr>
            <p:spPr bwMode="auto">
              <a:xfrm>
                <a:off x="1876" y="145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70"/>
              <p:cNvSpPr>
                <a:spLocks noChangeShapeType="1"/>
              </p:cNvSpPr>
              <p:nvPr/>
            </p:nvSpPr>
            <p:spPr bwMode="auto">
              <a:xfrm>
                <a:off x="1883" y="145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71"/>
              <p:cNvSpPr>
                <a:spLocks noChangeShapeType="1"/>
              </p:cNvSpPr>
              <p:nvPr/>
            </p:nvSpPr>
            <p:spPr bwMode="auto">
              <a:xfrm>
                <a:off x="1415" y="176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72"/>
              <p:cNvSpPr>
                <a:spLocks noChangeShapeType="1"/>
              </p:cNvSpPr>
              <p:nvPr/>
            </p:nvSpPr>
            <p:spPr bwMode="auto">
              <a:xfrm>
                <a:off x="1422" y="175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Rectangle 73"/>
              <p:cNvSpPr>
                <a:spLocks noChangeArrowheads="1"/>
              </p:cNvSpPr>
              <p:nvPr/>
            </p:nvSpPr>
            <p:spPr bwMode="auto">
              <a:xfrm>
                <a:off x="1571" y="137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74"/>
              <p:cNvSpPr>
                <a:spLocks noChangeArrowheads="1"/>
              </p:cNvSpPr>
              <p:nvPr/>
            </p:nvSpPr>
            <p:spPr bwMode="auto">
              <a:xfrm>
                <a:off x="1110" y="161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Line 75"/>
              <p:cNvSpPr>
                <a:spLocks noChangeShapeType="1"/>
              </p:cNvSpPr>
              <p:nvPr/>
            </p:nvSpPr>
            <p:spPr bwMode="auto">
              <a:xfrm>
                <a:off x="1571" y="15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Line 76"/>
              <p:cNvSpPr>
                <a:spLocks noChangeShapeType="1"/>
              </p:cNvSpPr>
              <p:nvPr/>
            </p:nvSpPr>
            <p:spPr bwMode="auto">
              <a:xfrm>
                <a:off x="1578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Line 77"/>
              <p:cNvSpPr>
                <a:spLocks noChangeShapeType="1"/>
              </p:cNvSpPr>
              <p:nvPr/>
            </p:nvSpPr>
            <p:spPr bwMode="auto">
              <a:xfrm>
                <a:off x="1719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Line 78"/>
              <p:cNvSpPr>
                <a:spLocks noChangeShapeType="1"/>
              </p:cNvSpPr>
              <p:nvPr/>
            </p:nvSpPr>
            <p:spPr bwMode="auto">
              <a:xfrm>
                <a:off x="1727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Line 79"/>
              <p:cNvSpPr>
                <a:spLocks noChangeShapeType="1"/>
              </p:cNvSpPr>
              <p:nvPr/>
            </p:nvSpPr>
            <p:spPr bwMode="auto">
              <a:xfrm>
                <a:off x="1110" y="2105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Line 80"/>
              <p:cNvSpPr>
                <a:spLocks noChangeShapeType="1"/>
              </p:cNvSpPr>
              <p:nvPr/>
            </p:nvSpPr>
            <p:spPr bwMode="auto">
              <a:xfrm>
                <a:off x="1117" y="209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Line 81"/>
              <p:cNvSpPr>
                <a:spLocks noChangeShapeType="1"/>
              </p:cNvSpPr>
              <p:nvPr/>
            </p:nvSpPr>
            <p:spPr bwMode="auto">
              <a:xfrm>
                <a:off x="1259" y="180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Line 82"/>
              <p:cNvSpPr>
                <a:spLocks noChangeShapeType="1"/>
              </p:cNvSpPr>
              <p:nvPr/>
            </p:nvSpPr>
            <p:spPr bwMode="auto">
              <a:xfrm>
                <a:off x="1266" y="179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Line 83"/>
              <p:cNvSpPr>
                <a:spLocks noChangeShapeType="1"/>
              </p:cNvSpPr>
              <p:nvPr/>
            </p:nvSpPr>
            <p:spPr bwMode="auto">
              <a:xfrm>
                <a:off x="2024" y="134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Line 84"/>
              <p:cNvSpPr>
                <a:spLocks noChangeShapeType="1"/>
              </p:cNvSpPr>
              <p:nvPr/>
            </p:nvSpPr>
            <p:spPr bwMode="auto">
              <a:xfrm>
                <a:off x="2032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85"/>
              <p:cNvSpPr>
                <a:spLocks noChangeArrowheads="1"/>
              </p:cNvSpPr>
              <p:nvPr/>
            </p:nvSpPr>
            <p:spPr bwMode="auto">
              <a:xfrm>
                <a:off x="1415" y="159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86"/>
              <p:cNvSpPr>
                <a:spLocks noChangeShapeType="1"/>
              </p:cNvSpPr>
              <p:nvPr/>
            </p:nvSpPr>
            <p:spPr bwMode="auto">
              <a:xfrm>
                <a:off x="1876" y="111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87"/>
              <p:cNvSpPr>
                <a:spLocks noChangeShapeType="1"/>
              </p:cNvSpPr>
              <p:nvPr/>
            </p:nvSpPr>
            <p:spPr bwMode="auto">
              <a:xfrm>
                <a:off x="1883" y="11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88"/>
              <p:cNvSpPr>
                <a:spLocks noChangeArrowheads="1"/>
              </p:cNvSpPr>
              <p:nvPr/>
            </p:nvSpPr>
            <p:spPr bwMode="auto">
              <a:xfrm>
                <a:off x="1415" y="122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89"/>
              <p:cNvSpPr>
                <a:spLocks noChangeArrowheads="1"/>
              </p:cNvSpPr>
              <p:nvPr/>
            </p:nvSpPr>
            <p:spPr bwMode="auto">
              <a:xfrm>
                <a:off x="1110" y="167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90"/>
              <p:cNvSpPr>
                <a:spLocks noChangeArrowheads="1"/>
              </p:cNvSpPr>
              <p:nvPr/>
            </p:nvSpPr>
            <p:spPr bwMode="auto">
              <a:xfrm>
                <a:off x="1719" y="1452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Line 91"/>
              <p:cNvSpPr>
                <a:spLocks noChangeShapeType="1"/>
              </p:cNvSpPr>
              <p:nvPr/>
            </p:nvSpPr>
            <p:spPr bwMode="auto">
              <a:xfrm>
                <a:off x="1719" y="166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Line 92"/>
              <p:cNvSpPr>
                <a:spLocks noChangeShapeType="1"/>
              </p:cNvSpPr>
              <p:nvPr/>
            </p:nvSpPr>
            <p:spPr bwMode="auto">
              <a:xfrm>
                <a:off x="1727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Line 93"/>
              <p:cNvSpPr>
                <a:spLocks noChangeShapeType="1"/>
              </p:cNvSpPr>
              <p:nvPr/>
            </p:nvSpPr>
            <p:spPr bwMode="auto">
              <a:xfrm>
                <a:off x="1571" y="123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Line 94"/>
              <p:cNvSpPr>
                <a:spLocks noChangeShapeType="1"/>
              </p:cNvSpPr>
              <p:nvPr/>
            </p:nvSpPr>
            <p:spPr bwMode="auto">
              <a:xfrm>
                <a:off x="1578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Line 95"/>
              <p:cNvSpPr>
                <a:spLocks noChangeShapeType="1"/>
              </p:cNvSpPr>
              <p:nvPr/>
            </p:nvSpPr>
            <p:spPr bwMode="auto">
              <a:xfrm>
                <a:off x="1876" y="109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Line 96"/>
              <p:cNvSpPr>
                <a:spLocks noChangeShapeType="1"/>
              </p:cNvSpPr>
              <p:nvPr/>
            </p:nvSpPr>
            <p:spPr bwMode="auto">
              <a:xfrm>
                <a:off x="1883" y="1088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Line 97"/>
              <p:cNvSpPr>
                <a:spLocks noChangeShapeType="1"/>
              </p:cNvSpPr>
              <p:nvPr/>
            </p:nvSpPr>
            <p:spPr bwMode="auto">
              <a:xfrm>
                <a:off x="1876" y="134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Line 98"/>
              <p:cNvSpPr>
                <a:spLocks noChangeShapeType="1"/>
              </p:cNvSpPr>
              <p:nvPr/>
            </p:nvSpPr>
            <p:spPr bwMode="auto">
              <a:xfrm>
                <a:off x="1883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Line 99"/>
              <p:cNvSpPr>
                <a:spLocks noChangeShapeType="1"/>
              </p:cNvSpPr>
              <p:nvPr/>
            </p:nvSpPr>
            <p:spPr bwMode="auto">
              <a:xfrm>
                <a:off x="1719" y="119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Line 100"/>
              <p:cNvSpPr>
                <a:spLocks noChangeShapeType="1"/>
              </p:cNvSpPr>
              <p:nvPr/>
            </p:nvSpPr>
            <p:spPr bwMode="auto">
              <a:xfrm>
                <a:off x="1727" y="119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Line 101"/>
              <p:cNvSpPr>
                <a:spLocks noChangeShapeType="1"/>
              </p:cNvSpPr>
              <p:nvPr/>
            </p:nvSpPr>
            <p:spPr bwMode="auto">
              <a:xfrm>
                <a:off x="1719" y="101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Line 102"/>
              <p:cNvSpPr>
                <a:spLocks noChangeShapeType="1"/>
              </p:cNvSpPr>
              <p:nvPr/>
            </p:nvSpPr>
            <p:spPr bwMode="auto">
              <a:xfrm>
                <a:off x="1727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Rectangle 103"/>
              <p:cNvSpPr>
                <a:spLocks noChangeArrowheads="1"/>
              </p:cNvSpPr>
              <p:nvPr/>
            </p:nvSpPr>
            <p:spPr bwMode="auto">
              <a:xfrm>
                <a:off x="1571" y="148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104"/>
              <p:cNvSpPr>
                <a:spLocks noChangeShapeType="1"/>
              </p:cNvSpPr>
              <p:nvPr/>
            </p:nvSpPr>
            <p:spPr bwMode="auto">
              <a:xfrm>
                <a:off x="1415" y="162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Line 105"/>
              <p:cNvSpPr>
                <a:spLocks noChangeShapeType="1"/>
              </p:cNvSpPr>
              <p:nvPr/>
            </p:nvSpPr>
            <p:spPr bwMode="auto">
              <a:xfrm>
                <a:off x="1422" y="161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Line 106"/>
              <p:cNvSpPr>
                <a:spLocks noChangeShapeType="1"/>
              </p:cNvSpPr>
              <p:nvPr/>
            </p:nvSpPr>
            <p:spPr bwMode="auto">
              <a:xfrm>
                <a:off x="1571" y="166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Line 107"/>
              <p:cNvSpPr>
                <a:spLocks noChangeShapeType="1"/>
              </p:cNvSpPr>
              <p:nvPr/>
            </p:nvSpPr>
            <p:spPr bwMode="auto">
              <a:xfrm>
                <a:off x="1578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Rectangle 108"/>
              <p:cNvSpPr>
                <a:spLocks noChangeArrowheads="1"/>
              </p:cNvSpPr>
              <p:nvPr/>
            </p:nvSpPr>
            <p:spPr bwMode="auto">
              <a:xfrm>
                <a:off x="1571" y="127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Rectangle 109"/>
              <p:cNvSpPr>
                <a:spLocks noChangeArrowheads="1"/>
              </p:cNvSpPr>
              <p:nvPr/>
            </p:nvSpPr>
            <p:spPr bwMode="auto">
              <a:xfrm>
                <a:off x="1110" y="181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" name="Line 110"/>
              <p:cNvSpPr>
                <a:spLocks noChangeShapeType="1"/>
              </p:cNvSpPr>
              <p:nvPr/>
            </p:nvSpPr>
            <p:spPr bwMode="auto">
              <a:xfrm>
                <a:off x="2180" y="101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" name="Line 111"/>
              <p:cNvSpPr>
                <a:spLocks noChangeShapeType="1"/>
              </p:cNvSpPr>
              <p:nvPr/>
            </p:nvSpPr>
            <p:spPr bwMode="auto">
              <a:xfrm>
                <a:off x="2188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Line 112"/>
              <p:cNvSpPr>
                <a:spLocks noChangeShapeType="1"/>
              </p:cNvSpPr>
              <p:nvPr/>
            </p:nvSpPr>
            <p:spPr bwMode="auto">
              <a:xfrm>
                <a:off x="1415" y="151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Line 113"/>
              <p:cNvSpPr>
                <a:spLocks noChangeShapeType="1"/>
              </p:cNvSpPr>
              <p:nvPr/>
            </p:nvSpPr>
            <p:spPr bwMode="auto">
              <a:xfrm>
                <a:off x="1422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Line 114"/>
              <p:cNvSpPr>
                <a:spLocks noChangeShapeType="1"/>
              </p:cNvSpPr>
              <p:nvPr/>
            </p:nvSpPr>
            <p:spPr bwMode="auto">
              <a:xfrm>
                <a:off x="2024" y="114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Line 115"/>
              <p:cNvSpPr>
                <a:spLocks noChangeShapeType="1"/>
              </p:cNvSpPr>
              <p:nvPr/>
            </p:nvSpPr>
            <p:spPr bwMode="auto">
              <a:xfrm>
                <a:off x="2032" y="113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Rectangle 116"/>
              <p:cNvSpPr>
                <a:spLocks noChangeArrowheads="1"/>
              </p:cNvSpPr>
              <p:nvPr/>
            </p:nvSpPr>
            <p:spPr bwMode="auto">
              <a:xfrm>
                <a:off x="1259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117"/>
              <p:cNvSpPr>
                <a:spLocks noChangeShapeType="1"/>
              </p:cNvSpPr>
              <p:nvPr/>
            </p:nvSpPr>
            <p:spPr bwMode="auto">
              <a:xfrm>
                <a:off x="1415" y="143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118"/>
              <p:cNvSpPr>
                <a:spLocks noChangeShapeType="1"/>
              </p:cNvSpPr>
              <p:nvPr/>
            </p:nvSpPr>
            <p:spPr bwMode="auto">
              <a:xfrm>
                <a:off x="1422" y="14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119"/>
              <p:cNvSpPr>
                <a:spLocks noChangeShapeType="1"/>
              </p:cNvSpPr>
              <p:nvPr/>
            </p:nvSpPr>
            <p:spPr bwMode="auto">
              <a:xfrm>
                <a:off x="1571" y="145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120"/>
              <p:cNvSpPr>
                <a:spLocks noChangeShapeType="1"/>
              </p:cNvSpPr>
              <p:nvPr/>
            </p:nvSpPr>
            <p:spPr bwMode="auto">
              <a:xfrm>
                <a:off x="1578" y="145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Rectangle 121"/>
              <p:cNvSpPr>
                <a:spLocks noChangeArrowheads="1"/>
              </p:cNvSpPr>
              <p:nvPr/>
            </p:nvSpPr>
            <p:spPr bwMode="auto">
              <a:xfrm>
                <a:off x="1415" y="171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Rectangle 122"/>
              <p:cNvSpPr>
                <a:spLocks noChangeArrowheads="1"/>
              </p:cNvSpPr>
              <p:nvPr/>
            </p:nvSpPr>
            <p:spPr bwMode="auto">
              <a:xfrm>
                <a:off x="1415" y="145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123"/>
              <p:cNvSpPr>
                <a:spLocks noChangeShapeType="1"/>
              </p:cNvSpPr>
              <p:nvPr/>
            </p:nvSpPr>
            <p:spPr bwMode="auto">
              <a:xfrm>
                <a:off x="1571" y="14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124"/>
              <p:cNvSpPr>
                <a:spLocks noChangeShapeType="1"/>
              </p:cNvSpPr>
              <p:nvPr/>
            </p:nvSpPr>
            <p:spPr bwMode="auto">
              <a:xfrm>
                <a:off x="1578" y="148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125"/>
              <p:cNvSpPr>
                <a:spLocks noChangeShapeType="1"/>
              </p:cNvSpPr>
              <p:nvPr/>
            </p:nvSpPr>
            <p:spPr bwMode="auto">
              <a:xfrm>
                <a:off x="1571" y="156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126"/>
              <p:cNvSpPr>
                <a:spLocks noChangeShapeType="1"/>
              </p:cNvSpPr>
              <p:nvPr/>
            </p:nvSpPr>
            <p:spPr bwMode="auto">
              <a:xfrm>
                <a:off x="1578" y="1556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Line 127"/>
              <p:cNvSpPr>
                <a:spLocks noChangeShapeType="1"/>
              </p:cNvSpPr>
              <p:nvPr/>
            </p:nvSpPr>
            <p:spPr bwMode="auto">
              <a:xfrm>
                <a:off x="1571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Line 128"/>
              <p:cNvSpPr>
                <a:spLocks noChangeShapeType="1"/>
              </p:cNvSpPr>
              <p:nvPr/>
            </p:nvSpPr>
            <p:spPr bwMode="auto">
              <a:xfrm>
                <a:off x="1578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Line 129"/>
              <p:cNvSpPr>
                <a:spLocks noChangeShapeType="1"/>
              </p:cNvSpPr>
              <p:nvPr/>
            </p:nvSpPr>
            <p:spPr bwMode="auto">
              <a:xfrm>
                <a:off x="1415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Line 130"/>
              <p:cNvSpPr>
                <a:spLocks noChangeShapeType="1"/>
              </p:cNvSpPr>
              <p:nvPr/>
            </p:nvSpPr>
            <p:spPr bwMode="auto">
              <a:xfrm>
                <a:off x="1422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Rectangle 131"/>
              <p:cNvSpPr>
                <a:spLocks noChangeArrowheads="1"/>
              </p:cNvSpPr>
              <p:nvPr/>
            </p:nvSpPr>
            <p:spPr bwMode="auto">
              <a:xfrm>
                <a:off x="1719" y="1370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Line 132"/>
              <p:cNvSpPr>
                <a:spLocks noChangeShapeType="1"/>
              </p:cNvSpPr>
              <p:nvPr/>
            </p:nvSpPr>
            <p:spPr bwMode="auto">
              <a:xfrm>
                <a:off x="1259" y="170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Line 133"/>
              <p:cNvSpPr>
                <a:spLocks noChangeShapeType="1"/>
              </p:cNvSpPr>
              <p:nvPr/>
            </p:nvSpPr>
            <p:spPr bwMode="auto">
              <a:xfrm>
                <a:off x="1266" y="169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Rectangle 134"/>
              <p:cNvSpPr>
                <a:spLocks noChangeArrowheads="1"/>
              </p:cNvSpPr>
              <p:nvPr/>
            </p:nvSpPr>
            <p:spPr bwMode="auto">
              <a:xfrm>
                <a:off x="2024" y="1050"/>
                <a:ext cx="23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Line 135"/>
              <p:cNvSpPr>
                <a:spLocks noChangeShapeType="1"/>
              </p:cNvSpPr>
              <p:nvPr/>
            </p:nvSpPr>
            <p:spPr bwMode="auto">
              <a:xfrm>
                <a:off x="1259" y="145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Line 136"/>
              <p:cNvSpPr>
                <a:spLocks noChangeShapeType="1"/>
              </p:cNvSpPr>
              <p:nvPr/>
            </p:nvSpPr>
            <p:spPr bwMode="auto">
              <a:xfrm>
                <a:off x="1266" y="145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Rectangle 137"/>
              <p:cNvSpPr>
                <a:spLocks noChangeArrowheads="1"/>
              </p:cNvSpPr>
              <p:nvPr/>
            </p:nvSpPr>
            <p:spPr bwMode="auto">
              <a:xfrm>
                <a:off x="1415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Rectangle 138"/>
              <p:cNvSpPr>
                <a:spLocks noChangeArrowheads="1"/>
              </p:cNvSpPr>
              <p:nvPr/>
            </p:nvSpPr>
            <p:spPr bwMode="auto">
              <a:xfrm>
                <a:off x="1259" y="171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Line 139"/>
              <p:cNvSpPr>
                <a:spLocks noChangeShapeType="1"/>
              </p:cNvSpPr>
              <p:nvPr/>
            </p:nvSpPr>
            <p:spPr bwMode="auto">
              <a:xfrm>
                <a:off x="1259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Line 140"/>
              <p:cNvSpPr>
                <a:spLocks noChangeShapeType="1"/>
              </p:cNvSpPr>
              <p:nvPr/>
            </p:nvSpPr>
            <p:spPr bwMode="auto">
              <a:xfrm>
                <a:off x="1266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141"/>
              <p:cNvSpPr>
                <a:spLocks noChangeShapeType="1"/>
              </p:cNvSpPr>
              <p:nvPr/>
            </p:nvSpPr>
            <p:spPr bwMode="auto">
              <a:xfrm>
                <a:off x="1259" y="18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Line 142"/>
              <p:cNvSpPr>
                <a:spLocks noChangeShapeType="1"/>
              </p:cNvSpPr>
              <p:nvPr/>
            </p:nvSpPr>
            <p:spPr bwMode="auto">
              <a:xfrm>
                <a:off x="1266" y="183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Line 143"/>
              <p:cNvSpPr>
                <a:spLocks noChangeShapeType="1"/>
              </p:cNvSpPr>
              <p:nvPr/>
            </p:nvSpPr>
            <p:spPr bwMode="auto">
              <a:xfrm>
                <a:off x="1571" y="154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Line 144"/>
              <p:cNvSpPr>
                <a:spLocks noChangeShapeType="1"/>
              </p:cNvSpPr>
              <p:nvPr/>
            </p:nvSpPr>
            <p:spPr bwMode="auto">
              <a:xfrm>
                <a:off x="1578" y="15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Line 145"/>
              <p:cNvSpPr>
                <a:spLocks noChangeShapeType="1"/>
              </p:cNvSpPr>
              <p:nvPr/>
            </p:nvSpPr>
            <p:spPr bwMode="auto">
              <a:xfrm>
                <a:off x="1876" y="143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Line 146"/>
              <p:cNvSpPr>
                <a:spLocks noChangeShapeType="1"/>
              </p:cNvSpPr>
              <p:nvPr/>
            </p:nvSpPr>
            <p:spPr bwMode="auto">
              <a:xfrm>
                <a:off x="1883" y="14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Line 147"/>
              <p:cNvSpPr>
                <a:spLocks noChangeShapeType="1"/>
              </p:cNvSpPr>
              <p:nvPr/>
            </p:nvSpPr>
            <p:spPr bwMode="auto">
              <a:xfrm>
                <a:off x="1876" y="123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Line 148"/>
              <p:cNvSpPr>
                <a:spLocks noChangeShapeType="1"/>
              </p:cNvSpPr>
              <p:nvPr/>
            </p:nvSpPr>
            <p:spPr bwMode="auto">
              <a:xfrm>
                <a:off x="1883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Rectangle 149"/>
              <p:cNvSpPr>
                <a:spLocks noChangeArrowheads="1"/>
              </p:cNvSpPr>
              <p:nvPr/>
            </p:nvSpPr>
            <p:spPr bwMode="auto">
              <a:xfrm>
                <a:off x="1571" y="122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Line 150"/>
              <p:cNvSpPr>
                <a:spLocks noChangeShapeType="1"/>
              </p:cNvSpPr>
              <p:nvPr/>
            </p:nvSpPr>
            <p:spPr bwMode="auto">
              <a:xfrm>
                <a:off x="1876" y="1013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151"/>
              <p:cNvSpPr>
                <a:spLocks noChangeShapeType="1"/>
              </p:cNvSpPr>
              <p:nvPr/>
            </p:nvSpPr>
            <p:spPr bwMode="auto">
              <a:xfrm>
                <a:off x="1883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Line 152"/>
              <p:cNvSpPr>
                <a:spLocks noChangeShapeType="1"/>
              </p:cNvSpPr>
              <p:nvPr/>
            </p:nvSpPr>
            <p:spPr bwMode="auto">
              <a:xfrm>
                <a:off x="1259" y="136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Line 153"/>
              <p:cNvSpPr>
                <a:spLocks noChangeShapeType="1"/>
              </p:cNvSpPr>
              <p:nvPr/>
            </p:nvSpPr>
            <p:spPr bwMode="auto">
              <a:xfrm>
                <a:off x="1266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Rectangle 154"/>
              <p:cNvSpPr>
                <a:spLocks noChangeArrowheads="1"/>
              </p:cNvSpPr>
              <p:nvPr/>
            </p:nvSpPr>
            <p:spPr bwMode="auto">
              <a:xfrm>
                <a:off x="1415" y="159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Line 155"/>
              <p:cNvSpPr>
                <a:spLocks noChangeShapeType="1"/>
              </p:cNvSpPr>
              <p:nvPr/>
            </p:nvSpPr>
            <p:spPr bwMode="auto">
              <a:xfrm>
                <a:off x="1876" y="123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Line 156"/>
              <p:cNvSpPr>
                <a:spLocks noChangeShapeType="1"/>
              </p:cNvSpPr>
              <p:nvPr/>
            </p:nvSpPr>
            <p:spPr bwMode="auto">
              <a:xfrm>
                <a:off x="1883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Rectangle 157"/>
              <p:cNvSpPr>
                <a:spLocks noChangeArrowheads="1"/>
              </p:cNvSpPr>
              <p:nvPr/>
            </p:nvSpPr>
            <p:spPr bwMode="auto">
              <a:xfrm>
                <a:off x="1259" y="161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Rectangle 158"/>
              <p:cNvSpPr>
                <a:spLocks noChangeArrowheads="1"/>
              </p:cNvSpPr>
              <p:nvPr/>
            </p:nvSpPr>
            <p:spPr bwMode="auto">
              <a:xfrm>
                <a:off x="1876" y="96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Line 159"/>
              <p:cNvSpPr>
                <a:spLocks noChangeShapeType="1"/>
              </p:cNvSpPr>
              <p:nvPr/>
            </p:nvSpPr>
            <p:spPr bwMode="auto">
              <a:xfrm>
                <a:off x="1110" y="174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Line 160"/>
              <p:cNvSpPr>
                <a:spLocks noChangeShapeType="1"/>
              </p:cNvSpPr>
              <p:nvPr/>
            </p:nvSpPr>
            <p:spPr bwMode="auto">
              <a:xfrm>
                <a:off x="1117" y="173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Line 161"/>
              <p:cNvSpPr>
                <a:spLocks noChangeShapeType="1"/>
              </p:cNvSpPr>
              <p:nvPr/>
            </p:nvSpPr>
            <p:spPr bwMode="auto">
              <a:xfrm>
                <a:off x="1719" y="136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162"/>
              <p:cNvSpPr>
                <a:spLocks noChangeShapeType="1"/>
              </p:cNvSpPr>
              <p:nvPr/>
            </p:nvSpPr>
            <p:spPr bwMode="auto">
              <a:xfrm>
                <a:off x="1727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Rectangle 163"/>
              <p:cNvSpPr>
                <a:spLocks noChangeArrowheads="1"/>
              </p:cNvSpPr>
              <p:nvPr/>
            </p:nvSpPr>
            <p:spPr bwMode="auto">
              <a:xfrm>
                <a:off x="1259" y="153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Line 164"/>
              <p:cNvSpPr>
                <a:spLocks noChangeShapeType="1"/>
              </p:cNvSpPr>
              <p:nvPr/>
            </p:nvSpPr>
            <p:spPr bwMode="auto">
              <a:xfrm>
                <a:off x="1571" y="12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Line 165"/>
              <p:cNvSpPr>
                <a:spLocks noChangeShapeType="1"/>
              </p:cNvSpPr>
              <p:nvPr/>
            </p:nvSpPr>
            <p:spPr bwMode="auto">
              <a:xfrm>
                <a:off x="1578" y="125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Rectangle 166"/>
              <p:cNvSpPr>
                <a:spLocks noChangeArrowheads="1"/>
              </p:cNvSpPr>
              <p:nvPr/>
            </p:nvSpPr>
            <p:spPr bwMode="auto">
              <a:xfrm>
                <a:off x="1415" y="159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Rectangle 167"/>
              <p:cNvSpPr>
                <a:spLocks noChangeArrowheads="1"/>
              </p:cNvSpPr>
              <p:nvPr/>
            </p:nvSpPr>
            <p:spPr bwMode="auto">
              <a:xfrm>
                <a:off x="1415" y="1429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Line 168"/>
              <p:cNvSpPr>
                <a:spLocks noChangeShapeType="1"/>
              </p:cNvSpPr>
              <p:nvPr/>
            </p:nvSpPr>
            <p:spPr bwMode="auto">
              <a:xfrm>
                <a:off x="1876" y="157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Line 169"/>
              <p:cNvSpPr>
                <a:spLocks noChangeShapeType="1"/>
              </p:cNvSpPr>
              <p:nvPr/>
            </p:nvSpPr>
            <p:spPr bwMode="auto">
              <a:xfrm>
                <a:off x="1883" y="157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170"/>
              <p:cNvSpPr>
                <a:spLocks noChangeShapeType="1"/>
              </p:cNvSpPr>
              <p:nvPr/>
            </p:nvSpPr>
            <p:spPr bwMode="auto">
              <a:xfrm>
                <a:off x="1719" y="123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171"/>
              <p:cNvSpPr>
                <a:spLocks noChangeShapeType="1"/>
              </p:cNvSpPr>
              <p:nvPr/>
            </p:nvSpPr>
            <p:spPr bwMode="auto">
              <a:xfrm>
                <a:off x="1727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172"/>
              <p:cNvSpPr>
                <a:spLocks noChangeShapeType="1"/>
              </p:cNvSpPr>
              <p:nvPr/>
            </p:nvSpPr>
            <p:spPr bwMode="auto">
              <a:xfrm>
                <a:off x="1719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173"/>
              <p:cNvSpPr>
                <a:spLocks noChangeShapeType="1"/>
              </p:cNvSpPr>
              <p:nvPr/>
            </p:nvSpPr>
            <p:spPr bwMode="auto">
              <a:xfrm>
                <a:off x="1727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Rectangle 174"/>
              <p:cNvSpPr>
                <a:spLocks noChangeArrowheads="1"/>
              </p:cNvSpPr>
              <p:nvPr/>
            </p:nvSpPr>
            <p:spPr bwMode="auto">
              <a:xfrm>
                <a:off x="1259" y="1511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Rectangle 175"/>
              <p:cNvSpPr>
                <a:spLocks noChangeArrowheads="1"/>
              </p:cNvSpPr>
              <p:nvPr/>
            </p:nvSpPr>
            <p:spPr bwMode="auto">
              <a:xfrm>
                <a:off x="1415" y="137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Rectangle 176"/>
              <p:cNvSpPr>
                <a:spLocks noChangeArrowheads="1"/>
              </p:cNvSpPr>
              <p:nvPr/>
            </p:nvSpPr>
            <p:spPr bwMode="auto">
              <a:xfrm>
                <a:off x="1259" y="163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Line 177"/>
              <p:cNvSpPr>
                <a:spLocks noChangeShapeType="1"/>
              </p:cNvSpPr>
              <p:nvPr/>
            </p:nvSpPr>
            <p:spPr bwMode="auto">
              <a:xfrm>
                <a:off x="1571" y="14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Line 178"/>
              <p:cNvSpPr>
                <a:spLocks noChangeShapeType="1"/>
              </p:cNvSpPr>
              <p:nvPr/>
            </p:nvSpPr>
            <p:spPr bwMode="auto">
              <a:xfrm>
                <a:off x="1578" y="147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Rectangle 179"/>
              <p:cNvSpPr>
                <a:spLocks noChangeArrowheads="1"/>
              </p:cNvSpPr>
              <p:nvPr/>
            </p:nvSpPr>
            <p:spPr bwMode="auto">
              <a:xfrm>
                <a:off x="1876" y="111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Line 180"/>
              <p:cNvSpPr>
                <a:spLocks noChangeShapeType="1"/>
              </p:cNvSpPr>
              <p:nvPr/>
            </p:nvSpPr>
            <p:spPr bwMode="auto">
              <a:xfrm>
                <a:off x="1571" y="12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Line 181"/>
              <p:cNvSpPr>
                <a:spLocks noChangeShapeType="1"/>
              </p:cNvSpPr>
              <p:nvPr/>
            </p:nvSpPr>
            <p:spPr bwMode="auto">
              <a:xfrm>
                <a:off x="1578" y="12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Rectangle 182"/>
              <p:cNvSpPr>
                <a:spLocks noChangeArrowheads="1"/>
              </p:cNvSpPr>
              <p:nvPr/>
            </p:nvSpPr>
            <p:spPr bwMode="auto">
              <a:xfrm>
                <a:off x="1876" y="1050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Rectangle 183"/>
              <p:cNvSpPr>
                <a:spLocks noChangeArrowheads="1"/>
              </p:cNvSpPr>
              <p:nvPr/>
            </p:nvSpPr>
            <p:spPr bwMode="auto">
              <a:xfrm>
                <a:off x="1259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184"/>
              <p:cNvSpPr>
                <a:spLocks noChangeShapeType="1"/>
              </p:cNvSpPr>
              <p:nvPr/>
            </p:nvSpPr>
            <p:spPr bwMode="auto">
              <a:xfrm>
                <a:off x="1876" y="119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185"/>
              <p:cNvSpPr>
                <a:spLocks noChangeShapeType="1"/>
              </p:cNvSpPr>
              <p:nvPr/>
            </p:nvSpPr>
            <p:spPr bwMode="auto">
              <a:xfrm>
                <a:off x="1883" y="119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Line 186"/>
              <p:cNvSpPr>
                <a:spLocks noChangeShapeType="1"/>
              </p:cNvSpPr>
              <p:nvPr/>
            </p:nvSpPr>
            <p:spPr bwMode="auto">
              <a:xfrm>
                <a:off x="1415" y="160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Line 187"/>
              <p:cNvSpPr>
                <a:spLocks noChangeShapeType="1"/>
              </p:cNvSpPr>
              <p:nvPr/>
            </p:nvSpPr>
            <p:spPr bwMode="auto">
              <a:xfrm>
                <a:off x="1422" y="159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Rectangle 188"/>
              <p:cNvSpPr>
                <a:spLocks noChangeArrowheads="1"/>
              </p:cNvSpPr>
              <p:nvPr/>
            </p:nvSpPr>
            <p:spPr bwMode="auto">
              <a:xfrm>
                <a:off x="1571" y="139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Rectangle 189"/>
              <p:cNvSpPr>
                <a:spLocks noChangeArrowheads="1"/>
              </p:cNvSpPr>
              <p:nvPr/>
            </p:nvSpPr>
            <p:spPr bwMode="auto">
              <a:xfrm>
                <a:off x="1259" y="1756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Line 190"/>
              <p:cNvSpPr>
                <a:spLocks noChangeShapeType="1"/>
              </p:cNvSpPr>
              <p:nvPr/>
            </p:nvSpPr>
            <p:spPr bwMode="auto">
              <a:xfrm>
                <a:off x="1415" y="151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Line 191"/>
              <p:cNvSpPr>
                <a:spLocks noChangeShapeType="1"/>
              </p:cNvSpPr>
              <p:nvPr/>
            </p:nvSpPr>
            <p:spPr bwMode="auto">
              <a:xfrm>
                <a:off x="1422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Rectangle 192"/>
              <p:cNvSpPr>
                <a:spLocks noChangeArrowheads="1"/>
              </p:cNvSpPr>
              <p:nvPr/>
            </p:nvSpPr>
            <p:spPr bwMode="auto">
              <a:xfrm>
                <a:off x="1110" y="189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Line 193"/>
              <p:cNvSpPr>
                <a:spLocks noChangeShapeType="1"/>
              </p:cNvSpPr>
              <p:nvPr/>
            </p:nvSpPr>
            <p:spPr bwMode="auto">
              <a:xfrm>
                <a:off x="1876" y="129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194"/>
              <p:cNvSpPr>
                <a:spLocks noChangeShapeType="1"/>
              </p:cNvSpPr>
              <p:nvPr/>
            </p:nvSpPr>
            <p:spPr bwMode="auto">
              <a:xfrm>
                <a:off x="1883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195"/>
              <p:cNvSpPr>
                <a:spLocks noChangeShapeType="1"/>
              </p:cNvSpPr>
              <p:nvPr/>
            </p:nvSpPr>
            <p:spPr bwMode="auto">
              <a:xfrm>
                <a:off x="1415" y="168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Line 196"/>
              <p:cNvSpPr>
                <a:spLocks noChangeShapeType="1"/>
              </p:cNvSpPr>
              <p:nvPr/>
            </p:nvSpPr>
            <p:spPr bwMode="auto">
              <a:xfrm>
                <a:off x="1422" y="1675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Line 197"/>
              <p:cNvSpPr>
                <a:spLocks noChangeShapeType="1"/>
              </p:cNvSpPr>
              <p:nvPr/>
            </p:nvSpPr>
            <p:spPr bwMode="auto">
              <a:xfrm>
                <a:off x="2180" y="101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198"/>
              <p:cNvSpPr>
                <a:spLocks noChangeShapeType="1"/>
              </p:cNvSpPr>
              <p:nvPr/>
            </p:nvSpPr>
            <p:spPr bwMode="auto">
              <a:xfrm>
                <a:off x="2188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199"/>
              <p:cNvSpPr>
                <a:spLocks noChangeShapeType="1"/>
              </p:cNvSpPr>
              <p:nvPr/>
            </p:nvSpPr>
            <p:spPr bwMode="auto">
              <a:xfrm>
                <a:off x="1719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200"/>
              <p:cNvSpPr>
                <a:spLocks noChangeShapeType="1"/>
              </p:cNvSpPr>
              <p:nvPr/>
            </p:nvSpPr>
            <p:spPr bwMode="auto">
              <a:xfrm>
                <a:off x="1727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201"/>
              <p:cNvSpPr>
                <a:spLocks noChangeShapeType="1"/>
              </p:cNvSpPr>
              <p:nvPr/>
            </p:nvSpPr>
            <p:spPr bwMode="auto">
              <a:xfrm>
                <a:off x="1571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202"/>
              <p:cNvSpPr>
                <a:spLocks noChangeShapeType="1"/>
              </p:cNvSpPr>
              <p:nvPr/>
            </p:nvSpPr>
            <p:spPr bwMode="auto">
              <a:xfrm>
                <a:off x="1578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203"/>
              <p:cNvSpPr>
                <a:spLocks noChangeShapeType="1"/>
              </p:cNvSpPr>
              <p:nvPr/>
            </p:nvSpPr>
            <p:spPr bwMode="auto">
              <a:xfrm>
                <a:off x="1259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Line 204"/>
              <p:cNvSpPr>
                <a:spLocks noChangeShapeType="1"/>
              </p:cNvSpPr>
              <p:nvPr/>
            </p:nvSpPr>
            <p:spPr bwMode="auto">
              <a:xfrm>
                <a:off x="1266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768" y="790"/>
              <a:ext cx="1577" cy="1605"/>
              <a:chOff x="768" y="790"/>
              <a:chExt cx="1577" cy="1605"/>
            </a:xfrm>
          </p:grpSpPr>
          <p:sp>
            <p:nvSpPr>
              <p:cNvPr id="25" name="Line 206"/>
              <p:cNvSpPr>
                <a:spLocks noChangeShapeType="1"/>
              </p:cNvSpPr>
              <p:nvPr/>
            </p:nvSpPr>
            <p:spPr bwMode="auto">
              <a:xfrm>
                <a:off x="1259" y="192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07"/>
              <p:cNvSpPr>
                <a:spLocks noChangeShapeType="1"/>
              </p:cNvSpPr>
              <p:nvPr/>
            </p:nvSpPr>
            <p:spPr bwMode="auto">
              <a:xfrm>
                <a:off x="1266" y="192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08"/>
              <p:cNvSpPr>
                <a:spLocks noChangeShapeType="1"/>
              </p:cNvSpPr>
              <p:nvPr/>
            </p:nvSpPr>
            <p:spPr bwMode="auto">
              <a:xfrm>
                <a:off x="1719" y="154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09"/>
              <p:cNvSpPr>
                <a:spLocks noChangeShapeType="1"/>
              </p:cNvSpPr>
              <p:nvPr/>
            </p:nvSpPr>
            <p:spPr bwMode="auto">
              <a:xfrm>
                <a:off x="1727" y="15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10"/>
              <p:cNvSpPr>
                <a:spLocks noChangeShapeType="1"/>
              </p:cNvSpPr>
              <p:nvPr/>
            </p:nvSpPr>
            <p:spPr bwMode="auto">
              <a:xfrm>
                <a:off x="1259" y="1786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11"/>
              <p:cNvSpPr>
                <a:spLocks noChangeShapeType="1"/>
              </p:cNvSpPr>
              <p:nvPr/>
            </p:nvSpPr>
            <p:spPr bwMode="auto">
              <a:xfrm>
                <a:off x="1266" y="1779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212"/>
              <p:cNvSpPr>
                <a:spLocks noChangeArrowheads="1"/>
              </p:cNvSpPr>
              <p:nvPr/>
            </p:nvSpPr>
            <p:spPr bwMode="auto">
              <a:xfrm>
                <a:off x="1719" y="1355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213"/>
              <p:cNvSpPr>
                <a:spLocks noChangeArrowheads="1"/>
              </p:cNvSpPr>
              <p:nvPr/>
            </p:nvSpPr>
            <p:spPr bwMode="auto">
              <a:xfrm>
                <a:off x="1571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14"/>
              <p:cNvSpPr>
                <a:spLocks noChangeShapeType="1"/>
              </p:cNvSpPr>
              <p:nvPr/>
            </p:nvSpPr>
            <p:spPr bwMode="auto">
              <a:xfrm>
                <a:off x="1259" y="1563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15"/>
              <p:cNvSpPr>
                <a:spLocks noChangeShapeType="1"/>
              </p:cNvSpPr>
              <p:nvPr/>
            </p:nvSpPr>
            <p:spPr bwMode="auto">
              <a:xfrm>
                <a:off x="1266" y="1556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16"/>
              <p:cNvSpPr>
                <a:spLocks noChangeShapeType="1"/>
              </p:cNvSpPr>
              <p:nvPr/>
            </p:nvSpPr>
            <p:spPr bwMode="auto">
              <a:xfrm>
                <a:off x="1415" y="154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17"/>
              <p:cNvSpPr>
                <a:spLocks noChangeShapeType="1"/>
              </p:cNvSpPr>
              <p:nvPr/>
            </p:nvSpPr>
            <p:spPr bwMode="auto">
              <a:xfrm>
                <a:off x="1422" y="15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18"/>
              <p:cNvSpPr>
                <a:spLocks noChangeArrowheads="1"/>
              </p:cNvSpPr>
              <p:nvPr/>
            </p:nvSpPr>
            <p:spPr bwMode="auto">
              <a:xfrm>
                <a:off x="1110" y="181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219"/>
              <p:cNvSpPr>
                <a:spLocks noChangeShapeType="1"/>
              </p:cNvSpPr>
              <p:nvPr/>
            </p:nvSpPr>
            <p:spPr bwMode="auto">
              <a:xfrm>
                <a:off x="1719" y="123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220"/>
              <p:cNvSpPr>
                <a:spLocks noChangeShapeType="1"/>
              </p:cNvSpPr>
              <p:nvPr/>
            </p:nvSpPr>
            <p:spPr bwMode="auto">
              <a:xfrm>
                <a:off x="1727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21"/>
              <p:cNvSpPr>
                <a:spLocks noChangeArrowheads="1"/>
              </p:cNvSpPr>
              <p:nvPr/>
            </p:nvSpPr>
            <p:spPr bwMode="auto">
              <a:xfrm>
                <a:off x="1719" y="1028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222"/>
              <p:cNvSpPr>
                <a:spLocks noChangeShapeType="1"/>
              </p:cNvSpPr>
              <p:nvPr/>
            </p:nvSpPr>
            <p:spPr bwMode="auto">
              <a:xfrm>
                <a:off x="1259" y="174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23"/>
              <p:cNvSpPr>
                <a:spLocks noChangeShapeType="1"/>
              </p:cNvSpPr>
              <p:nvPr/>
            </p:nvSpPr>
            <p:spPr bwMode="auto">
              <a:xfrm>
                <a:off x="1266" y="173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224"/>
              <p:cNvSpPr>
                <a:spLocks noChangeShapeType="1"/>
              </p:cNvSpPr>
              <p:nvPr/>
            </p:nvSpPr>
            <p:spPr bwMode="auto">
              <a:xfrm>
                <a:off x="1571" y="142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225"/>
              <p:cNvSpPr>
                <a:spLocks noChangeShapeType="1"/>
              </p:cNvSpPr>
              <p:nvPr/>
            </p:nvSpPr>
            <p:spPr bwMode="auto">
              <a:xfrm>
                <a:off x="1578" y="14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226"/>
              <p:cNvSpPr>
                <a:spLocks noChangeShapeType="1"/>
              </p:cNvSpPr>
              <p:nvPr/>
            </p:nvSpPr>
            <p:spPr bwMode="auto">
              <a:xfrm>
                <a:off x="1259" y="162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227"/>
              <p:cNvSpPr>
                <a:spLocks noChangeShapeType="1"/>
              </p:cNvSpPr>
              <p:nvPr/>
            </p:nvSpPr>
            <p:spPr bwMode="auto">
              <a:xfrm>
                <a:off x="1266" y="161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28"/>
              <p:cNvSpPr>
                <a:spLocks noChangeShapeType="1"/>
              </p:cNvSpPr>
              <p:nvPr/>
            </p:nvSpPr>
            <p:spPr bwMode="auto">
              <a:xfrm>
                <a:off x="1571" y="145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229"/>
              <p:cNvSpPr>
                <a:spLocks noChangeShapeType="1"/>
              </p:cNvSpPr>
              <p:nvPr/>
            </p:nvSpPr>
            <p:spPr bwMode="auto">
              <a:xfrm>
                <a:off x="1578" y="145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30"/>
              <p:cNvSpPr>
                <a:spLocks noChangeShapeType="1"/>
              </p:cNvSpPr>
              <p:nvPr/>
            </p:nvSpPr>
            <p:spPr bwMode="auto">
              <a:xfrm>
                <a:off x="1415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31"/>
              <p:cNvSpPr>
                <a:spLocks noChangeShapeType="1"/>
              </p:cNvSpPr>
              <p:nvPr/>
            </p:nvSpPr>
            <p:spPr bwMode="auto">
              <a:xfrm>
                <a:off x="1422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232"/>
              <p:cNvSpPr>
                <a:spLocks noChangeArrowheads="1"/>
              </p:cNvSpPr>
              <p:nvPr/>
            </p:nvSpPr>
            <p:spPr bwMode="auto">
              <a:xfrm>
                <a:off x="1571" y="137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33"/>
              <p:cNvSpPr>
                <a:spLocks noChangeShapeType="1"/>
              </p:cNvSpPr>
              <p:nvPr/>
            </p:nvSpPr>
            <p:spPr bwMode="auto">
              <a:xfrm>
                <a:off x="2024" y="10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34"/>
              <p:cNvSpPr>
                <a:spLocks noChangeShapeType="1"/>
              </p:cNvSpPr>
              <p:nvPr/>
            </p:nvSpPr>
            <p:spPr bwMode="auto">
              <a:xfrm>
                <a:off x="2032" y="105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35"/>
              <p:cNvSpPr>
                <a:spLocks noChangeShapeType="1"/>
              </p:cNvSpPr>
              <p:nvPr/>
            </p:nvSpPr>
            <p:spPr bwMode="auto">
              <a:xfrm>
                <a:off x="1876" y="87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236"/>
              <p:cNvSpPr>
                <a:spLocks noChangeShapeType="1"/>
              </p:cNvSpPr>
              <p:nvPr/>
            </p:nvSpPr>
            <p:spPr bwMode="auto">
              <a:xfrm>
                <a:off x="1883" y="865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237"/>
              <p:cNvSpPr>
                <a:spLocks noChangeArrowheads="1"/>
              </p:cNvSpPr>
              <p:nvPr/>
            </p:nvSpPr>
            <p:spPr bwMode="auto">
              <a:xfrm>
                <a:off x="1259" y="159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238"/>
              <p:cNvSpPr>
                <a:spLocks noChangeShapeType="1"/>
              </p:cNvSpPr>
              <p:nvPr/>
            </p:nvSpPr>
            <p:spPr bwMode="auto">
              <a:xfrm>
                <a:off x="1415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239"/>
              <p:cNvSpPr>
                <a:spLocks noChangeShapeType="1"/>
              </p:cNvSpPr>
              <p:nvPr/>
            </p:nvSpPr>
            <p:spPr bwMode="auto">
              <a:xfrm>
                <a:off x="1422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240"/>
              <p:cNvSpPr>
                <a:spLocks noChangeShapeType="1"/>
              </p:cNvSpPr>
              <p:nvPr/>
            </p:nvSpPr>
            <p:spPr bwMode="auto">
              <a:xfrm>
                <a:off x="1876" y="122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241"/>
              <p:cNvSpPr>
                <a:spLocks noChangeShapeType="1"/>
              </p:cNvSpPr>
              <p:nvPr/>
            </p:nvSpPr>
            <p:spPr bwMode="auto">
              <a:xfrm>
                <a:off x="1883" y="12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242"/>
              <p:cNvSpPr>
                <a:spLocks noChangeArrowheads="1"/>
              </p:cNvSpPr>
              <p:nvPr/>
            </p:nvSpPr>
            <p:spPr bwMode="auto">
              <a:xfrm>
                <a:off x="1571" y="1310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243"/>
              <p:cNvSpPr>
                <a:spLocks noChangeShapeType="1"/>
              </p:cNvSpPr>
              <p:nvPr/>
            </p:nvSpPr>
            <p:spPr bwMode="auto">
              <a:xfrm>
                <a:off x="2024" y="123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244"/>
              <p:cNvSpPr>
                <a:spLocks noChangeShapeType="1"/>
              </p:cNvSpPr>
              <p:nvPr/>
            </p:nvSpPr>
            <p:spPr bwMode="auto">
              <a:xfrm>
                <a:off x="2032" y="12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245"/>
              <p:cNvSpPr>
                <a:spLocks noChangeShapeType="1"/>
              </p:cNvSpPr>
              <p:nvPr/>
            </p:nvSpPr>
            <p:spPr bwMode="auto">
              <a:xfrm>
                <a:off x="1415" y="180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246"/>
              <p:cNvSpPr>
                <a:spLocks noChangeShapeType="1"/>
              </p:cNvSpPr>
              <p:nvPr/>
            </p:nvSpPr>
            <p:spPr bwMode="auto">
              <a:xfrm>
                <a:off x="1422" y="179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247"/>
              <p:cNvSpPr>
                <a:spLocks noChangeShapeType="1"/>
              </p:cNvSpPr>
              <p:nvPr/>
            </p:nvSpPr>
            <p:spPr bwMode="auto">
              <a:xfrm>
                <a:off x="1876" y="115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248"/>
              <p:cNvSpPr>
                <a:spLocks noChangeShapeType="1"/>
              </p:cNvSpPr>
              <p:nvPr/>
            </p:nvSpPr>
            <p:spPr bwMode="auto">
              <a:xfrm>
                <a:off x="1883" y="114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249"/>
              <p:cNvSpPr>
                <a:spLocks noChangeShapeType="1"/>
              </p:cNvSpPr>
              <p:nvPr/>
            </p:nvSpPr>
            <p:spPr bwMode="auto">
              <a:xfrm>
                <a:off x="1259" y="190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250"/>
              <p:cNvSpPr>
                <a:spLocks noChangeShapeType="1"/>
              </p:cNvSpPr>
              <p:nvPr/>
            </p:nvSpPr>
            <p:spPr bwMode="auto">
              <a:xfrm>
                <a:off x="1266" y="189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51"/>
              <p:cNvSpPr>
                <a:spLocks noChangeShapeType="1"/>
              </p:cNvSpPr>
              <p:nvPr/>
            </p:nvSpPr>
            <p:spPr bwMode="auto">
              <a:xfrm>
                <a:off x="1719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52"/>
              <p:cNvSpPr>
                <a:spLocks noChangeShapeType="1"/>
              </p:cNvSpPr>
              <p:nvPr/>
            </p:nvSpPr>
            <p:spPr bwMode="auto">
              <a:xfrm>
                <a:off x="1727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53"/>
              <p:cNvSpPr>
                <a:spLocks noChangeShapeType="1"/>
              </p:cNvSpPr>
              <p:nvPr/>
            </p:nvSpPr>
            <p:spPr bwMode="auto">
              <a:xfrm>
                <a:off x="1571" y="14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254"/>
              <p:cNvSpPr>
                <a:spLocks noChangeShapeType="1"/>
              </p:cNvSpPr>
              <p:nvPr/>
            </p:nvSpPr>
            <p:spPr bwMode="auto">
              <a:xfrm>
                <a:off x="1578" y="147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255"/>
              <p:cNvSpPr>
                <a:spLocks noChangeArrowheads="1"/>
              </p:cNvSpPr>
              <p:nvPr/>
            </p:nvSpPr>
            <p:spPr bwMode="auto">
              <a:xfrm>
                <a:off x="1719" y="1288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256"/>
              <p:cNvSpPr>
                <a:spLocks noChangeShapeType="1"/>
              </p:cNvSpPr>
              <p:nvPr/>
            </p:nvSpPr>
            <p:spPr bwMode="auto">
              <a:xfrm>
                <a:off x="1571" y="142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257"/>
              <p:cNvSpPr>
                <a:spLocks noChangeShapeType="1"/>
              </p:cNvSpPr>
              <p:nvPr/>
            </p:nvSpPr>
            <p:spPr bwMode="auto">
              <a:xfrm>
                <a:off x="1578" y="14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258"/>
              <p:cNvSpPr>
                <a:spLocks noChangeArrowheads="1"/>
              </p:cNvSpPr>
              <p:nvPr/>
            </p:nvSpPr>
            <p:spPr bwMode="auto">
              <a:xfrm>
                <a:off x="1415" y="153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259"/>
              <p:cNvSpPr>
                <a:spLocks noChangeArrowheads="1"/>
              </p:cNvSpPr>
              <p:nvPr/>
            </p:nvSpPr>
            <p:spPr bwMode="auto">
              <a:xfrm>
                <a:off x="954" y="185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260"/>
              <p:cNvSpPr>
                <a:spLocks noChangeShapeType="1"/>
              </p:cNvSpPr>
              <p:nvPr/>
            </p:nvSpPr>
            <p:spPr bwMode="auto">
              <a:xfrm>
                <a:off x="2024" y="119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261"/>
              <p:cNvSpPr>
                <a:spLocks noChangeShapeType="1"/>
              </p:cNvSpPr>
              <p:nvPr/>
            </p:nvSpPr>
            <p:spPr bwMode="auto">
              <a:xfrm>
                <a:off x="2032" y="119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262"/>
              <p:cNvSpPr>
                <a:spLocks noChangeShapeType="1"/>
              </p:cNvSpPr>
              <p:nvPr/>
            </p:nvSpPr>
            <p:spPr bwMode="auto">
              <a:xfrm>
                <a:off x="1259" y="174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263"/>
              <p:cNvSpPr>
                <a:spLocks noChangeShapeType="1"/>
              </p:cNvSpPr>
              <p:nvPr/>
            </p:nvSpPr>
            <p:spPr bwMode="auto">
              <a:xfrm>
                <a:off x="1266" y="173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264"/>
              <p:cNvSpPr>
                <a:spLocks noChangeShapeType="1"/>
              </p:cNvSpPr>
              <p:nvPr/>
            </p:nvSpPr>
            <p:spPr bwMode="auto">
              <a:xfrm>
                <a:off x="1719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265"/>
              <p:cNvSpPr>
                <a:spLocks noChangeShapeType="1"/>
              </p:cNvSpPr>
              <p:nvPr/>
            </p:nvSpPr>
            <p:spPr bwMode="auto">
              <a:xfrm>
                <a:off x="1727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66"/>
              <p:cNvSpPr>
                <a:spLocks noChangeArrowheads="1"/>
              </p:cNvSpPr>
              <p:nvPr/>
            </p:nvSpPr>
            <p:spPr bwMode="auto">
              <a:xfrm>
                <a:off x="1415" y="153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267"/>
              <p:cNvSpPr>
                <a:spLocks noChangeShapeType="1"/>
              </p:cNvSpPr>
              <p:nvPr/>
            </p:nvSpPr>
            <p:spPr bwMode="auto">
              <a:xfrm>
                <a:off x="1571" y="178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268"/>
              <p:cNvSpPr>
                <a:spLocks noChangeShapeType="1"/>
              </p:cNvSpPr>
              <p:nvPr/>
            </p:nvSpPr>
            <p:spPr bwMode="auto">
              <a:xfrm>
                <a:off x="1578" y="1779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69"/>
              <p:cNvSpPr>
                <a:spLocks noChangeArrowheads="1"/>
              </p:cNvSpPr>
              <p:nvPr/>
            </p:nvSpPr>
            <p:spPr bwMode="auto">
              <a:xfrm>
                <a:off x="1719" y="1370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270"/>
              <p:cNvSpPr>
                <a:spLocks noChangeArrowheads="1"/>
              </p:cNvSpPr>
              <p:nvPr/>
            </p:nvSpPr>
            <p:spPr bwMode="auto">
              <a:xfrm>
                <a:off x="1415" y="1414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71"/>
              <p:cNvSpPr>
                <a:spLocks noChangeShapeType="1"/>
              </p:cNvSpPr>
              <p:nvPr/>
            </p:nvSpPr>
            <p:spPr bwMode="auto">
              <a:xfrm>
                <a:off x="1719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272"/>
              <p:cNvSpPr>
                <a:spLocks noChangeShapeType="1"/>
              </p:cNvSpPr>
              <p:nvPr/>
            </p:nvSpPr>
            <p:spPr bwMode="auto">
              <a:xfrm>
                <a:off x="1727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273"/>
              <p:cNvSpPr>
                <a:spLocks noChangeArrowheads="1"/>
              </p:cNvSpPr>
              <p:nvPr/>
            </p:nvSpPr>
            <p:spPr bwMode="auto">
              <a:xfrm>
                <a:off x="1719" y="887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274"/>
              <p:cNvSpPr>
                <a:spLocks noChangeArrowheads="1"/>
              </p:cNvSpPr>
              <p:nvPr/>
            </p:nvSpPr>
            <p:spPr bwMode="auto">
              <a:xfrm>
                <a:off x="1110" y="193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275"/>
              <p:cNvSpPr>
                <a:spLocks noChangeShapeType="1"/>
              </p:cNvSpPr>
              <p:nvPr/>
            </p:nvSpPr>
            <p:spPr bwMode="auto">
              <a:xfrm>
                <a:off x="2024" y="10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276"/>
              <p:cNvSpPr>
                <a:spLocks noChangeShapeType="1"/>
              </p:cNvSpPr>
              <p:nvPr/>
            </p:nvSpPr>
            <p:spPr bwMode="auto">
              <a:xfrm>
                <a:off x="2032" y="105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77"/>
              <p:cNvSpPr>
                <a:spLocks noChangeShapeType="1"/>
              </p:cNvSpPr>
              <p:nvPr/>
            </p:nvSpPr>
            <p:spPr bwMode="auto">
              <a:xfrm>
                <a:off x="1876" y="1013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78"/>
              <p:cNvSpPr>
                <a:spLocks noChangeShapeType="1"/>
              </p:cNvSpPr>
              <p:nvPr/>
            </p:nvSpPr>
            <p:spPr bwMode="auto">
              <a:xfrm>
                <a:off x="1883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279"/>
              <p:cNvSpPr>
                <a:spLocks noChangeArrowheads="1"/>
              </p:cNvSpPr>
              <p:nvPr/>
            </p:nvSpPr>
            <p:spPr bwMode="auto">
              <a:xfrm>
                <a:off x="1259" y="1533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80"/>
              <p:cNvSpPr>
                <a:spLocks noChangeShapeType="1"/>
              </p:cNvSpPr>
              <p:nvPr/>
            </p:nvSpPr>
            <p:spPr bwMode="auto">
              <a:xfrm>
                <a:off x="1415" y="151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81"/>
              <p:cNvSpPr>
                <a:spLocks noChangeShapeType="1"/>
              </p:cNvSpPr>
              <p:nvPr/>
            </p:nvSpPr>
            <p:spPr bwMode="auto">
              <a:xfrm>
                <a:off x="1422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282"/>
              <p:cNvSpPr>
                <a:spLocks noChangeArrowheads="1"/>
              </p:cNvSpPr>
              <p:nvPr/>
            </p:nvSpPr>
            <p:spPr bwMode="auto">
              <a:xfrm>
                <a:off x="1719" y="1251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283"/>
              <p:cNvSpPr>
                <a:spLocks noChangeArrowheads="1"/>
              </p:cNvSpPr>
              <p:nvPr/>
            </p:nvSpPr>
            <p:spPr bwMode="auto">
              <a:xfrm>
                <a:off x="1110" y="148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284"/>
              <p:cNvSpPr>
                <a:spLocks noChangeShapeType="1"/>
              </p:cNvSpPr>
              <p:nvPr/>
            </p:nvSpPr>
            <p:spPr bwMode="auto">
              <a:xfrm>
                <a:off x="1719" y="111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85"/>
              <p:cNvSpPr>
                <a:spLocks noChangeShapeType="1"/>
              </p:cNvSpPr>
              <p:nvPr/>
            </p:nvSpPr>
            <p:spPr bwMode="auto">
              <a:xfrm>
                <a:off x="1727" y="11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286"/>
              <p:cNvSpPr>
                <a:spLocks noChangeArrowheads="1"/>
              </p:cNvSpPr>
              <p:nvPr/>
            </p:nvSpPr>
            <p:spPr bwMode="auto">
              <a:xfrm>
                <a:off x="1110" y="189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287"/>
              <p:cNvSpPr>
                <a:spLocks noChangeArrowheads="1"/>
              </p:cNvSpPr>
              <p:nvPr/>
            </p:nvSpPr>
            <p:spPr bwMode="auto">
              <a:xfrm>
                <a:off x="1415" y="1556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88"/>
              <p:cNvSpPr>
                <a:spLocks noChangeShapeType="1"/>
              </p:cNvSpPr>
              <p:nvPr/>
            </p:nvSpPr>
            <p:spPr bwMode="auto">
              <a:xfrm>
                <a:off x="1719" y="117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289"/>
              <p:cNvSpPr>
                <a:spLocks noChangeShapeType="1"/>
              </p:cNvSpPr>
              <p:nvPr/>
            </p:nvSpPr>
            <p:spPr bwMode="auto">
              <a:xfrm>
                <a:off x="1727" y="116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290"/>
              <p:cNvSpPr>
                <a:spLocks noChangeArrowheads="1"/>
              </p:cNvSpPr>
              <p:nvPr/>
            </p:nvSpPr>
            <p:spPr bwMode="auto">
              <a:xfrm>
                <a:off x="1571" y="137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291"/>
              <p:cNvSpPr>
                <a:spLocks noChangeShapeType="1"/>
              </p:cNvSpPr>
              <p:nvPr/>
            </p:nvSpPr>
            <p:spPr bwMode="auto">
              <a:xfrm>
                <a:off x="1259" y="1682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292"/>
              <p:cNvSpPr>
                <a:spLocks noChangeShapeType="1"/>
              </p:cNvSpPr>
              <p:nvPr/>
            </p:nvSpPr>
            <p:spPr bwMode="auto">
              <a:xfrm>
                <a:off x="1266" y="1675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293"/>
              <p:cNvSpPr>
                <a:spLocks noChangeShapeType="1"/>
              </p:cNvSpPr>
              <p:nvPr/>
            </p:nvSpPr>
            <p:spPr bwMode="auto">
              <a:xfrm>
                <a:off x="1719" y="134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294"/>
              <p:cNvSpPr>
                <a:spLocks noChangeShapeType="1"/>
              </p:cNvSpPr>
              <p:nvPr/>
            </p:nvSpPr>
            <p:spPr bwMode="auto">
              <a:xfrm>
                <a:off x="1727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295"/>
              <p:cNvSpPr>
                <a:spLocks noChangeArrowheads="1"/>
              </p:cNvSpPr>
              <p:nvPr/>
            </p:nvSpPr>
            <p:spPr bwMode="auto">
              <a:xfrm>
                <a:off x="1876" y="850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296"/>
              <p:cNvSpPr>
                <a:spLocks noChangeShapeType="1"/>
              </p:cNvSpPr>
              <p:nvPr/>
            </p:nvSpPr>
            <p:spPr bwMode="auto">
              <a:xfrm>
                <a:off x="1876" y="99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297"/>
              <p:cNvSpPr>
                <a:spLocks noChangeShapeType="1"/>
              </p:cNvSpPr>
              <p:nvPr/>
            </p:nvSpPr>
            <p:spPr bwMode="auto">
              <a:xfrm>
                <a:off x="1883" y="99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98"/>
              <p:cNvSpPr>
                <a:spLocks noChangeShapeType="1"/>
              </p:cNvSpPr>
              <p:nvPr/>
            </p:nvSpPr>
            <p:spPr bwMode="auto">
              <a:xfrm>
                <a:off x="1415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99"/>
              <p:cNvSpPr>
                <a:spLocks noChangeShapeType="1"/>
              </p:cNvSpPr>
              <p:nvPr/>
            </p:nvSpPr>
            <p:spPr bwMode="auto">
              <a:xfrm>
                <a:off x="1422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300"/>
              <p:cNvSpPr>
                <a:spLocks noChangeShapeType="1"/>
              </p:cNvSpPr>
              <p:nvPr/>
            </p:nvSpPr>
            <p:spPr bwMode="auto">
              <a:xfrm>
                <a:off x="1571" y="12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301"/>
              <p:cNvSpPr>
                <a:spLocks noChangeShapeType="1"/>
              </p:cNvSpPr>
              <p:nvPr/>
            </p:nvSpPr>
            <p:spPr bwMode="auto">
              <a:xfrm>
                <a:off x="1578" y="125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302"/>
              <p:cNvSpPr>
                <a:spLocks noChangeShapeType="1"/>
              </p:cNvSpPr>
              <p:nvPr/>
            </p:nvSpPr>
            <p:spPr bwMode="auto">
              <a:xfrm>
                <a:off x="2024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303"/>
              <p:cNvSpPr>
                <a:spLocks noChangeShapeType="1"/>
              </p:cNvSpPr>
              <p:nvPr/>
            </p:nvSpPr>
            <p:spPr bwMode="auto">
              <a:xfrm>
                <a:off x="2032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304"/>
              <p:cNvSpPr>
                <a:spLocks noChangeArrowheads="1"/>
              </p:cNvSpPr>
              <p:nvPr/>
            </p:nvSpPr>
            <p:spPr bwMode="auto">
              <a:xfrm>
                <a:off x="1719" y="1288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305"/>
              <p:cNvSpPr>
                <a:spLocks noChangeArrowheads="1"/>
              </p:cNvSpPr>
              <p:nvPr/>
            </p:nvSpPr>
            <p:spPr bwMode="auto">
              <a:xfrm>
                <a:off x="954" y="193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06"/>
              <p:cNvSpPr>
                <a:spLocks noChangeShapeType="1"/>
              </p:cNvSpPr>
              <p:nvPr/>
            </p:nvSpPr>
            <p:spPr bwMode="auto">
              <a:xfrm>
                <a:off x="1571" y="154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307"/>
              <p:cNvSpPr>
                <a:spLocks noChangeShapeType="1"/>
              </p:cNvSpPr>
              <p:nvPr/>
            </p:nvSpPr>
            <p:spPr bwMode="auto">
              <a:xfrm>
                <a:off x="1578" y="15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308"/>
              <p:cNvSpPr>
                <a:spLocks noChangeShapeType="1"/>
              </p:cNvSpPr>
              <p:nvPr/>
            </p:nvSpPr>
            <p:spPr bwMode="auto">
              <a:xfrm>
                <a:off x="1259" y="171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309"/>
              <p:cNvSpPr>
                <a:spLocks noChangeShapeType="1"/>
              </p:cNvSpPr>
              <p:nvPr/>
            </p:nvSpPr>
            <p:spPr bwMode="auto">
              <a:xfrm>
                <a:off x="1266" y="171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10"/>
              <p:cNvSpPr>
                <a:spLocks noChangeShapeType="1"/>
              </p:cNvSpPr>
              <p:nvPr/>
            </p:nvSpPr>
            <p:spPr bwMode="auto">
              <a:xfrm>
                <a:off x="1719" y="136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311"/>
              <p:cNvSpPr>
                <a:spLocks noChangeShapeType="1"/>
              </p:cNvSpPr>
              <p:nvPr/>
            </p:nvSpPr>
            <p:spPr bwMode="auto">
              <a:xfrm>
                <a:off x="1727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2"/>
              <p:cNvSpPr>
                <a:spLocks noChangeShapeType="1"/>
              </p:cNvSpPr>
              <p:nvPr/>
            </p:nvSpPr>
            <p:spPr bwMode="auto">
              <a:xfrm>
                <a:off x="2024" y="99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13"/>
              <p:cNvSpPr>
                <a:spLocks noChangeShapeType="1"/>
              </p:cNvSpPr>
              <p:nvPr/>
            </p:nvSpPr>
            <p:spPr bwMode="auto">
              <a:xfrm>
                <a:off x="2032" y="99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314"/>
              <p:cNvSpPr>
                <a:spLocks noChangeShapeType="1"/>
              </p:cNvSpPr>
              <p:nvPr/>
            </p:nvSpPr>
            <p:spPr bwMode="auto">
              <a:xfrm>
                <a:off x="1571" y="1481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5"/>
              <p:cNvSpPr>
                <a:spLocks noChangeShapeType="1"/>
              </p:cNvSpPr>
              <p:nvPr/>
            </p:nvSpPr>
            <p:spPr bwMode="auto">
              <a:xfrm>
                <a:off x="1578" y="147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316"/>
              <p:cNvSpPr>
                <a:spLocks noChangeShapeType="1"/>
              </p:cNvSpPr>
              <p:nvPr/>
            </p:nvSpPr>
            <p:spPr bwMode="auto">
              <a:xfrm>
                <a:off x="2024" y="13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317"/>
              <p:cNvSpPr>
                <a:spLocks noChangeShapeType="1"/>
              </p:cNvSpPr>
              <p:nvPr/>
            </p:nvSpPr>
            <p:spPr bwMode="auto">
              <a:xfrm>
                <a:off x="2032" y="131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318"/>
              <p:cNvSpPr>
                <a:spLocks noChangeArrowheads="1"/>
              </p:cNvSpPr>
              <p:nvPr/>
            </p:nvSpPr>
            <p:spPr bwMode="auto">
              <a:xfrm>
                <a:off x="1571" y="1333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319"/>
              <p:cNvSpPr>
                <a:spLocks noChangeShapeType="1"/>
              </p:cNvSpPr>
              <p:nvPr/>
            </p:nvSpPr>
            <p:spPr bwMode="auto">
              <a:xfrm>
                <a:off x="1571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320"/>
              <p:cNvSpPr>
                <a:spLocks noChangeShapeType="1"/>
              </p:cNvSpPr>
              <p:nvPr/>
            </p:nvSpPr>
            <p:spPr bwMode="auto">
              <a:xfrm>
                <a:off x="1578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321"/>
              <p:cNvSpPr>
                <a:spLocks noChangeShapeType="1"/>
              </p:cNvSpPr>
              <p:nvPr/>
            </p:nvSpPr>
            <p:spPr bwMode="auto">
              <a:xfrm>
                <a:off x="2024" y="12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322"/>
              <p:cNvSpPr>
                <a:spLocks noChangeShapeType="1"/>
              </p:cNvSpPr>
              <p:nvPr/>
            </p:nvSpPr>
            <p:spPr bwMode="auto">
              <a:xfrm>
                <a:off x="2032" y="125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323"/>
              <p:cNvSpPr>
                <a:spLocks noChangeArrowheads="1"/>
              </p:cNvSpPr>
              <p:nvPr/>
            </p:nvSpPr>
            <p:spPr bwMode="auto">
              <a:xfrm>
                <a:off x="1259" y="171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324"/>
              <p:cNvSpPr>
                <a:spLocks noChangeArrowheads="1"/>
              </p:cNvSpPr>
              <p:nvPr/>
            </p:nvSpPr>
            <p:spPr bwMode="auto">
              <a:xfrm>
                <a:off x="1719" y="1251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325"/>
              <p:cNvSpPr>
                <a:spLocks noChangeShapeType="1"/>
              </p:cNvSpPr>
              <p:nvPr/>
            </p:nvSpPr>
            <p:spPr bwMode="auto">
              <a:xfrm>
                <a:off x="1415" y="148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326"/>
              <p:cNvSpPr>
                <a:spLocks noChangeShapeType="1"/>
              </p:cNvSpPr>
              <p:nvPr/>
            </p:nvSpPr>
            <p:spPr bwMode="auto">
              <a:xfrm>
                <a:off x="1422" y="147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327"/>
              <p:cNvSpPr>
                <a:spLocks noChangeArrowheads="1"/>
              </p:cNvSpPr>
              <p:nvPr/>
            </p:nvSpPr>
            <p:spPr bwMode="auto">
              <a:xfrm>
                <a:off x="1571" y="1310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328"/>
              <p:cNvSpPr>
                <a:spLocks noChangeShapeType="1"/>
              </p:cNvSpPr>
              <p:nvPr/>
            </p:nvSpPr>
            <p:spPr bwMode="auto">
              <a:xfrm>
                <a:off x="1415" y="1823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329"/>
              <p:cNvSpPr>
                <a:spLocks noChangeShapeType="1"/>
              </p:cNvSpPr>
              <p:nvPr/>
            </p:nvSpPr>
            <p:spPr bwMode="auto">
              <a:xfrm>
                <a:off x="1422" y="181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330"/>
              <p:cNvSpPr>
                <a:spLocks noChangeShapeType="1"/>
              </p:cNvSpPr>
              <p:nvPr/>
            </p:nvSpPr>
            <p:spPr bwMode="auto">
              <a:xfrm>
                <a:off x="1259" y="2068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331"/>
              <p:cNvSpPr>
                <a:spLocks noChangeShapeType="1"/>
              </p:cNvSpPr>
              <p:nvPr/>
            </p:nvSpPr>
            <p:spPr bwMode="auto">
              <a:xfrm>
                <a:off x="1266" y="206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332"/>
              <p:cNvSpPr>
                <a:spLocks noChangeShapeType="1"/>
              </p:cNvSpPr>
              <p:nvPr/>
            </p:nvSpPr>
            <p:spPr bwMode="auto">
              <a:xfrm>
                <a:off x="1876" y="122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333"/>
              <p:cNvSpPr>
                <a:spLocks noChangeShapeType="1"/>
              </p:cNvSpPr>
              <p:nvPr/>
            </p:nvSpPr>
            <p:spPr bwMode="auto">
              <a:xfrm>
                <a:off x="1883" y="1214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334"/>
              <p:cNvSpPr>
                <a:spLocks noChangeShapeType="1"/>
              </p:cNvSpPr>
              <p:nvPr/>
            </p:nvSpPr>
            <p:spPr bwMode="auto">
              <a:xfrm>
                <a:off x="1415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335"/>
              <p:cNvSpPr>
                <a:spLocks noChangeShapeType="1"/>
              </p:cNvSpPr>
              <p:nvPr/>
            </p:nvSpPr>
            <p:spPr bwMode="auto">
              <a:xfrm>
                <a:off x="1422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336"/>
              <p:cNvSpPr>
                <a:spLocks noChangeShapeType="1"/>
              </p:cNvSpPr>
              <p:nvPr/>
            </p:nvSpPr>
            <p:spPr bwMode="auto">
              <a:xfrm>
                <a:off x="1876" y="134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337"/>
              <p:cNvSpPr>
                <a:spLocks noChangeShapeType="1"/>
              </p:cNvSpPr>
              <p:nvPr/>
            </p:nvSpPr>
            <p:spPr bwMode="auto">
              <a:xfrm>
                <a:off x="1883" y="133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338"/>
              <p:cNvSpPr>
                <a:spLocks noChangeShapeType="1"/>
              </p:cNvSpPr>
              <p:nvPr/>
            </p:nvSpPr>
            <p:spPr bwMode="auto">
              <a:xfrm>
                <a:off x="1571" y="15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339"/>
              <p:cNvSpPr>
                <a:spLocks noChangeShapeType="1"/>
              </p:cNvSpPr>
              <p:nvPr/>
            </p:nvSpPr>
            <p:spPr bwMode="auto">
              <a:xfrm>
                <a:off x="1578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340"/>
              <p:cNvSpPr>
                <a:spLocks noChangeShapeType="1"/>
              </p:cNvSpPr>
              <p:nvPr/>
            </p:nvSpPr>
            <p:spPr bwMode="auto">
              <a:xfrm>
                <a:off x="1876" y="128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341"/>
              <p:cNvSpPr>
                <a:spLocks noChangeShapeType="1"/>
              </p:cNvSpPr>
              <p:nvPr/>
            </p:nvSpPr>
            <p:spPr bwMode="auto">
              <a:xfrm>
                <a:off x="1883" y="12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342"/>
              <p:cNvSpPr>
                <a:spLocks noChangeShapeType="1"/>
              </p:cNvSpPr>
              <p:nvPr/>
            </p:nvSpPr>
            <p:spPr bwMode="auto">
              <a:xfrm>
                <a:off x="1719" y="151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343"/>
              <p:cNvSpPr>
                <a:spLocks noChangeShapeType="1"/>
              </p:cNvSpPr>
              <p:nvPr/>
            </p:nvSpPr>
            <p:spPr bwMode="auto">
              <a:xfrm>
                <a:off x="1727" y="151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344"/>
              <p:cNvSpPr>
                <a:spLocks noChangeArrowheads="1"/>
              </p:cNvSpPr>
              <p:nvPr/>
            </p:nvSpPr>
            <p:spPr bwMode="auto">
              <a:xfrm>
                <a:off x="2180" y="1028"/>
                <a:ext cx="23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345"/>
              <p:cNvSpPr>
                <a:spLocks noChangeShapeType="1"/>
              </p:cNvSpPr>
              <p:nvPr/>
            </p:nvSpPr>
            <p:spPr bwMode="auto">
              <a:xfrm>
                <a:off x="1719" y="105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346"/>
              <p:cNvSpPr>
                <a:spLocks noChangeShapeType="1"/>
              </p:cNvSpPr>
              <p:nvPr/>
            </p:nvSpPr>
            <p:spPr bwMode="auto">
              <a:xfrm>
                <a:off x="1727" y="105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347"/>
              <p:cNvSpPr>
                <a:spLocks noChangeShapeType="1"/>
              </p:cNvSpPr>
              <p:nvPr/>
            </p:nvSpPr>
            <p:spPr bwMode="auto">
              <a:xfrm>
                <a:off x="1876" y="1199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348"/>
              <p:cNvSpPr>
                <a:spLocks noChangeShapeType="1"/>
              </p:cNvSpPr>
              <p:nvPr/>
            </p:nvSpPr>
            <p:spPr bwMode="auto">
              <a:xfrm>
                <a:off x="1883" y="1192"/>
                <a:ext cx="1" cy="14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349"/>
              <p:cNvSpPr>
                <a:spLocks noChangeShapeType="1"/>
              </p:cNvSpPr>
              <p:nvPr/>
            </p:nvSpPr>
            <p:spPr bwMode="auto">
              <a:xfrm>
                <a:off x="1876" y="1154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350"/>
              <p:cNvSpPr>
                <a:spLocks noChangeShapeType="1"/>
              </p:cNvSpPr>
              <p:nvPr/>
            </p:nvSpPr>
            <p:spPr bwMode="auto">
              <a:xfrm>
                <a:off x="1883" y="114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351"/>
              <p:cNvSpPr>
                <a:spLocks noChangeArrowheads="1"/>
              </p:cNvSpPr>
              <p:nvPr/>
            </p:nvSpPr>
            <p:spPr bwMode="auto">
              <a:xfrm>
                <a:off x="1415" y="1675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352"/>
              <p:cNvSpPr>
                <a:spLocks noChangeShapeType="1"/>
              </p:cNvSpPr>
              <p:nvPr/>
            </p:nvSpPr>
            <p:spPr bwMode="auto">
              <a:xfrm>
                <a:off x="1719" y="143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353"/>
              <p:cNvSpPr>
                <a:spLocks noChangeShapeType="1"/>
              </p:cNvSpPr>
              <p:nvPr/>
            </p:nvSpPr>
            <p:spPr bwMode="auto">
              <a:xfrm>
                <a:off x="1727" y="142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354"/>
              <p:cNvSpPr>
                <a:spLocks noChangeShapeType="1"/>
              </p:cNvSpPr>
              <p:nvPr/>
            </p:nvSpPr>
            <p:spPr bwMode="auto">
              <a:xfrm>
                <a:off x="1719" y="1296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355"/>
              <p:cNvSpPr>
                <a:spLocks noChangeShapeType="1"/>
              </p:cNvSpPr>
              <p:nvPr/>
            </p:nvSpPr>
            <p:spPr bwMode="auto">
              <a:xfrm>
                <a:off x="1727" y="1288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356"/>
              <p:cNvSpPr>
                <a:spLocks noChangeArrowheads="1"/>
              </p:cNvSpPr>
              <p:nvPr/>
            </p:nvSpPr>
            <p:spPr bwMode="auto">
              <a:xfrm>
                <a:off x="1719" y="1273"/>
                <a:ext cx="23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357"/>
              <p:cNvSpPr>
                <a:spLocks noChangeArrowheads="1"/>
              </p:cNvSpPr>
              <p:nvPr/>
            </p:nvSpPr>
            <p:spPr bwMode="auto">
              <a:xfrm>
                <a:off x="1571" y="1489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358"/>
              <p:cNvSpPr>
                <a:spLocks noChangeShapeType="1"/>
              </p:cNvSpPr>
              <p:nvPr/>
            </p:nvSpPr>
            <p:spPr bwMode="auto">
              <a:xfrm>
                <a:off x="2180" y="114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359"/>
              <p:cNvSpPr>
                <a:spLocks noChangeShapeType="1"/>
              </p:cNvSpPr>
              <p:nvPr/>
            </p:nvSpPr>
            <p:spPr bwMode="auto">
              <a:xfrm>
                <a:off x="2188" y="113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360"/>
              <p:cNvSpPr>
                <a:spLocks noChangeShapeType="1"/>
              </p:cNvSpPr>
              <p:nvPr/>
            </p:nvSpPr>
            <p:spPr bwMode="auto">
              <a:xfrm>
                <a:off x="1719" y="1400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361"/>
              <p:cNvSpPr>
                <a:spLocks noChangeShapeType="1"/>
              </p:cNvSpPr>
              <p:nvPr/>
            </p:nvSpPr>
            <p:spPr bwMode="auto">
              <a:xfrm>
                <a:off x="1727" y="139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362"/>
              <p:cNvSpPr>
                <a:spLocks noChangeShapeType="1"/>
              </p:cNvSpPr>
              <p:nvPr/>
            </p:nvSpPr>
            <p:spPr bwMode="auto">
              <a:xfrm>
                <a:off x="1259" y="192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363"/>
              <p:cNvSpPr>
                <a:spLocks noChangeShapeType="1"/>
              </p:cNvSpPr>
              <p:nvPr/>
            </p:nvSpPr>
            <p:spPr bwMode="auto">
              <a:xfrm>
                <a:off x="1266" y="192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364"/>
              <p:cNvSpPr>
                <a:spLocks noChangeShapeType="1"/>
              </p:cNvSpPr>
              <p:nvPr/>
            </p:nvSpPr>
            <p:spPr bwMode="auto">
              <a:xfrm>
                <a:off x="1876" y="137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365"/>
              <p:cNvSpPr>
                <a:spLocks noChangeShapeType="1"/>
              </p:cNvSpPr>
              <p:nvPr/>
            </p:nvSpPr>
            <p:spPr bwMode="auto">
              <a:xfrm>
                <a:off x="1883" y="137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366"/>
              <p:cNvSpPr>
                <a:spLocks noChangeArrowheads="1"/>
              </p:cNvSpPr>
              <p:nvPr/>
            </p:nvSpPr>
            <p:spPr bwMode="auto">
              <a:xfrm>
                <a:off x="1259" y="1429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367"/>
              <p:cNvSpPr>
                <a:spLocks noChangeShapeType="1"/>
              </p:cNvSpPr>
              <p:nvPr/>
            </p:nvSpPr>
            <p:spPr bwMode="auto">
              <a:xfrm>
                <a:off x="1876" y="1281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368"/>
              <p:cNvSpPr>
                <a:spLocks noChangeShapeType="1"/>
              </p:cNvSpPr>
              <p:nvPr/>
            </p:nvSpPr>
            <p:spPr bwMode="auto">
              <a:xfrm>
                <a:off x="1883" y="12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369"/>
              <p:cNvSpPr>
                <a:spLocks noChangeShapeType="1"/>
              </p:cNvSpPr>
              <p:nvPr/>
            </p:nvSpPr>
            <p:spPr bwMode="auto">
              <a:xfrm>
                <a:off x="1415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370"/>
              <p:cNvSpPr>
                <a:spLocks noChangeShapeType="1"/>
              </p:cNvSpPr>
              <p:nvPr/>
            </p:nvSpPr>
            <p:spPr bwMode="auto">
              <a:xfrm>
                <a:off x="1422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371"/>
              <p:cNvSpPr>
                <a:spLocks noChangeArrowheads="1"/>
              </p:cNvSpPr>
              <p:nvPr/>
            </p:nvSpPr>
            <p:spPr bwMode="auto">
              <a:xfrm>
                <a:off x="1259" y="1712"/>
                <a:ext cx="22" cy="22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372"/>
              <p:cNvSpPr>
                <a:spLocks noChangeShapeType="1"/>
              </p:cNvSpPr>
              <p:nvPr/>
            </p:nvSpPr>
            <p:spPr bwMode="auto">
              <a:xfrm>
                <a:off x="1719" y="1719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373"/>
              <p:cNvSpPr>
                <a:spLocks noChangeShapeType="1"/>
              </p:cNvSpPr>
              <p:nvPr/>
            </p:nvSpPr>
            <p:spPr bwMode="auto">
              <a:xfrm>
                <a:off x="1727" y="171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374"/>
              <p:cNvSpPr>
                <a:spLocks noChangeShapeType="1"/>
              </p:cNvSpPr>
              <p:nvPr/>
            </p:nvSpPr>
            <p:spPr bwMode="auto">
              <a:xfrm>
                <a:off x="2024" y="998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375"/>
              <p:cNvSpPr>
                <a:spLocks noChangeShapeType="1"/>
              </p:cNvSpPr>
              <p:nvPr/>
            </p:nvSpPr>
            <p:spPr bwMode="auto">
              <a:xfrm>
                <a:off x="2032" y="991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376"/>
              <p:cNvSpPr>
                <a:spLocks noChangeArrowheads="1"/>
              </p:cNvSpPr>
              <p:nvPr/>
            </p:nvSpPr>
            <p:spPr bwMode="auto">
              <a:xfrm>
                <a:off x="1110" y="1897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377"/>
              <p:cNvSpPr>
                <a:spLocks noChangeShapeType="1"/>
              </p:cNvSpPr>
              <p:nvPr/>
            </p:nvSpPr>
            <p:spPr bwMode="auto">
              <a:xfrm>
                <a:off x="1259" y="1645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378"/>
              <p:cNvSpPr>
                <a:spLocks noChangeShapeType="1"/>
              </p:cNvSpPr>
              <p:nvPr/>
            </p:nvSpPr>
            <p:spPr bwMode="auto">
              <a:xfrm>
                <a:off x="1266" y="1637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379"/>
              <p:cNvSpPr>
                <a:spLocks noChangeShapeType="1"/>
              </p:cNvSpPr>
              <p:nvPr/>
            </p:nvSpPr>
            <p:spPr bwMode="auto">
              <a:xfrm>
                <a:off x="1719" y="136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380"/>
              <p:cNvSpPr>
                <a:spLocks noChangeShapeType="1"/>
              </p:cNvSpPr>
              <p:nvPr/>
            </p:nvSpPr>
            <p:spPr bwMode="auto">
              <a:xfrm>
                <a:off x="1727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381"/>
              <p:cNvSpPr>
                <a:spLocks noChangeShapeType="1"/>
              </p:cNvSpPr>
              <p:nvPr/>
            </p:nvSpPr>
            <p:spPr bwMode="auto">
              <a:xfrm>
                <a:off x="2180" y="1013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382"/>
              <p:cNvSpPr>
                <a:spLocks noChangeShapeType="1"/>
              </p:cNvSpPr>
              <p:nvPr/>
            </p:nvSpPr>
            <p:spPr bwMode="auto">
              <a:xfrm>
                <a:off x="2188" y="1006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383"/>
              <p:cNvSpPr>
                <a:spLocks noChangeArrowheads="1"/>
              </p:cNvSpPr>
              <p:nvPr/>
            </p:nvSpPr>
            <p:spPr bwMode="auto">
              <a:xfrm>
                <a:off x="1259" y="1756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384"/>
              <p:cNvSpPr>
                <a:spLocks noChangeArrowheads="1"/>
              </p:cNvSpPr>
              <p:nvPr/>
            </p:nvSpPr>
            <p:spPr bwMode="auto">
              <a:xfrm>
                <a:off x="1415" y="1652"/>
                <a:ext cx="22" cy="23"/>
              </a:xfrm>
              <a:prstGeom prst="rect">
                <a:avLst/>
              </a:prstGeom>
              <a:noFill/>
              <a:ln w="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385"/>
              <p:cNvSpPr>
                <a:spLocks noChangeShapeType="1"/>
              </p:cNvSpPr>
              <p:nvPr/>
            </p:nvSpPr>
            <p:spPr bwMode="auto">
              <a:xfrm>
                <a:off x="1571" y="1377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386"/>
              <p:cNvSpPr>
                <a:spLocks noChangeShapeType="1"/>
              </p:cNvSpPr>
              <p:nvPr/>
            </p:nvSpPr>
            <p:spPr bwMode="auto">
              <a:xfrm>
                <a:off x="1578" y="1370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387"/>
              <p:cNvSpPr>
                <a:spLocks noChangeShapeType="1"/>
              </p:cNvSpPr>
              <p:nvPr/>
            </p:nvSpPr>
            <p:spPr bwMode="auto">
              <a:xfrm>
                <a:off x="1571" y="1362"/>
                <a:ext cx="15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388"/>
              <p:cNvSpPr>
                <a:spLocks noChangeShapeType="1"/>
              </p:cNvSpPr>
              <p:nvPr/>
            </p:nvSpPr>
            <p:spPr bwMode="auto">
              <a:xfrm>
                <a:off x="1578" y="1355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389"/>
              <p:cNvSpPr>
                <a:spLocks noChangeShapeType="1"/>
              </p:cNvSpPr>
              <p:nvPr/>
            </p:nvSpPr>
            <p:spPr bwMode="auto">
              <a:xfrm>
                <a:off x="1876" y="1177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390"/>
              <p:cNvSpPr>
                <a:spLocks noChangeShapeType="1"/>
              </p:cNvSpPr>
              <p:nvPr/>
            </p:nvSpPr>
            <p:spPr bwMode="auto">
              <a:xfrm>
                <a:off x="1883" y="1169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391"/>
              <p:cNvSpPr>
                <a:spLocks noChangeShapeType="1"/>
              </p:cNvSpPr>
              <p:nvPr/>
            </p:nvSpPr>
            <p:spPr bwMode="auto">
              <a:xfrm>
                <a:off x="1415" y="166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392"/>
              <p:cNvSpPr>
                <a:spLocks noChangeShapeType="1"/>
              </p:cNvSpPr>
              <p:nvPr/>
            </p:nvSpPr>
            <p:spPr bwMode="auto">
              <a:xfrm>
                <a:off x="1422" y="1652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393"/>
              <p:cNvSpPr>
                <a:spLocks noChangeShapeType="1"/>
              </p:cNvSpPr>
              <p:nvPr/>
            </p:nvSpPr>
            <p:spPr bwMode="auto">
              <a:xfrm>
                <a:off x="1876" y="1080"/>
                <a:ext cx="14" cy="1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394"/>
              <p:cNvSpPr>
                <a:spLocks noChangeShapeType="1"/>
              </p:cNvSpPr>
              <p:nvPr/>
            </p:nvSpPr>
            <p:spPr bwMode="auto">
              <a:xfrm>
                <a:off x="1883" y="1073"/>
                <a:ext cx="1" cy="15"/>
              </a:xfrm>
              <a:prstGeom prst="line">
                <a:avLst/>
              </a:prstGeom>
              <a:noFill/>
              <a:ln w="11113">
                <a:solidFill>
                  <a:srgbClr val="2F00FE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395"/>
              <p:cNvSpPr>
                <a:spLocks/>
              </p:cNvSpPr>
              <p:nvPr/>
            </p:nvSpPr>
            <p:spPr bwMode="auto">
              <a:xfrm>
                <a:off x="961" y="894"/>
                <a:ext cx="1227" cy="1011"/>
              </a:xfrm>
              <a:custGeom>
                <a:avLst/>
                <a:gdLst>
                  <a:gd name="T0" fmla="*/ 0 w 1227"/>
                  <a:gd name="T1" fmla="*/ 1011 h 1011"/>
                  <a:gd name="T2" fmla="*/ 305 w 1227"/>
                  <a:gd name="T3" fmla="*/ 758 h 1011"/>
                  <a:gd name="T4" fmla="*/ 617 w 1227"/>
                  <a:gd name="T5" fmla="*/ 506 h 1011"/>
                  <a:gd name="T6" fmla="*/ 922 w 1227"/>
                  <a:gd name="T7" fmla="*/ 253 h 1011"/>
                  <a:gd name="T8" fmla="*/ 1227 w 1227"/>
                  <a:gd name="T9" fmla="*/ 0 h 10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1011"/>
                  <a:gd name="T17" fmla="*/ 1227 w 1227"/>
                  <a:gd name="T18" fmla="*/ 1011 h 10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1011">
                    <a:moveTo>
                      <a:pt x="0" y="1011"/>
                    </a:moveTo>
                    <a:lnTo>
                      <a:pt x="305" y="758"/>
                    </a:lnTo>
                    <a:lnTo>
                      <a:pt x="617" y="506"/>
                    </a:lnTo>
                    <a:lnTo>
                      <a:pt x="922" y="253"/>
                    </a:lnTo>
                    <a:lnTo>
                      <a:pt x="1227" y="0"/>
                    </a:lnTo>
                  </a:path>
                </a:pathLst>
              </a:custGeom>
              <a:noFill/>
              <a:ln w="1111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396"/>
              <p:cNvSpPr>
                <a:spLocks/>
              </p:cNvSpPr>
              <p:nvPr/>
            </p:nvSpPr>
            <p:spPr bwMode="auto">
              <a:xfrm>
                <a:off x="961" y="991"/>
                <a:ext cx="1227" cy="966"/>
              </a:xfrm>
              <a:custGeom>
                <a:avLst/>
                <a:gdLst>
                  <a:gd name="T0" fmla="*/ 0 w 1227"/>
                  <a:gd name="T1" fmla="*/ 966 h 966"/>
                  <a:gd name="T2" fmla="*/ 305 w 1227"/>
                  <a:gd name="T3" fmla="*/ 721 h 966"/>
                  <a:gd name="T4" fmla="*/ 617 w 1227"/>
                  <a:gd name="T5" fmla="*/ 483 h 966"/>
                  <a:gd name="T6" fmla="*/ 922 w 1227"/>
                  <a:gd name="T7" fmla="*/ 245 h 966"/>
                  <a:gd name="T8" fmla="*/ 1227 w 1227"/>
                  <a:gd name="T9" fmla="*/ 0 h 9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966"/>
                  <a:gd name="T17" fmla="*/ 1227 w 1227"/>
                  <a:gd name="T18" fmla="*/ 966 h 9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966">
                    <a:moveTo>
                      <a:pt x="0" y="966"/>
                    </a:moveTo>
                    <a:lnTo>
                      <a:pt x="305" y="721"/>
                    </a:lnTo>
                    <a:lnTo>
                      <a:pt x="617" y="483"/>
                    </a:lnTo>
                    <a:lnTo>
                      <a:pt x="922" y="245"/>
                    </a:lnTo>
                    <a:lnTo>
                      <a:pt x="1227" y="0"/>
                    </a:lnTo>
                  </a:path>
                </a:pathLst>
              </a:custGeom>
              <a:noFill/>
              <a:ln w="11113">
                <a:solidFill>
                  <a:srgbClr val="00D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397"/>
              <p:cNvSpPr>
                <a:spLocks noChangeShapeType="1"/>
              </p:cNvSpPr>
              <p:nvPr/>
            </p:nvSpPr>
            <p:spPr bwMode="auto">
              <a:xfrm>
                <a:off x="812" y="790"/>
                <a:ext cx="153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398"/>
              <p:cNvSpPr>
                <a:spLocks noChangeShapeType="1"/>
              </p:cNvSpPr>
              <p:nvPr/>
            </p:nvSpPr>
            <p:spPr bwMode="auto">
              <a:xfrm>
                <a:off x="2344" y="790"/>
                <a:ext cx="1" cy="14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399"/>
              <p:cNvSpPr>
                <a:spLocks noChangeShapeType="1"/>
              </p:cNvSpPr>
              <p:nvPr/>
            </p:nvSpPr>
            <p:spPr bwMode="auto">
              <a:xfrm flipH="1">
                <a:off x="812" y="2202"/>
                <a:ext cx="153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400"/>
              <p:cNvSpPr>
                <a:spLocks noChangeShapeType="1"/>
              </p:cNvSpPr>
              <p:nvPr/>
            </p:nvSpPr>
            <p:spPr bwMode="auto">
              <a:xfrm flipV="1">
                <a:off x="812" y="790"/>
                <a:ext cx="1" cy="14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401"/>
              <p:cNvSpPr>
                <a:spLocks noChangeShapeType="1"/>
              </p:cNvSpPr>
              <p:nvPr/>
            </p:nvSpPr>
            <p:spPr bwMode="auto">
              <a:xfrm>
                <a:off x="812" y="2202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402"/>
              <p:cNvSpPr>
                <a:spLocks noChangeArrowheads="1"/>
              </p:cNvSpPr>
              <p:nvPr/>
            </p:nvSpPr>
            <p:spPr bwMode="auto">
              <a:xfrm>
                <a:off x="768" y="2284"/>
                <a:ext cx="50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0</a:t>
                </a:r>
                <a:endParaRPr lang="en-US"/>
              </a:p>
            </p:txBody>
          </p:sp>
          <p:sp>
            <p:nvSpPr>
              <p:cNvPr id="222" name="Line 403"/>
              <p:cNvSpPr>
                <a:spLocks noChangeShapeType="1"/>
              </p:cNvSpPr>
              <p:nvPr/>
            </p:nvSpPr>
            <p:spPr bwMode="auto">
              <a:xfrm>
                <a:off x="969" y="2202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404"/>
              <p:cNvSpPr>
                <a:spLocks noChangeArrowheads="1"/>
              </p:cNvSpPr>
              <p:nvPr/>
            </p:nvSpPr>
            <p:spPr bwMode="auto">
              <a:xfrm>
                <a:off x="923" y="2284"/>
                <a:ext cx="51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>
                    <a:solidFill>
                      <a:srgbClr val="000000"/>
                    </a:solidFill>
                    <a:latin typeface="Arial" pitchFamily="34" charset="0"/>
                  </a:rPr>
                  <a:t>1</a:t>
                </a:r>
                <a:endParaRPr lang="en-US"/>
              </a:p>
            </p:txBody>
          </p:sp>
          <p:sp>
            <p:nvSpPr>
              <p:cNvPr id="224" name="Line 405"/>
              <p:cNvSpPr>
                <a:spLocks noChangeShapeType="1"/>
              </p:cNvSpPr>
              <p:nvPr/>
            </p:nvSpPr>
            <p:spPr bwMode="auto">
              <a:xfrm>
                <a:off x="1117" y="2202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Rectangle 406"/>
            <p:cNvSpPr>
              <a:spLocks noChangeArrowheads="1"/>
            </p:cNvSpPr>
            <p:nvPr/>
          </p:nvSpPr>
          <p:spPr bwMode="auto">
            <a:xfrm>
              <a:off x="1073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/>
            </a:p>
          </p:txBody>
        </p:sp>
        <p:sp>
          <p:nvSpPr>
            <p:cNvPr id="8" name="Line 407"/>
            <p:cNvSpPr>
              <a:spLocks noChangeShapeType="1"/>
            </p:cNvSpPr>
            <p:nvPr/>
          </p:nvSpPr>
          <p:spPr bwMode="auto">
            <a:xfrm>
              <a:off x="1273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408"/>
            <p:cNvSpPr>
              <a:spLocks noChangeArrowheads="1"/>
            </p:cNvSpPr>
            <p:nvPr/>
          </p:nvSpPr>
          <p:spPr bwMode="auto">
            <a:xfrm>
              <a:off x="1229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/>
            </a:p>
          </p:txBody>
        </p:sp>
        <p:sp>
          <p:nvSpPr>
            <p:cNvPr id="10" name="Line 409"/>
            <p:cNvSpPr>
              <a:spLocks noChangeShapeType="1"/>
            </p:cNvSpPr>
            <p:nvPr/>
          </p:nvSpPr>
          <p:spPr bwMode="auto">
            <a:xfrm>
              <a:off x="1422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410"/>
            <p:cNvSpPr>
              <a:spLocks noChangeArrowheads="1"/>
            </p:cNvSpPr>
            <p:nvPr/>
          </p:nvSpPr>
          <p:spPr bwMode="auto">
            <a:xfrm>
              <a:off x="1377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12" name="Line 411"/>
            <p:cNvSpPr>
              <a:spLocks noChangeShapeType="1"/>
            </p:cNvSpPr>
            <p:nvPr/>
          </p:nvSpPr>
          <p:spPr bwMode="auto">
            <a:xfrm>
              <a:off x="1578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412"/>
            <p:cNvSpPr>
              <a:spLocks noChangeArrowheads="1"/>
            </p:cNvSpPr>
            <p:nvPr/>
          </p:nvSpPr>
          <p:spPr bwMode="auto">
            <a:xfrm>
              <a:off x="1534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lang="en-US"/>
            </a:p>
          </p:txBody>
        </p:sp>
        <p:sp>
          <p:nvSpPr>
            <p:cNvPr id="14" name="Line 413"/>
            <p:cNvSpPr>
              <a:spLocks noChangeShapeType="1"/>
            </p:cNvSpPr>
            <p:nvPr/>
          </p:nvSpPr>
          <p:spPr bwMode="auto">
            <a:xfrm>
              <a:off x="1734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414"/>
            <p:cNvSpPr>
              <a:spLocks noChangeArrowheads="1"/>
            </p:cNvSpPr>
            <p:nvPr/>
          </p:nvSpPr>
          <p:spPr bwMode="auto">
            <a:xfrm>
              <a:off x="1690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6</a:t>
              </a:r>
              <a:endParaRPr lang="en-US"/>
            </a:p>
          </p:txBody>
        </p:sp>
        <p:sp>
          <p:nvSpPr>
            <p:cNvPr id="16" name="Line 415"/>
            <p:cNvSpPr>
              <a:spLocks noChangeShapeType="1"/>
            </p:cNvSpPr>
            <p:nvPr/>
          </p:nvSpPr>
          <p:spPr bwMode="auto">
            <a:xfrm>
              <a:off x="1883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416"/>
            <p:cNvSpPr>
              <a:spLocks noChangeArrowheads="1"/>
            </p:cNvSpPr>
            <p:nvPr/>
          </p:nvSpPr>
          <p:spPr bwMode="auto">
            <a:xfrm>
              <a:off x="1838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7</a:t>
              </a:r>
              <a:endParaRPr lang="en-US"/>
            </a:p>
          </p:txBody>
        </p:sp>
        <p:sp>
          <p:nvSpPr>
            <p:cNvPr id="18" name="Line 417"/>
            <p:cNvSpPr>
              <a:spLocks noChangeShapeType="1"/>
            </p:cNvSpPr>
            <p:nvPr/>
          </p:nvSpPr>
          <p:spPr bwMode="auto">
            <a:xfrm>
              <a:off x="2039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418"/>
            <p:cNvSpPr>
              <a:spLocks noChangeArrowheads="1"/>
            </p:cNvSpPr>
            <p:nvPr/>
          </p:nvSpPr>
          <p:spPr bwMode="auto">
            <a:xfrm>
              <a:off x="1995" y="2284"/>
              <a:ext cx="51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lang="en-US"/>
            </a:p>
          </p:txBody>
        </p:sp>
        <p:sp>
          <p:nvSpPr>
            <p:cNvPr id="20" name="Line 419"/>
            <p:cNvSpPr>
              <a:spLocks noChangeShapeType="1"/>
            </p:cNvSpPr>
            <p:nvPr/>
          </p:nvSpPr>
          <p:spPr bwMode="auto">
            <a:xfrm>
              <a:off x="2188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420"/>
            <p:cNvSpPr>
              <a:spLocks noChangeArrowheads="1"/>
            </p:cNvSpPr>
            <p:nvPr/>
          </p:nvSpPr>
          <p:spPr bwMode="auto">
            <a:xfrm>
              <a:off x="2143" y="2284"/>
              <a:ext cx="5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9</a:t>
              </a:r>
              <a:endParaRPr lang="en-US"/>
            </a:p>
          </p:txBody>
        </p:sp>
        <p:sp>
          <p:nvSpPr>
            <p:cNvPr id="22" name="Line 421"/>
            <p:cNvSpPr>
              <a:spLocks noChangeShapeType="1"/>
            </p:cNvSpPr>
            <p:nvPr/>
          </p:nvSpPr>
          <p:spPr bwMode="auto">
            <a:xfrm>
              <a:off x="2344" y="2202"/>
              <a:ext cx="1" cy="4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22"/>
            <p:cNvSpPr>
              <a:spLocks noChangeArrowheads="1"/>
            </p:cNvSpPr>
            <p:nvPr/>
          </p:nvSpPr>
          <p:spPr bwMode="auto">
            <a:xfrm>
              <a:off x="2262" y="2284"/>
              <a:ext cx="10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lang="en-US"/>
            </a:p>
          </p:txBody>
        </p:sp>
        <p:sp>
          <p:nvSpPr>
            <p:cNvPr id="24" name="Rectangle 423"/>
            <p:cNvSpPr>
              <a:spLocks noChangeArrowheads="1"/>
            </p:cNvSpPr>
            <p:nvPr/>
          </p:nvSpPr>
          <p:spPr bwMode="auto">
            <a:xfrm>
              <a:off x="1311" y="2455"/>
              <a:ext cx="32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Position</a:t>
              </a:r>
              <a:endParaRPr lang="en-US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11634" y="2610330"/>
            <a:ext cx="9512367" cy="2946294"/>
            <a:chOff x="0" y="1961031"/>
            <a:chExt cx="9512367" cy="2946294"/>
          </a:xfrm>
        </p:grpSpPr>
        <p:sp>
          <p:nvSpPr>
            <p:cNvPr id="426" name="Text Box 424"/>
            <p:cNvSpPr txBox="1">
              <a:spLocks noChangeArrowheads="1"/>
            </p:cNvSpPr>
            <p:nvPr/>
          </p:nvSpPr>
          <p:spPr bwMode="auto">
            <a:xfrm>
              <a:off x="0" y="4450125"/>
              <a:ext cx="510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/>
                <a:t>Interaction between gender and position</a:t>
              </a:r>
            </a:p>
          </p:txBody>
        </p:sp>
        <p:sp>
          <p:nvSpPr>
            <p:cNvPr id="427" name="Text Box 425"/>
            <p:cNvSpPr txBox="1">
              <a:spLocks noChangeArrowheads="1"/>
            </p:cNvSpPr>
            <p:nvPr/>
          </p:nvSpPr>
          <p:spPr bwMode="auto">
            <a:xfrm>
              <a:off x="5473767" y="3915244"/>
              <a:ext cx="4038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/>
                <a:t>Interaction is not significant</a:t>
              </a:r>
            </a:p>
          </p:txBody>
        </p:sp>
        <p:pic>
          <p:nvPicPr>
            <p:cNvPr id="428" name="Picture 42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401" y="1961031"/>
              <a:ext cx="5334000" cy="218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9" name="Straight Arrow Connector 428"/>
            <p:cNvCxnSpPr/>
            <p:nvPr/>
          </p:nvCxnSpPr>
          <p:spPr bwMode="auto">
            <a:xfrm flipV="1">
              <a:off x="2133600" y="4143844"/>
              <a:ext cx="228600" cy="3062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30" name="Straight Arrow Connector 429"/>
          <p:cNvCxnSpPr/>
          <p:nvPr/>
        </p:nvCxnSpPr>
        <p:spPr bwMode="auto">
          <a:xfrm flipH="1" flipV="1">
            <a:off x="5485401" y="4102765"/>
            <a:ext cx="395771" cy="3473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431" name="Slide Number Placeholder 4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0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The Linear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Least Squares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Measures of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Inference in Regression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Other Considerations in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Qualitative Predictors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Interaction Terms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Potential Fit Problems</a:t>
            </a:r>
          </a:p>
          <a:p>
            <a:pPr>
              <a:buFont typeface="Wingdings" charset="2"/>
              <a:buChar char="Ø"/>
            </a:pPr>
            <a:r>
              <a:rPr lang="en-US" dirty="0"/>
              <a:t>Linear vs. KNN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4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Fit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a number of possible problems that one may encounter when fitting the linear regression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Non-linearity of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Dependence of the error terms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Non-constant variance of error terms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Outliers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High leverage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292934"/>
                </a:solidFill>
              </a:rPr>
              <a:t>Collinearity</a:t>
            </a:r>
            <a:endParaRPr lang="en-US" dirty="0">
              <a:solidFill>
                <a:srgbClr val="292934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Section 3.3.3 for more details.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The Linear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Least Squares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Measures of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Inference in Regression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Other Considerations in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Qualitative Predictors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Interaction Terms</a:t>
            </a:r>
          </a:p>
          <a:p>
            <a:pPr>
              <a:buFont typeface="Wingdings" charset="2"/>
              <a:buChar char="Ø"/>
            </a:pPr>
            <a:r>
              <a:rPr lang="en-US" dirty="0"/>
              <a:t>Potential Fit Problems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D2533C"/>
                </a:solidFill>
              </a:rPr>
              <a:t>Linear vs. KNN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46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err="1"/>
              <a:t>kNN</a:t>
            </a:r>
            <a:r>
              <a:rPr lang="en-US" dirty="0"/>
              <a:t> Regression is similar to the </a:t>
            </a:r>
            <a:r>
              <a:rPr lang="en-US" dirty="0" err="1"/>
              <a:t>kNN</a:t>
            </a:r>
            <a:r>
              <a:rPr lang="en-US" dirty="0"/>
              <a:t> classifier.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To predict Y for a given value of X, consider k closest points to X in training data and take the average of the responses. i.e.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If k is small </a:t>
            </a:r>
            <a:r>
              <a:rPr lang="en-US" dirty="0" err="1"/>
              <a:t>kNN</a:t>
            </a:r>
            <a:r>
              <a:rPr lang="en-US" dirty="0"/>
              <a:t> is much more flexible than linear regression.</a:t>
            </a:r>
          </a:p>
          <a:p>
            <a:pPr>
              <a:buFont typeface="Wingdings" charset="2"/>
              <a:buChar char="Ø"/>
            </a:pPr>
            <a:r>
              <a:rPr lang="en-US" dirty="0"/>
              <a:t>Is that better?</a:t>
            </a:r>
          </a:p>
          <a:p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42904"/>
              </p:ext>
            </p:extLst>
          </p:nvPr>
        </p:nvGraphicFramePr>
        <p:xfrm>
          <a:off x="2899883" y="3322250"/>
          <a:ext cx="16176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4" imgW="990600" imgH="457200" progId="Equation.3">
                  <p:embed/>
                </p:oleObj>
              </mc:Choice>
              <mc:Fallback>
                <p:oleObj name="Equation" r:id="rId4" imgW="990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883" y="3322250"/>
                        <a:ext cx="16176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48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6" y="881594"/>
            <a:ext cx="7949031" cy="6143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Fits for k =1 and k = 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3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KNN Fits in One Dimension (k =1 and k = 9)</a:t>
            </a:r>
          </a:p>
        </p:txBody>
      </p:sp>
      <p:pic>
        <p:nvPicPr>
          <p:cNvPr id="3" name="Picture 2" descr="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59" y="1917699"/>
            <a:ext cx="7487909" cy="409261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2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Fit</a:t>
            </a:r>
          </a:p>
        </p:txBody>
      </p:sp>
      <p:pic>
        <p:nvPicPr>
          <p:cNvPr id="3" name="Picture 2" descr="3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6" y="1917699"/>
            <a:ext cx="7356827" cy="402097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The Linear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Least Squares Fit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Measures of Fit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Inference in Regression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Other Considerations in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Qualitative Predictors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Interaction Terms</a:t>
            </a:r>
          </a:p>
          <a:p>
            <a:pPr>
              <a:buFont typeface="Wingdings" charset="2"/>
              <a:buChar char="Ø"/>
            </a:pPr>
            <a:r>
              <a:rPr lang="en-US" dirty="0"/>
              <a:t>Potential Fit Problems</a:t>
            </a:r>
          </a:p>
          <a:p>
            <a:pPr>
              <a:buFont typeface="Wingdings" charset="2"/>
              <a:buChar char="Ø"/>
            </a:pPr>
            <a:r>
              <a:rPr lang="en-US" dirty="0"/>
              <a:t>Linear vs. KNN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vs. Linear Regression</a:t>
            </a:r>
          </a:p>
        </p:txBody>
      </p:sp>
      <p:pic>
        <p:nvPicPr>
          <p:cNvPr id="3" name="Picture 2" descr="3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352006"/>
            <a:ext cx="5498226" cy="549822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2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So Good in High Dimensional Situations</a:t>
            </a:r>
          </a:p>
        </p:txBody>
      </p:sp>
      <p:pic>
        <p:nvPicPr>
          <p:cNvPr id="3" name="Picture 2" descr="3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4" y="2260599"/>
            <a:ext cx="8050886" cy="2931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9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Regression Model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709366"/>
              </p:ext>
            </p:extLst>
          </p:nvPr>
        </p:nvGraphicFramePr>
        <p:xfrm>
          <a:off x="1450975" y="1790700"/>
          <a:ext cx="58816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4" imgW="2171700" imgH="228600" progId="Equation.3">
                  <p:embed/>
                </p:oleObj>
              </mc:Choice>
              <mc:Fallback>
                <p:oleObj name="Equation" r:id="rId4" imgW="2171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1790700"/>
                        <a:ext cx="5881688" cy="619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8984" y="45258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4728" y="2671130"/>
            <a:ext cx="8082071" cy="380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/>
              <a:t>The parameters in the linear regression model are very easy to interpret.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/>
              <a:t> is the intercept (i.e. the average value for Y if all the X’s are zero),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j</a:t>
            </a:r>
            <a:r>
              <a:rPr lang="en-US" dirty="0"/>
              <a:t> is the slope for the </a:t>
            </a:r>
            <a:r>
              <a:rPr lang="en-US" dirty="0" err="1"/>
              <a:t>jth</a:t>
            </a:r>
            <a:r>
              <a:rPr lang="en-US" dirty="0"/>
              <a:t> variable </a:t>
            </a:r>
            <a:r>
              <a:rPr lang="en-US" dirty="0" err="1">
                <a:sym typeface="Symbol" pitchFamily="18" charset="2"/>
              </a:rPr>
              <a:t>X</a:t>
            </a:r>
            <a:r>
              <a:rPr lang="en-US" baseline="-25000" dirty="0" err="1">
                <a:sym typeface="Symbol" pitchFamily="18" charset="2"/>
              </a:rPr>
              <a:t>j</a:t>
            </a:r>
            <a:endParaRPr lang="en-US" baseline="-25000" dirty="0">
              <a:sym typeface="Symbol" pitchFamily="18" charset="2"/>
            </a:endParaRP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j</a:t>
            </a:r>
            <a:r>
              <a:rPr lang="en-US" dirty="0"/>
              <a:t> is the average increase in Y when </a:t>
            </a:r>
            <a:r>
              <a:rPr lang="en-US" dirty="0" err="1">
                <a:sym typeface="Symbol" pitchFamily="18" charset="2"/>
              </a:rPr>
              <a:t>X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/>
              <a:t>is increased by one and </a:t>
            </a:r>
            <a:r>
              <a:rPr lang="en-US" b="1" dirty="0"/>
              <a:t>all other X’s are held constant.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71171" cy="227041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estimate the parameters using least squares i.e. minimize</a:t>
            </a:r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01935"/>
              </p:ext>
            </p:extLst>
          </p:nvPr>
        </p:nvGraphicFramePr>
        <p:xfrm>
          <a:off x="228600" y="4008438"/>
          <a:ext cx="4146550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4" imgW="2108200" imgH="965200" progId="Equation.3">
                  <p:embed/>
                </p:oleObj>
              </mc:Choice>
              <mc:Fallback>
                <p:oleObj name="Equation" r:id="rId4" imgW="21082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08438"/>
                        <a:ext cx="4146550" cy="190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0" t="27757" r="25964" b="36060"/>
          <a:stretch>
            <a:fillRect/>
          </a:stretch>
        </p:blipFill>
        <p:spPr bwMode="auto">
          <a:xfrm>
            <a:off x="4343400" y="1447800"/>
            <a:ext cx="47180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population and least squares lines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35481"/>
              </p:ext>
            </p:extLst>
          </p:nvPr>
        </p:nvGraphicFramePr>
        <p:xfrm>
          <a:off x="2865271" y="1825061"/>
          <a:ext cx="56689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" name="Equation" r:id="rId4" imgW="2171700" imgH="228600" progId="Equation.3">
                  <p:embed/>
                </p:oleObj>
              </mc:Choice>
              <mc:Fallback>
                <p:oleObj name="Equation" r:id="rId4" imgW="2171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271" y="1825061"/>
                        <a:ext cx="5668963" cy="596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576530"/>
              </p:ext>
            </p:extLst>
          </p:nvPr>
        </p:nvGraphicFramePr>
        <p:xfrm>
          <a:off x="2798027" y="2971800"/>
          <a:ext cx="49434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" name="Equation" r:id="rId6" imgW="1968500" imgH="266700" progId="Equation.3">
                  <p:embed/>
                </p:oleObj>
              </mc:Choice>
              <mc:Fallback>
                <p:oleObj name="Equation" r:id="rId6" imgW="19685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027" y="2971800"/>
                        <a:ext cx="4943475" cy="6699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363" y="2908920"/>
            <a:ext cx="1905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Least Squares line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1752600"/>
            <a:ext cx="1752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Population line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9578" y="3946680"/>
            <a:ext cx="8382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charset="2"/>
              <a:buChar char="Ø"/>
            </a:pPr>
            <a:r>
              <a:rPr lang="en-US" sz="2400" dirty="0">
                <a:latin typeface="Times New Roman" pitchFamily="18" charset="0"/>
              </a:rPr>
              <a:t>We would like to know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latin typeface="Times New Roman" pitchFamily="18" charset="0"/>
              </a:rPr>
              <a:t> through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p </a:t>
            </a:r>
            <a:r>
              <a:rPr lang="en-US" sz="2400" dirty="0">
                <a:latin typeface="Times New Roman" pitchFamily="18" charset="0"/>
              </a:rPr>
              <a:t>i.e. the population line. Instead we know      through      </a:t>
            </a:r>
            <a:r>
              <a:rPr lang="en-US" sz="2400" baseline="-2500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i.e. the least squares line.</a:t>
            </a:r>
          </a:p>
          <a:p>
            <a:pPr marL="342900" indent="-342900" eaLnBrk="1" hangingPunct="1">
              <a:spcBef>
                <a:spcPct val="50000"/>
              </a:spcBef>
              <a:buFont typeface="Wingdings" charset="2"/>
              <a:buChar char="Ø"/>
            </a:pPr>
            <a:r>
              <a:rPr lang="en-US" sz="2400" dirty="0">
                <a:latin typeface="Times New Roman" pitchFamily="18" charset="0"/>
              </a:rPr>
              <a:t>Hence we use      through      as guesses for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latin typeface="Times New Roman" pitchFamily="18" charset="0"/>
              </a:rPr>
              <a:t> through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and     as a guess for Y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The guesses will not be perfect just as       is not a perfect guess for .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48000" y="2286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6576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49530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71628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3" name="Object 1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55826365"/>
              </p:ext>
            </p:extLst>
          </p:nvPr>
        </p:nvGraphicFramePr>
        <p:xfrm>
          <a:off x="7423639" y="5242080"/>
          <a:ext cx="3444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" name="Equation" r:id="rId8" imgW="177646" imgH="190335" progId="Equation.3">
                  <p:embed/>
                </p:oleObj>
              </mc:Choice>
              <mc:Fallback>
                <p:oleObj name="Equation" r:id="rId8" imgW="177646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639" y="5242080"/>
                        <a:ext cx="34448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0912"/>
              </p:ext>
            </p:extLst>
          </p:nvPr>
        </p:nvGraphicFramePr>
        <p:xfrm>
          <a:off x="2798027" y="4307520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7" name="Equation" r:id="rId10" imgW="190417" imgH="253890" progId="Equation.3">
                  <p:embed/>
                </p:oleObj>
              </mc:Choice>
              <mc:Fallback>
                <p:oleObj name="Equation" r:id="rId10" imgW="19041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027" y="4307520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047063"/>
              </p:ext>
            </p:extLst>
          </p:nvPr>
        </p:nvGraphicFramePr>
        <p:xfrm>
          <a:off x="4169627" y="4307520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8" name="Equation" r:id="rId12" imgW="203024" imgH="266469" progId="Equation.3">
                  <p:embed/>
                </p:oleObj>
              </mc:Choice>
              <mc:Fallback>
                <p:oleObj name="Equation" r:id="rId12" imgW="203024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627" y="4307520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307733"/>
              </p:ext>
            </p:extLst>
          </p:nvPr>
        </p:nvGraphicFramePr>
        <p:xfrm>
          <a:off x="2340827" y="4840920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" name="Equation" r:id="rId14" imgW="190417" imgH="253890" progId="Equation.3">
                  <p:embed/>
                </p:oleObj>
              </mc:Choice>
              <mc:Fallback>
                <p:oleObj name="Equation" r:id="rId14" imgW="19041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827" y="4840920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070811"/>
              </p:ext>
            </p:extLst>
          </p:nvPr>
        </p:nvGraphicFramePr>
        <p:xfrm>
          <a:off x="3788627" y="4840920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" name="Equation" r:id="rId15" imgW="203024" imgH="266469" progId="Equation.3">
                  <p:embed/>
                </p:oleObj>
              </mc:Choice>
              <mc:Fallback>
                <p:oleObj name="Equation" r:id="rId15" imgW="203024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627" y="4840920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502304"/>
              </p:ext>
            </p:extLst>
          </p:nvPr>
        </p:nvGraphicFramePr>
        <p:xfrm>
          <a:off x="8132027" y="4840920"/>
          <a:ext cx="2889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1" name="Equation" r:id="rId16" imgW="139639" imgH="253890" progId="Equation.3">
                  <p:embed/>
                </p:oleObj>
              </mc:Choice>
              <mc:Fallback>
                <p:oleObj name="Equation" r:id="rId16" imgW="13963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027" y="4840920"/>
                        <a:ext cx="2889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B42C89-48B1-47DF-8FFA-8A4BA77DEF5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18877" y="5873655"/>
            <a:ext cx="3834195" cy="84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8792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Fit: R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Some of the variation in Y can be explained by variation in the X’s and some cannot.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 R</a:t>
            </a:r>
            <a:r>
              <a:rPr lang="en-US" baseline="30000" dirty="0"/>
              <a:t>2</a:t>
            </a:r>
            <a:r>
              <a:rPr lang="en-US" dirty="0"/>
              <a:t> tells you the fraction of variance that can be explained by X.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036932"/>
              </p:ext>
            </p:extLst>
          </p:nvPr>
        </p:nvGraphicFramePr>
        <p:xfrm>
          <a:off x="1143000" y="3443520"/>
          <a:ext cx="64754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4" imgW="2692400" imgH="444500" progId="Equation.3">
                  <p:embed/>
                </p:oleObj>
              </mc:Choice>
              <mc:Fallback>
                <p:oleObj name="Equation" r:id="rId4" imgW="2692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43520"/>
                        <a:ext cx="647541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12918" y="4690970"/>
            <a:ext cx="790367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R</a:t>
            </a:r>
            <a:r>
              <a:rPr lang="en-US" sz="2400" baseline="30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is always between 0 and 1. Zero means no variance has been explained. One means it has all been explained (perfect fit to the data).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60471" cy="4876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The regression line from the sample is not the regression line from the population.</a:t>
            </a:r>
          </a:p>
          <a:p>
            <a:pPr>
              <a:buClr>
                <a:schemeClr val="bg2"/>
              </a:buClr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What we want to do:</a:t>
            </a:r>
          </a:p>
          <a:p>
            <a:pPr marL="800100" lvl="1" indent="-342900">
              <a:buClr>
                <a:schemeClr val="bg2"/>
              </a:buClr>
              <a:buSzPct val="50000"/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Assess how well the line describes the plot.</a:t>
            </a:r>
          </a:p>
          <a:p>
            <a:pPr marL="800100" lvl="1" indent="-342900">
              <a:buClr>
                <a:schemeClr val="bg2"/>
              </a:buClr>
              <a:buSzPct val="50000"/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Guess the slope of the population line.</a:t>
            </a:r>
          </a:p>
          <a:p>
            <a:pPr marL="800100" lvl="1" indent="-342900">
              <a:buClr>
                <a:schemeClr val="bg2"/>
              </a:buClr>
              <a:buSzPct val="50000"/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Guess what value Y would take for a given X value</a:t>
            </a:r>
            <a:endParaRPr lang="en-US" dirty="0"/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458701" y="1407480"/>
            <a:ext cx="5108575" cy="4819650"/>
            <a:chOff x="2736" y="1152"/>
            <a:chExt cx="3218" cy="303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226" y="1584"/>
              <a:ext cx="1998" cy="18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500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3165" y="3426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068" y="3387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165" y="3163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068" y="3124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3165" y="2900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68" y="2861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3165" y="2637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068" y="2598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6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3165" y="2364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068" y="2325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3165" y="2101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990" y="2062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3165" y="1838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990" y="1799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12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3165" y="1575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990" y="1536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14</a:t>
              </a:r>
              <a:endParaRPr kumimoji="1" lang="en-US" sz="3200">
                <a:latin typeface="Times New Roman" pitchFamily="18" charset="0"/>
              </a:endParaRPr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3322" y="1728"/>
              <a:ext cx="1802" cy="1568"/>
              <a:chOff x="3531" y="1617"/>
              <a:chExt cx="1802" cy="1568"/>
            </a:xfrm>
          </p:grpSpPr>
          <p:sp>
            <p:nvSpPr>
              <p:cNvPr id="49" name="Rectangle 22"/>
              <p:cNvSpPr>
                <a:spLocks noChangeArrowheads="1"/>
              </p:cNvSpPr>
              <p:nvPr/>
            </p:nvSpPr>
            <p:spPr bwMode="auto">
              <a:xfrm>
                <a:off x="5119" y="185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3"/>
              <p:cNvSpPr>
                <a:spLocks noChangeArrowheads="1"/>
              </p:cNvSpPr>
              <p:nvPr/>
            </p:nvSpPr>
            <p:spPr bwMode="auto">
              <a:xfrm>
                <a:off x="3872" y="270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4339" y="2591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4193" y="2182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5168" y="1665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3765" y="264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4018" y="251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3843" y="273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4447" y="231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4252" y="260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4495" y="2357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4495" y="244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4193" y="2318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4544" y="231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3726" y="303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4534" y="2279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4710" y="213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4953" y="206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4603" y="2162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4174" y="261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2"/>
              <p:cNvSpPr>
                <a:spLocks noChangeArrowheads="1"/>
              </p:cNvSpPr>
              <p:nvPr/>
            </p:nvSpPr>
            <p:spPr bwMode="auto">
              <a:xfrm>
                <a:off x="5100" y="191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3"/>
              <p:cNvSpPr>
                <a:spLocks noChangeArrowheads="1"/>
              </p:cNvSpPr>
              <p:nvPr/>
            </p:nvSpPr>
            <p:spPr bwMode="auto">
              <a:xfrm>
                <a:off x="4671" y="218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4"/>
              <p:cNvSpPr>
                <a:spLocks noChangeArrowheads="1"/>
              </p:cNvSpPr>
              <p:nvPr/>
            </p:nvSpPr>
            <p:spPr bwMode="auto">
              <a:xfrm>
                <a:off x="4018" y="253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5"/>
              <p:cNvSpPr>
                <a:spLocks noChangeArrowheads="1"/>
              </p:cNvSpPr>
              <p:nvPr/>
            </p:nvSpPr>
            <p:spPr bwMode="auto">
              <a:xfrm>
                <a:off x="4836" y="2162"/>
                <a:ext cx="30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46"/>
              <p:cNvSpPr>
                <a:spLocks noChangeArrowheads="1"/>
              </p:cNvSpPr>
              <p:nvPr/>
            </p:nvSpPr>
            <p:spPr bwMode="auto">
              <a:xfrm>
                <a:off x="4593" y="21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47"/>
              <p:cNvSpPr>
                <a:spLocks noChangeArrowheads="1"/>
              </p:cNvSpPr>
              <p:nvPr/>
            </p:nvSpPr>
            <p:spPr bwMode="auto">
              <a:xfrm>
                <a:off x="5070" y="1968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48"/>
              <p:cNvSpPr>
                <a:spLocks noChangeArrowheads="1"/>
              </p:cNvSpPr>
              <p:nvPr/>
            </p:nvSpPr>
            <p:spPr bwMode="auto">
              <a:xfrm>
                <a:off x="5265" y="161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49"/>
              <p:cNvSpPr>
                <a:spLocks noChangeArrowheads="1"/>
              </p:cNvSpPr>
              <p:nvPr/>
            </p:nvSpPr>
            <p:spPr bwMode="auto">
              <a:xfrm>
                <a:off x="5275" y="176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50"/>
              <p:cNvSpPr>
                <a:spLocks noChangeArrowheads="1"/>
              </p:cNvSpPr>
              <p:nvPr/>
            </p:nvSpPr>
            <p:spPr bwMode="auto">
              <a:xfrm>
                <a:off x="3618" y="2951"/>
                <a:ext cx="30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51"/>
              <p:cNvSpPr>
                <a:spLocks noChangeArrowheads="1"/>
              </p:cNvSpPr>
              <p:nvPr/>
            </p:nvSpPr>
            <p:spPr bwMode="auto">
              <a:xfrm>
                <a:off x="5090" y="189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52"/>
              <p:cNvSpPr>
                <a:spLocks noChangeArrowheads="1"/>
              </p:cNvSpPr>
              <p:nvPr/>
            </p:nvSpPr>
            <p:spPr bwMode="auto">
              <a:xfrm>
                <a:off x="5304" y="17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53"/>
              <p:cNvSpPr>
                <a:spLocks noChangeArrowheads="1"/>
              </p:cNvSpPr>
              <p:nvPr/>
            </p:nvSpPr>
            <p:spPr bwMode="auto">
              <a:xfrm>
                <a:off x="4778" y="188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54"/>
              <p:cNvSpPr>
                <a:spLocks noChangeArrowheads="1"/>
              </p:cNvSpPr>
              <p:nvPr/>
            </p:nvSpPr>
            <p:spPr bwMode="auto">
              <a:xfrm>
                <a:off x="3813" y="2942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55"/>
              <p:cNvSpPr>
                <a:spLocks noChangeArrowheads="1"/>
              </p:cNvSpPr>
              <p:nvPr/>
            </p:nvSpPr>
            <p:spPr bwMode="auto">
              <a:xfrm>
                <a:off x="4096" y="2503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56"/>
              <p:cNvSpPr>
                <a:spLocks noChangeArrowheads="1"/>
              </p:cNvSpPr>
              <p:nvPr/>
            </p:nvSpPr>
            <p:spPr bwMode="auto">
              <a:xfrm>
                <a:off x="3823" y="267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57"/>
              <p:cNvSpPr>
                <a:spLocks noChangeArrowheads="1"/>
              </p:cNvSpPr>
              <p:nvPr/>
            </p:nvSpPr>
            <p:spPr bwMode="auto">
              <a:xfrm>
                <a:off x="4057" y="275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5178" y="211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4564" y="203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60"/>
              <p:cNvSpPr>
                <a:spLocks noChangeArrowheads="1"/>
              </p:cNvSpPr>
              <p:nvPr/>
            </p:nvSpPr>
            <p:spPr bwMode="auto">
              <a:xfrm>
                <a:off x="3560" y="301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61"/>
              <p:cNvSpPr>
                <a:spLocks noChangeArrowheads="1"/>
              </p:cNvSpPr>
              <p:nvPr/>
            </p:nvSpPr>
            <p:spPr bwMode="auto">
              <a:xfrm>
                <a:off x="3901" y="290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62"/>
              <p:cNvSpPr>
                <a:spLocks noChangeArrowheads="1"/>
              </p:cNvSpPr>
              <p:nvPr/>
            </p:nvSpPr>
            <p:spPr bwMode="auto">
              <a:xfrm>
                <a:off x="3531" y="285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63"/>
              <p:cNvSpPr>
                <a:spLocks noChangeArrowheads="1"/>
              </p:cNvSpPr>
              <p:nvPr/>
            </p:nvSpPr>
            <p:spPr bwMode="auto">
              <a:xfrm>
                <a:off x="4203" y="239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64"/>
              <p:cNvSpPr>
                <a:spLocks noChangeArrowheads="1"/>
              </p:cNvSpPr>
              <p:nvPr/>
            </p:nvSpPr>
            <p:spPr bwMode="auto">
              <a:xfrm>
                <a:off x="4729" y="1938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65"/>
              <p:cNvSpPr>
                <a:spLocks noChangeArrowheads="1"/>
              </p:cNvSpPr>
              <p:nvPr/>
            </p:nvSpPr>
            <p:spPr bwMode="auto">
              <a:xfrm>
                <a:off x="4534" y="2143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66"/>
              <p:cNvSpPr>
                <a:spLocks noChangeArrowheads="1"/>
              </p:cNvSpPr>
              <p:nvPr/>
            </p:nvSpPr>
            <p:spPr bwMode="auto">
              <a:xfrm>
                <a:off x="4583" y="21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67"/>
              <p:cNvSpPr>
                <a:spLocks noChangeArrowheads="1"/>
              </p:cNvSpPr>
              <p:nvPr/>
            </p:nvSpPr>
            <p:spPr bwMode="auto">
              <a:xfrm>
                <a:off x="3794" y="2835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68"/>
              <p:cNvSpPr>
                <a:spLocks noChangeArrowheads="1"/>
              </p:cNvSpPr>
              <p:nvPr/>
            </p:nvSpPr>
            <p:spPr bwMode="auto">
              <a:xfrm>
                <a:off x="5139" y="203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69"/>
              <p:cNvSpPr>
                <a:spLocks noChangeArrowheads="1"/>
              </p:cNvSpPr>
              <p:nvPr/>
            </p:nvSpPr>
            <p:spPr bwMode="auto">
              <a:xfrm>
                <a:off x="3550" y="315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70"/>
              <p:cNvSpPr>
                <a:spLocks noChangeArrowheads="1"/>
              </p:cNvSpPr>
              <p:nvPr/>
            </p:nvSpPr>
            <p:spPr bwMode="auto">
              <a:xfrm>
                <a:off x="3540" y="281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71"/>
              <p:cNvSpPr>
                <a:spLocks noChangeArrowheads="1"/>
              </p:cNvSpPr>
              <p:nvPr/>
            </p:nvSpPr>
            <p:spPr bwMode="auto">
              <a:xfrm>
                <a:off x="4242" y="248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3264" y="1584"/>
              <a:ext cx="20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>
              <a:off x="5231" y="1575"/>
              <a:ext cx="1" cy="18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 flipH="1">
              <a:off x="3223" y="3426"/>
              <a:ext cx="20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 flipV="1">
              <a:off x="3223" y="1575"/>
              <a:ext cx="1" cy="18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>
              <a:off x="3223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77"/>
            <p:cNvSpPr>
              <a:spLocks noChangeArrowheads="1"/>
            </p:cNvSpPr>
            <p:nvPr/>
          </p:nvSpPr>
          <p:spPr bwMode="auto">
            <a:xfrm>
              <a:off x="3116" y="3523"/>
              <a:ext cx="22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-10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0" name="Line 78"/>
            <p:cNvSpPr>
              <a:spLocks noChangeShapeType="1"/>
            </p:cNvSpPr>
            <p:nvPr/>
          </p:nvSpPr>
          <p:spPr bwMode="auto">
            <a:xfrm>
              <a:off x="3477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9"/>
            <p:cNvSpPr>
              <a:spLocks noChangeShapeType="1"/>
            </p:cNvSpPr>
            <p:nvPr/>
          </p:nvSpPr>
          <p:spPr bwMode="auto">
            <a:xfrm>
              <a:off x="3730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80"/>
            <p:cNvSpPr>
              <a:spLocks noChangeArrowheads="1"/>
            </p:cNvSpPr>
            <p:nvPr/>
          </p:nvSpPr>
          <p:spPr bwMode="auto">
            <a:xfrm>
              <a:off x="3662" y="3523"/>
              <a:ext cx="13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-5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3" name="Line 81"/>
            <p:cNvSpPr>
              <a:spLocks noChangeShapeType="1"/>
            </p:cNvSpPr>
            <p:nvPr/>
          </p:nvSpPr>
          <p:spPr bwMode="auto">
            <a:xfrm>
              <a:off x="3974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2"/>
            <p:cNvSpPr>
              <a:spLocks noChangeShapeType="1"/>
            </p:cNvSpPr>
            <p:nvPr/>
          </p:nvSpPr>
          <p:spPr bwMode="auto">
            <a:xfrm>
              <a:off x="4227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83"/>
            <p:cNvSpPr>
              <a:spLocks noChangeArrowheads="1"/>
            </p:cNvSpPr>
            <p:nvPr/>
          </p:nvSpPr>
          <p:spPr bwMode="auto">
            <a:xfrm>
              <a:off x="4178" y="3523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6" name="Line 84"/>
            <p:cNvSpPr>
              <a:spLocks noChangeShapeType="1"/>
            </p:cNvSpPr>
            <p:nvPr/>
          </p:nvSpPr>
          <p:spPr bwMode="auto">
            <a:xfrm>
              <a:off x="4480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5"/>
            <p:cNvSpPr>
              <a:spLocks noChangeShapeType="1"/>
            </p:cNvSpPr>
            <p:nvPr/>
          </p:nvSpPr>
          <p:spPr bwMode="auto">
            <a:xfrm>
              <a:off x="4734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86"/>
            <p:cNvSpPr>
              <a:spLocks noChangeArrowheads="1"/>
            </p:cNvSpPr>
            <p:nvPr/>
          </p:nvSpPr>
          <p:spPr bwMode="auto">
            <a:xfrm>
              <a:off x="4685" y="3523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9" name="Line 87"/>
            <p:cNvSpPr>
              <a:spLocks noChangeShapeType="1"/>
            </p:cNvSpPr>
            <p:nvPr/>
          </p:nvSpPr>
          <p:spPr bwMode="auto">
            <a:xfrm>
              <a:off x="4977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88"/>
            <p:cNvSpPr>
              <a:spLocks noChangeShapeType="1"/>
            </p:cNvSpPr>
            <p:nvPr/>
          </p:nvSpPr>
          <p:spPr bwMode="auto">
            <a:xfrm>
              <a:off x="5231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89"/>
            <p:cNvSpPr>
              <a:spLocks noChangeArrowheads="1"/>
            </p:cNvSpPr>
            <p:nvPr/>
          </p:nvSpPr>
          <p:spPr bwMode="auto">
            <a:xfrm>
              <a:off x="5143" y="3523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42" name="Rectangle 90"/>
            <p:cNvSpPr>
              <a:spLocks noChangeArrowheads="1"/>
            </p:cNvSpPr>
            <p:nvPr/>
          </p:nvSpPr>
          <p:spPr bwMode="auto">
            <a:xfrm>
              <a:off x="4149" y="3679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43" name="Line 91"/>
            <p:cNvSpPr>
              <a:spLocks noChangeShapeType="1"/>
            </p:cNvSpPr>
            <p:nvPr/>
          </p:nvSpPr>
          <p:spPr bwMode="auto">
            <a:xfrm flipV="1">
              <a:off x="3312" y="1728"/>
              <a:ext cx="1728" cy="14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93"/>
            <p:cNvSpPr txBox="1">
              <a:spLocks noChangeArrowheads="1"/>
            </p:cNvSpPr>
            <p:nvPr/>
          </p:nvSpPr>
          <p:spPr bwMode="auto">
            <a:xfrm>
              <a:off x="3168" y="1152"/>
              <a:ext cx="25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2200"/>
                <a:t>Estimated (least squares) line. </a:t>
              </a:r>
            </a:p>
          </p:txBody>
        </p:sp>
        <p:sp>
          <p:nvSpPr>
            <p:cNvPr id="45" name="Line 94"/>
            <p:cNvSpPr>
              <a:spLocks noChangeShapeType="1"/>
            </p:cNvSpPr>
            <p:nvPr/>
          </p:nvSpPr>
          <p:spPr bwMode="auto">
            <a:xfrm>
              <a:off x="4608" y="1392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95"/>
            <p:cNvSpPr>
              <a:spLocks/>
            </p:cNvSpPr>
            <p:nvPr/>
          </p:nvSpPr>
          <p:spPr bwMode="auto">
            <a:xfrm>
              <a:off x="3262" y="1935"/>
              <a:ext cx="1774" cy="1228"/>
            </a:xfrm>
            <a:custGeom>
              <a:avLst/>
              <a:gdLst>
                <a:gd name="T0" fmla="*/ 0 w 1774"/>
                <a:gd name="T1" fmla="*/ 1228 h 1228"/>
                <a:gd name="T2" fmla="*/ 449 w 1774"/>
                <a:gd name="T3" fmla="*/ 926 h 1228"/>
                <a:gd name="T4" fmla="*/ 887 w 1774"/>
                <a:gd name="T5" fmla="*/ 614 h 1228"/>
                <a:gd name="T6" fmla="*/ 1335 w 1774"/>
                <a:gd name="T7" fmla="*/ 312 h 1228"/>
                <a:gd name="T8" fmla="*/ 1774 w 1774"/>
                <a:gd name="T9" fmla="*/ 0 h 1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4"/>
                <a:gd name="T16" fmla="*/ 0 h 1228"/>
                <a:gd name="T17" fmla="*/ 1774 w 1774"/>
                <a:gd name="T18" fmla="*/ 1228 h 1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4" h="1228">
                  <a:moveTo>
                    <a:pt x="0" y="1228"/>
                  </a:moveTo>
                  <a:lnTo>
                    <a:pt x="449" y="926"/>
                  </a:lnTo>
                  <a:lnTo>
                    <a:pt x="887" y="614"/>
                  </a:lnTo>
                  <a:lnTo>
                    <a:pt x="1335" y="312"/>
                  </a:lnTo>
                  <a:lnTo>
                    <a:pt x="1774" y="0"/>
                  </a:lnTo>
                </a:path>
              </a:pathLst>
            </a:custGeom>
            <a:noFill/>
            <a:ln w="28575">
              <a:solidFill>
                <a:srgbClr val="120C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96"/>
            <p:cNvSpPr txBox="1">
              <a:spLocks noChangeArrowheads="1"/>
            </p:cNvSpPr>
            <p:nvPr/>
          </p:nvSpPr>
          <p:spPr bwMode="auto">
            <a:xfrm>
              <a:off x="2834" y="3936"/>
              <a:ext cx="31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2000" dirty="0"/>
                <a:t>True (population) line. Unobserved</a:t>
              </a:r>
            </a:p>
          </p:txBody>
        </p:sp>
        <p:sp>
          <p:nvSpPr>
            <p:cNvPr id="48" name="Line 97"/>
            <p:cNvSpPr>
              <a:spLocks noChangeShapeType="1"/>
            </p:cNvSpPr>
            <p:nvPr/>
          </p:nvSpPr>
          <p:spPr bwMode="auto">
            <a:xfrm flipV="1">
              <a:off x="4416" y="2208"/>
              <a:ext cx="288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Footer Placeholder 9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4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Relevant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Is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j</a:t>
            </a:r>
            <a:r>
              <a:rPr lang="en-US" dirty="0"/>
              <a:t>=0 or not? We can use a hypothesis test to answer this question. If we can’t be sure that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j</a:t>
            </a:r>
            <a:r>
              <a:rPr lang="en-US" dirty="0">
                <a:cs typeface="Times New Roman" pitchFamily="18" charset="0"/>
              </a:rPr>
              <a:t>≠</a:t>
            </a:r>
            <a:r>
              <a:rPr lang="en-US" dirty="0"/>
              <a:t>0 then there is no point in using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as one of our predictors.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>
                <a:sym typeface="Symbol" pitchFamily="18" charset="2"/>
              </a:rPr>
              <a:t>Can we be sure that at least one of our X variables is a useful predictor i.e. is it the case that </a:t>
            </a:r>
            <a:r>
              <a:rPr kumimoji="1" lang="el-GR" dirty="0"/>
              <a:t>β</a:t>
            </a:r>
            <a:r>
              <a:rPr kumimoji="1" lang="en-US" baseline="-25000" dirty="0"/>
              <a:t>1</a:t>
            </a:r>
            <a:r>
              <a:rPr kumimoji="1" lang="en-US" dirty="0"/>
              <a:t>= </a:t>
            </a:r>
            <a:r>
              <a:rPr kumimoji="1" lang="el-GR" dirty="0"/>
              <a:t>β</a:t>
            </a:r>
            <a:r>
              <a:rPr kumimoji="1" lang="en-US" baseline="-25000" dirty="0"/>
              <a:t>2</a:t>
            </a:r>
            <a:r>
              <a:rPr kumimoji="1" lang="en-US" dirty="0"/>
              <a:t>=</a:t>
            </a:r>
            <a:r>
              <a:rPr kumimoji="1" lang="en-US" dirty="0">
                <a:sym typeface="Symbol" pitchFamily="18" charset="2"/>
              </a:rPr>
              <a:t></a:t>
            </a:r>
            <a:r>
              <a:rPr kumimoji="1" lang="en-US" dirty="0"/>
              <a:t>= </a:t>
            </a:r>
            <a:r>
              <a:rPr kumimoji="1" lang="el-GR" dirty="0"/>
              <a:t>β</a:t>
            </a:r>
            <a:r>
              <a:rPr kumimoji="1" lang="en-US" dirty="0"/>
              <a:t> </a:t>
            </a:r>
            <a:r>
              <a:rPr kumimoji="1" lang="en-US" baseline="-25000" dirty="0"/>
              <a:t>p</a:t>
            </a:r>
            <a:r>
              <a:rPr kumimoji="1" lang="en-US" dirty="0"/>
              <a:t>=0?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33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0</TotalTime>
  <Words>1622</Words>
  <Application>Microsoft Office PowerPoint</Application>
  <PresentationFormat>On-screen Show (4:3)</PresentationFormat>
  <Paragraphs>325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Symbol</vt:lpstr>
      <vt:lpstr>Tahoma</vt:lpstr>
      <vt:lpstr>Times New Roman</vt:lpstr>
      <vt:lpstr>Wingdings</vt:lpstr>
      <vt:lpstr>Clarity</vt:lpstr>
      <vt:lpstr>Equation</vt:lpstr>
      <vt:lpstr>Linear Regression</vt:lpstr>
      <vt:lpstr>Outline</vt:lpstr>
      <vt:lpstr>Outline</vt:lpstr>
      <vt:lpstr>The Linear Regression Model</vt:lpstr>
      <vt:lpstr>Least Squares Fit</vt:lpstr>
      <vt:lpstr>Relationship between population and least squares lines</vt:lpstr>
      <vt:lpstr>Measures of Fit: R2</vt:lpstr>
      <vt:lpstr>Inference in Regression</vt:lpstr>
      <vt:lpstr>Some Relevant Questions</vt:lpstr>
      <vt:lpstr>1. Is bj=0 i.e. is Xj an important variable?</vt:lpstr>
      <vt:lpstr>Testing Individual Variables</vt:lpstr>
      <vt:lpstr>2. Is the whole regression explaining anything at all? </vt:lpstr>
      <vt:lpstr>Outline</vt:lpstr>
      <vt:lpstr>Qualitative Predictors</vt:lpstr>
      <vt:lpstr>Interpretation</vt:lpstr>
      <vt:lpstr>Other Coding Schemes</vt:lpstr>
      <vt:lpstr>Other Issues Discussed</vt:lpstr>
      <vt:lpstr>Interaction</vt:lpstr>
      <vt:lpstr>Interaction in advertising</vt:lpstr>
      <vt:lpstr>Parallel Regression Lines</vt:lpstr>
      <vt:lpstr>Interaction Effects</vt:lpstr>
      <vt:lpstr>Should the Lines be Parallel?</vt:lpstr>
      <vt:lpstr>Outline</vt:lpstr>
      <vt:lpstr>Potential Fit Problems</vt:lpstr>
      <vt:lpstr>Outline</vt:lpstr>
      <vt:lpstr>KNN Regression</vt:lpstr>
      <vt:lpstr>KNN Fits for k =1 and k = 9</vt:lpstr>
      <vt:lpstr>KNN Fits in One Dimension (k =1 and k = 9)</vt:lpstr>
      <vt:lpstr>Linear Regression Fit</vt:lpstr>
      <vt:lpstr>KNN vs. Linear Regression</vt:lpstr>
      <vt:lpstr>Not So Good in High Dimensional Situations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Ganapathi Ajay Korimilli</cp:lastModifiedBy>
  <cp:revision>106</cp:revision>
  <cp:lastPrinted>2013-09-10T02:43:54Z</cp:lastPrinted>
  <dcterms:created xsi:type="dcterms:W3CDTF">2013-08-14T17:09:52Z</dcterms:created>
  <dcterms:modified xsi:type="dcterms:W3CDTF">2018-02-10T02:19:18Z</dcterms:modified>
</cp:coreProperties>
</file>