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60" r:id="rId1"/>
  </p:sldMasterIdLst>
  <p:notesMasterIdLst>
    <p:notesMasterId r:id="rId57"/>
  </p:notesMasterIdLst>
  <p:handoutMasterIdLst>
    <p:handoutMasterId r:id="rId58"/>
  </p:handoutMasterIdLst>
  <p:sldIdLst>
    <p:sldId id="515" r:id="rId2"/>
    <p:sldId id="556" r:id="rId3"/>
    <p:sldId id="557" r:id="rId4"/>
    <p:sldId id="558" r:id="rId5"/>
    <p:sldId id="635" r:id="rId6"/>
    <p:sldId id="579" r:id="rId7"/>
    <p:sldId id="621" r:id="rId8"/>
    <p:sldId id="607" r:id="rId9"/>
    <p:sldId id="608" r:id="rId10"/>
    <p:sldId id="580" r:id="rId11"/>
    <p:sldId id="583" r:id="rId12"/>
    <p:sldId id="585" r:id="rId13"/>
    <p:sldId id="581" r:id="rId14"/>
    <p:sldId id="582" r:id="rId15"/>
    <p:sldId id="584" r:id="rId16"/>
    <p:sldId id="586" r:id="rId17"/>
    <p:sldId id="587" r:id="rId18"/>
    <p:sldId id="588" r:id="rId19"/>
    <p:sldId id="589" r:id="rId20"/>
    <p:sldId id="594" r:id="rId21"/>
    <p:sldId id="595" r:id="rId22"/>
    <p:sldId id="596" r:id="rId23"/>
    <p:sldId id="597" r:id="rId24"/>
    <p:sldId id="598" r:id="rId25"/>
    <p:sldId id="590" r:id="rId26"/>
    <p:sldId id="591" r:id="rId27"/>
    <p:sldId id="593" r:id="rId28"/>
    <p:sldId id="592" r:id="rId29"/>
    <p:sldId id="632" r:id="rId30"/>
    <p:sldId id="599" r:id="rId31"/>
    <p:sldId id="633" r:id="rId32"/>
    <p:sldId id="601" r:id="rId33"/>
    <p:sldId id="600" r:id="rId34"/>
    <p:sldId id="603" r:id="rId35"/>
    <p:sldId id="602" r:id="rId36"/>
    <p:sldId id="609" r:id="rId37"/>
    <p:sldId id="610" r:id="rId38"/>
    <p:sldId id="604" r:id="rId39"/>
    <p:sldId id="606" r:id="rId40"/>
    <p:sldId id="611" r:id="rId41"/>
    <p:sldId id="613" r:id="rId42"/>
    <p:sldId id="612" r:id="rId43"/>
    <p:sldId id="634" r:id="rId44"/>
    <p:sldId id="614" r:id="rId45"/>
    <p:sldId id="620" r:id="rId46"/>
    <p:sldId id="615" r:id="rId47"/>
    <p:sldId id="616" r:id="rId48"/>
    <p:sldId id="617" r:id="rId49"/>
    <p:sldId id="618" r:id="rId50"/>
    <p:sldId id="619" r:id="rId51"/>
    <p:sldId id="624" r:id="rId52"/>
    <p:sldId id="626" r:id="rId53"/>
    <p:sldId id="627" r:id="rId54"/>
    <p:sldId id="628" r:id="rId55"/>
    <p:sldId id="630" r:id="rId56"/>
  </p:sldIdLst>
  <p:sldSz cx="9144000" cy="6858000" type="screen4x3"/>
  <p:notesSz cx="7010400" cy="92964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4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4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4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400"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73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9">
          <p15:clr>
            <a:srgbClr val="A4A3A4"/>
          </p15:clr>
        </p15:guide>
        <p15:guide id="2" pos="2209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rkus Svensén" initials="JFMS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2A8487"/>
    <a:srgbClr val="1C5A61"/>
    <a:srgbClr val="0C6D9C"/>
    <a:srgbClr val="FF0000"/>
    <a:srgbClr val="CC3300"/>
    <a:srgbClr val="F5F5F5"/>
    <a:srgbClr val="F4F4F4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11" autoAdjust="0"/>
    <p:restoredTop sz="83706" autoAdjust="0"/>
  </p:normalViewPr>
  <p:slideViewPr>
    <p:cSldViewPr snapToGrid="0">
      <p:cViewPr varScale="1">
        <p:scale>
          <a:sx n="75" d="100"/>
          <a:sy n="75" d="100"/>
        </p:scale>
        <p:origin x="1848" y="72"/>
      </p:cViewPr>
      <p:guideLst>
        <p:guide orient="horz" pos="2160"/>
        <p:guide pos="2736"/>
      </p:guideLst>
    </p:cSldViewPr>
  </p:slideViewPr>
  <p:outlineViewPr>
    <p:cViewPr>
      <p:scale>
        <a:sx n="33" d="100"/>
        <a:sy n="33" d="100"/>
      </p:scale>
      <p:origin x="0" y="4312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6090"/>
    </p:cViewPr>
  </p:sorterViewPr>
  <p:notesViewPr>
    <p:cSldViewPr snapToGrid="0">
      <p:cViewPr varScale="1">
        <p:scale>
          <a:sx n="97" d="100"/>
          <a:sy n="97" d="100"/>
        </p:scale>
        <p:origin x="-3528" y="-90"/>
      </p:cViewPr>
      <p:guideLst>
        <p:guide orient="horz" pos="2929"/>
        <p:guide pos="220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commentAuthors" Target="commentAuthor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2591" y="4416098"/>
            <a:ext cx="5143698" cy="417938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6813" tIns="48408" rIns="96813" bIns="484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notes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4819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93800" y="704850"/>
            <a:ext cx="4627563" cy="34718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69900"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38213"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408113"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76425"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5863" y="701675"/>
            <a:ext cx="4643437" cy="3482975"/>
          </a:xfrm>
          <a:solidFill>
            <a:srgbClr val="FFFFFF"/>
          </a:solidFill>
          <a:ln/>
        </p:spPr>
      </p:sp>
      <p:sp>
        <p:nvSpPr>
          <p:cNvPr id="35843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934112" y="4416098"/>
            <a:ext cx="5142177" cy="4179383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578" tIns="45785" rIns="91578" bIns="45785"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Formulas on this slide use summation (for discrete</a:t>
            </a:r>
            <a:r>
              <a:rPr lang="en-US" baseline="0" dirty="0"/>
              <a:t> distributions), but could as well be integration (for continuous distributions).</a:t>
            </a:r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is expected value of two random variables considered simultaneously.</a:t>
            </a:r>
          </a:p>
          <a:p>
            <a:endParaRPr lang="en-US" dirty="0"/>
          </a:p>
          <a:p>
            <a:r>
              <a:rPr lang="en-US" dirty="0"/>
              <a:t>When working</a:t>
            </a:r>
            <a:r>
              <a:rPr lang="en-US" baseline="0" dirty="0"/>
              <a:t> in</a:t>
            </a:r>
            <a:r>
              <a:rPr lang="en-US" dirty="0"/>
              <a:t> higher-dimensional</a:t>
            </a:r>
            <a:r>
              <a:rPr lang="en-US" baseline="0" dirty="0"/>
              <a:t> spaces, can have </a:t>
            </a:r>
            <a:r>
              <a:rPr lang="en-US" dirty="0"/>
              <a:t>a</a:t>
            </a:r>
            <a:r>
              <a:rPr lang="en-US" baseline="0" dirty="0"/>
              <a:t> whole matrix of </a:t>
            </a:r>
            <a:r>
              <a:rPr lang="en-US" baseline="0" dirty="0" err="1"/>
              <a:t>covariances</a:t>
            </a:r>
            <a:r>
              <a:rPr lang="en-US" baseline="0" dirty="0"/>
              <a:t> (will look at later).</a:t>
            </a:r>
            <a:endParaRPr lang="en-US" dirty="0"/>
          </a:p>
          <a:p>
            <a:endParaRPr lang="en-US" dirty="0"/>
          </a:p>
          <a:p>
            <a:r>
              <a:rPr lang="en-US" dirty="0"/>
              <a:t>Formulas on this slide use summation (for discrete</a:t>
            </a:r>
            <a:r>
              <a:rPr lang="en-US" baseline="0" dirty="0"/>
              <a:t> distributions), but could as well be integration (for continuous distributions).</a:t>
            </a:r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Same expression given previously to</a:t>
            </a:r>
            <a:r>
              <a:rPr lang="en-US" baseline="0" dirty="0"/>
              <a:t> define conditional probability.</a:t>
            </a:r>
            <a:endParaRPr lang="en-US" dirty="0"/>
          </a:p>
          <a:p>
            <a:r>
              <a:rPr lang="en-US" dirty="0"/>
              <a:t>Example of two events which can co-occur (or</a:t>
            </a:r>
            <a:r>
              <a:rPr lang="en-US" baseline="0" dirty="0"/>
              <a:t> not): flips of two coins.</a:t>
            </a:r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Same expression given previously to</a:t>
            </a:r>
            <a:r>
              <a:rPr lang="en-US" baseline="0" dirty="0"/>
              <a:t> define conditional probability.</a:t>
            </a:r>
            <a:endParaRPr lang="en-US" dirty="0"/>
          </a:p>
          <a:p>
            <a:r>
              <a:rPr lang="en-US" dirty="0"/>
              <a:t>Example of two events which can co-occur (or</a:t>
            </a:r>
            <a:r>
              <a:rPr lang="en-US" baseline="0" dirty="0"/>
              <a:t> not): flips of two coins.</a:t>
            </a:r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Same expression given previously to</a:t>
            </a:r>
            <a:r>
              <a:rPr lang="en-US" baseline="0" dirty="0"/>
              <a:t> define marginal probability.</a:t>
            </a:r>
          </a:p>
          <a:p>
            <a:r>
              <a:rPr lang="en-US" baseline="0" dirty="0"/>
              <a:t>Also known as sum rule.</a:t>
            </a:r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Same expression given previously to</a:t>
            </a:r>
            <a:r>
              <a:rPr lang="en-US" baseline="0" dirty="0"/>
              <a:t> define conditional probability.</a:t>
            </a:r>
            <a:endParaRPr lang="en-US" dirty="0"/>
          </a:p>
          <a:p>
            <a:r>
              <a:rPr lang="en-US" dirty="0"/>
              <a:t>Example of two events which can co-occur (or</a:t>
            </a:r>
            <a:r>
              <a:rPr lang="en-US" baseline="0" dirty="0"/>
              <a:t> not): flips of two coins.</a:t>
            </a:r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Combine product rule and rule of total probability.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Combine product and sum rules.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DON’T think of transpose as just turning the matrix</a:t>
            </a:r>
            <a:r>
              <a:rPr lang="en-US" baseline="0" dirty="0"/>
              <a:t> on its side.  Need to think of as flip about diagonal running from upper left to lower right.</a:t>
            </a:r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Put another way, it’s easy to generate</a:t>
            </a:r>
            <a:r>
              <a:rPr lang="en-US" baseline="0" dirty="0"/>
              <a:t> garbage, harder to generate results you can have some confidence in.</a:t>
            </a:r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Understanding uncertainty of (trained) model is critical, as it is with any statistical</a:t>
            </a:r>
            <a:r>
              <a:rPr lang="en-US" baseline="0" dirty="0"/>
              <a:t> estimation procedure.</a:t>
            </a:r>
            <a:r>
              <a:rPr lang="en-US" dirty="0"/>
              <a:t> 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Point</a:t>
            </a:r>
            <a:r>
              <a:rPr lang="en-US" baseline="0" dirty="0"/>
              <a:t> out how</a:t>
            </a:r>
            <a:r>
              <a:rPr lang="en-US" dirty="0"/>
              <a:t> the axioms of probability are</a:t>
            </a:r>
            <a:r>
              <a:rPr lang="en-US" baseline="0" dirty="0"/>
              <a:t> obeyed.</a:t>
            </a:r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Point out how axioms</a:t>
            </a:r>
            <a:r>
              <a:rPr lang="en-US" baseline="0" dirty="0"/>
              <a:t> of probability are obeyed.</a:t>
            </a:r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Discrete example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Dimensionality in typical machine learning problems &gt;&gt;</a:t>
            </a:r>
            <a:r>
              <a:rPr lang="en-US" baseline="0" dirty="0"/>
              <a:t> 2.</a:t>
            </a:r>
            <a:endParaRPr lang="en-US" baseline="0"/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Formulas on this slide use summation (for discrete</a:t>
            </a:r>
            <a:r>
              <a:rPr lang="en-US" baseline="0" dirty="0"/>
              <a:t> distributions), but could as well be integration (for continuous distributions).</a:t>
            </a:r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3688" y="152400"/>
            <a:ext cx="2085975" cy="6172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152400"/>
            <a:ext cx="6110288" cy="6172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11163" y="1143000"/>
            <a:ext cx="831850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1163" y="3810000"/>
            <a:ext cx="831850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11163" y="1143000"/>
            <a:ext cx="408305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6613" y="1143000"/>
            <a:ext cx="408305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6613" y="3810000"/>
            <a:ext cx="408305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11163" y="1143000"/>
            <a:ext cx="8318500" cy="5181600"/>
          </a:xfrm>
        </p:spPr>
        <p:txBody>
          <a:bodyPr/>
          <a:lstStyle/>
          <a:p>
            <a:pPr lvl="0"/>
            <a:r>
              <a:rPr lang="en-US" noProof="0"/>
              <a:t>Click icon to add table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1163" y="1143000"/>
            <a:ext cx="408305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143000"/>
            <a:ext cx="408305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152400"/>
            <a:ext cx="8280400" cy="533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11163" y="1143000"/>
            <a:ext cx="8318500" cy="5181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 Third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hf hdr="0" ftr="0" dt="0"/>
  <p:txStyles>
    <p:titleStyle>
      <a:lvl1pPr algn="ctr" rtl="0" eaLnBrk="1" fontAlgn="base" hangingPunct="1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2pPr>
      <a:lvl3pPr algn="ctr" rtl="0" eaLnBrk="1" fontAlgn="base" hangingPunct="1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3pPr>
      <a:lvl4pPr algn="ctr" rtl="0" eaLnBrk="1" fontAlgn="base" hangingPunct="1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4pPr>
      <a:lvl5pPr algn="ctr" rtl="0" eaLnBrk="1" fontAlgn="base" hangingPunct="1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5pPr>
      <a:lvl6pPr marL="457200" algn="l" rtl="0" eaLnBrk="1" fontAlgn="base" hangingPunct="1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6pPr>
      <a:lvl7pPr marL="914400" algn="l" rtl="0" eaLnBrk="1" fontAlgn="base" hangingPunct="1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7pPr>
      <a:lvl8pPr marL="1371600" algn="l" rtl="0" eaLnBrk="1" fontAlgn="base" hangingPunct="1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8pPr>
      <a:lvl9pPr marL="1828800" algn="l" rtl="0" eaLnBrk="1" fontAlgn="base" hangingPunct="1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9pPr>
    </p:titleStyle>
    <p:bodyStyle>
      <a:lvl1pPr marL="292100" indent="-292100" algn="l" rtl="0" eaLnBrk="1" fontAlgn="base" hangingPunct="1">
        <a:spcBef>
          <a:spcPct val="10000"/>
        </a:spcBef>
        <a:spcAft>
          <a:spcPts val="400"/>
        </a:spcAft>
        <a:buClr>
          <a:srgbClr val="0C7B9C"/>
        </a:buClr>
        <a:buSzPct val="75000"/>
        <a:buFont typeface="Monotype Sorts" pitchFamily="2" charset="2"/>
        <a:buChar char="l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rtl="0" eaLnBrk="1" fontAlgn="base" hangingPunct="1">
        <a:spcBef>
          <a:spcPct val="10000"/>
        </a:spcBef>
        <a:spcAft>
          <a:spcPts val="400"/>
        </a:spcAft>
        <a:buClr>
          <a:srgbClr val="0C7B9C"/>
        </a:buClr>
        <a:buSzPct val="100000"/>
        <a:buFont typeface="Arial" charset="0"/>
        <a:buChar char="–"/>
        <a:defRPr sz="2800">
          <a:solidFill>
            <a:schemeClr val="tx1"/>
          </a:solidFill>
          <a:latin typeface="+mn-lt"/>
        </a:defRPr>
      </a:lvl2pPr>
      <a:lvl3pPr marL="914400" algn="l" rtl="0" eaLnBrk="1" fontAlgn="base" hangingPunct="1">
        <a:spcBef>
          <a:spcPct val="10000"/>
        </a:spcBef>
        <a:spcAft>
          <a:spcPts val="400"/>
        </a:spcAft>
        <a:buClr>
          <a:srgbClr val="0C7B9C"/>
        </a:buClr>
        <a:buSzPct val="70000"/>
        <a:buFont typeface="Wingdings" pitchFamily="2" charset="2"/>
        <a:buChar char="u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SzPct val="100000"/>
        <a:buChar char="–"/>
        <a:defRPr sz="2000">
          <a:solidFill>
            <a:schemeClr val="tx1"/>
          </a:solidFill>
          <a:latin typeface="Times New Roman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ourses.washington.edu/css490/2012.Winter/CSS%20490-590%20-%20Introduction%20to%20Machine%20Learning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1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2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1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4.wmf"/><Relationship Id="rId4" Type="http://schemas.openxmlformats.org/officeDocument/2006/relationships/oleObject" Target="../embeddings/oleObject4.bin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6.emf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17.wmf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gif"/><Relationship Id="rId3" Type="http://schemas.openxmlformats.org/officeDocument/2006/relationships/oleObject" Target="../embeddings/oleObject8.bin"/><Relationship Id="rId7" Type="http://schemas.openxmlformats.org/officeDocument/2006/relationships/image" Target="../media/image2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21.wmf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6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25.w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27.wmf"/><Relationship Id="rId4" Type="http://schemas.openxmlformats.org/officeDocument/2006/relationships/oleObject" Target="../embeddings/oleObject12.bin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7" Type="http://schemas.openxmlformats.org/officeDocument/2006/relationships/image" Target="../media/image2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14.bin"/><Relationship Id="rId5" Type="http://schemas.openxmlformats.org/officeDocument/2006/relationships/image" Target="../media/image28.wmf"/><Relationship Id="rId4" Type="http://schemas.openxmlformats.org/officeDocument/2006/relationships/oleObject" Target="../embeddings/oleObject13.bin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31.w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30.wmf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52400" y="2286000"/>
            <a:ext cx="8763000" cy="1600200"/>
          </a:xfrm>
        </p:spPr>
        <p:txBody>
          <a:bodyPr/>
          <a:lstStyle/>
          <a:p>
            <a:r>
              <a:rPr lang="en-US" dirty="0"/>
              <a:t>Math Essentials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CD23188-BC67-49A3-8C97-CAFCCE8C4F01}"/>
              </a:ext>
            </a:extLst>
          </p:cNvPr>
          <p:cNvSpPr txBox="1"/>
          <p:nvPr/>
        </p:nvSpPr>
        <p:spPr>
          <a:xfrm>
            <a:off x="2816122" y="4305300"/>
            <a:ext cx="34355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Key Source: Jeff </a:t>
            </a:r>
            <a:r>
              <a:rPr lang="en-US" dirty="0" err="1">
                <a:hlinkClick r:id="rId3"/>
              </a:rPr>
              <a:t>Howbert</a:t>
            </a:r>
            <a:r>
              <a:rPr lang="en-US" dirty="0">
                <a:hlinkClick r:id="rId3"/>
              </a:rPr>
              <a:t>,  Intro to ML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400" dirty="0"/>
              <a:t>A </a:t>
            </a:r>
            <a:r>
              <a:rPr lang="en-US" sz="2400" i="1" dirty="0"/>
              <a:t>probability space</a:t>
            </a:r>
            <a:r>
              <a:rPr lang="en-US" sz="2400" dirty="0"/>
              <a:t> is a </a:t>
            </a:r>
            <a:r>
              <a:rPr lang="en-US" sz="2400" i="1" dirty="0"/>
              <a:t>random process</a:t>
            </a:r>
            <a:r>
              <a:rPr lang="en-US" sz="2400" dirty="0"/>
              <a:t> or </a:t>
            </a:r>
            <a:r>
              <a:rPr lang="en-US" sz="2400" i="1" dirty="0"/>
              <a:t>experiment</a:t>
            </a:r>
            <a:r>
              <a:rPr lang="en-US" sz="2400" dirty="0"/>
              <a:t> with three components:</a:t>
            </a:r>
          </a:p>
          <a:p>
            <a:pPr lvl="1"/>
            <a:r>
              <a:rPr lang="en-US" sz="2400" i="1" dirty="0"/>
              <a:t>Ω</a:t>
            </a:r>
            <a:r>
              <a:rPr lang="en-US" sz="2400" dirty="0"/>
              <a:t>, the set of possible </a:t>
            </a:r>
            <a:r>
              <a:rPr lang="en-US" sz="2400" i="1" dirty="0"/>
              <a:t>outcomes</a:t>
            </a:r>
            <a:r>
              <a:rPr lang="en-US" sz="2400" dirty="0"/>
              <a:t> </a:t>
            </a:r>
            <a:r>
              <a:rPr lang="en-US" sz="2400" i="1" dirty="0"/>
              <a:t>O</a:t>
            </a:r>
          </a:p>
          <a:p>
            <a:pPr lvl="2"/>
            <a:r>
              <a:rPr lang="en-US" sz="2000" dirty="0"/>
              <a:t> number of possible outcomes = | </a:t>
            </a:r>
            <a:r>
              <a:rPr lang="el-GR" sz="2000" i="1" dirty="0"/>
              <a:t>Ω</a:t>
            </a:r>
            <a:r>
              <a:rPr lang="en-US" sz="2000" dirty="0"/>
              <a:t> | = </a:t>
            </a:r>
            <a:r>
              <a:rPr lang="en-US" sz="2000" i="1" dirty="0"/>
              <a:t>N</a:t>
            </a:r>
          </a:p>
          <a:p>
            <a:pPr lvl="1"/>
            <a:r>
              <a:rPr lang="en-US" sz="2400" i="1" dirty="0"/>
              <a:t>F</a:t>
            </a:r>
            <a:r>
              <a:rPr lang="en-US" sz="2400" dirty="0"/>
              <a:t>, the set of possible </a:t>
            </a:r>
            <a:r>
              <a:rPr lang="en-US" sz="2400" i="1" dirty="0"/>
              <a:t>events</a:t>
            </a:r>
            <a:r>
              <a:rPr lang="en-US" sz="2400" dirty="0"/>
              <a:t> </a:t>
            </a:r>
            <a:r>
              <a:rPr lang="en-US" sz="2400" i="1" dirty="0"/>
              <a:t>E</a:t>
            </a:r>
          </a:p>
          <a:p>
            <a:pPr lvl="2"/>
            <a:r>
              <a:rPr lang="en-US" sz="2000" dirty="0"/>
              <a:t> an event comprises 0 to </a:t>
            </a:r>
            <a:r>
              <a:rPr lang="en-US" sz="2000" i="1" dirty="0"/>
              <a:t>N</a:t>
            </a:r>
            <a:r>
              <a:rPr lang="en-US" sz="2000" dirty="0"/>
              <a:t> outcomes</a:t>
            </a:r>
          </a:p>
          <a:p>
            <a:pPr lvl="2"/>
            <a:r>
              <a:rPr lang="en-US" sz="2000" dirty="0"/>
              <a:t> number of possible events = | </a:t>
            </a:r>
            <a:r>
              <a:rPr lang="en-US" sz="2000" i="1" dirty="0"/>
              <a:t>F</a:t>
            </a:r>
            <a:r>
              <a:rPr lang="en-US" sz="2000" dirty="0"/>
              <a:t> | = 2</a:t>
            </a:r>
            <a:r>
              <a:rPr lang="en-US" sz="2000" i="1" baseline="30000" dirty="0"/>
              <a:t>N</a:t>
            </a:r>
            <a:r>
              <a:rPr lang="en-US" sz="2000" dirty="0"/>
              <a:t> </a:t>
            </a:r>
          </a:p>
          <a:p>
            <a:pPr lvl="1"/>
            <a:r>
              <a:rPr lang="en-US" sz="2400" i="1" dirty="0"/>
              <a:t>P</a:t>
            </a:r>
            <a:r>
              <a:rPr lang="en-US" sz="2400" dirty="0"/>
              <a:t>, the </a:t>
            </a:r>
            <a:r>
              <a:rPr lang="en-US" sz="2400" i="1" dirty="0"/>
              <a:t>probability distribution</a:t>
            </a:r>
          </a:p>
          <a:p>
            <a:pPr lvl="2"/>
            <a:r>
              <a:rPr lang="en-US" sz="2000" dirty="0"/>
              <a:t> function mapping each outcome and event to real number between 0 and 1 (the </a:t>
            </a:r>
            <a:r>
              <a:rPr lang="en-US" sz="2000" i="1" dirty="0"/>
              <a:t>probability</a:t>
            </a:r>
            <a:r>
              <a:rPr lang="en-US" sz="2000" dirty="0"/>
              <a:t> of </a:t>
            </a:r>
            <a:r>
              <a:rPr lang="en-US" sz="2000" i="1" dirty="0"/>
              <a:t>O</a:t>
            </a:r>
            <a:r>
              <a:rPr lang="en-US" sz="2000" dirty="0"/>
              <a:t> or </a:t>
            </a:r>
            <a:r>
              <a:rPr lang="en-US" sz="2000" i="1" dirty="0"/>
              <a:t>E</a:t>
            </a:r>
            <a:r>
              <a:rPr lang="en-US" sz="2000" dirty="0"/>
              <a:t>)</a:t>
            </a:r>
          </a:p>
          <a:p>
            <a:pPr lvl="2"/>
            <a:r>
              <a:rPr lang="en-US" sz="2000" dirty="0"/>
              <a:t> probability of an event is </a:t>
            </a:r>
            <a:r>
              <a:rPr lang="en-US" sz="2000" i="1" dirty="0"/>
              <a:t>sum</a:t>
            </a:r>
            <a:r>
              <a:rPr lang="en-US" sz="2000" dirty="0"/>
              <a:t> of probabilities of possible outcomes in event</a:t>
            </a:r>
          </a:p>
          <a:p>
            <a:pPr lvl="2"/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Probability spaces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143000"/>
            <a:ext cx="7586663" cy="51816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Non-negativity:</a:t>
            </a:r>
          </a:p>
          <a:p>
            <a:pPr lvl="1">
              <a:buNone/>
            </a:pPr>
            <a:r>
              <a:rPr lang="en-US" dirty="0"/>
              <a:t>	for any event </a:t>
            </a:r>
            <a:r>
              <a:rPr lang="en-US" i="1" dirty="0"/>
              <a:t>E </a:t>
            </a:r>
            <a:r>
              <a:rPr lang="en-US" dirty="0">
                <a:sym typeface="Symbol"/>
              </a:rPr>
              <a:t></a:t>
            </a:r>
            <a:r>
              <a:rPr lang="en-US" i="1" dirty="0"/>
              <a:t> F, p( E </a:t>
            </a:r>
            <a:r>
              <a:rPr lang="en-US" dirty="0"/>
              <a:t>) </a:t>
            </a:r>
            <a:r>
              <a:rPr lang="en-US" dirty="0">
                <a:sym typeface="Symbol"/>
              </a:rPr>
              <a:t> </a:t>
            </a:r>
            <a:r>
              <a:rPr lang="en-US" dirty="0"/>
              <a:t>0</a:t>
            </a:r>
            <a:endParaRPr lang="en-US" i="1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All possible outcomes:</a:t>
            </a:r>
          </a:p>
          <a:p>
            <a:pPr lvl="1">
              <a:buNone/>
            </a:pPr>
            <a:r>
              <a:rPr lang="en-US" i="1" dirty="0"/>
              <a:t>	p( </a:t>
            </a:r>
            <a:r>
              <a:rPr lang="el-GR" i="1" dirty="0"/>
              <a:t>Ω</a:t>
            </a:r>
            <a:r>
              <a:rPr lang="en-US" i="1" dirty="0"/>
              <a:t> )</a:t>
            </a:r>
            <a:r>
              <a:rPr lang="en-US" dirty="0"/>
              <a:t> = 1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Additivity</a:t>
            </a:r>
            <a:r>
              <a:rPr lang="en-US" dirty="0"/>
              <a:t> of disjoint events:</a:t>
            </a:r>
          </a:p>
          <a:p>
            <a:pPr lvl="1">
              <a:buNone/>
            </a:pPr>
            <a:r>
              <a:rPr lang="en-US" dirty="0"/>
              <a:t>	for all events </a:t>
            </a:r>
            <a:r>
              <a:rPr lang="en-US" i="1" dirty="0"/>
              <a:t>E</a:t>
            </a:r>
            <a:r>
              <a:rPr lang="en-US" dirty="0"/>
              <a:t>, </a:t>
            </a:r>
            <a:r>
              <a:rPr lang="en-US" i="1" dirty="0"/>
              <a:t>E’</a:t>
            </a:r>
            <a:r>
              <a:rPr lang="en-US" dirty="0"/>
              <a:t> </a:t>
            </a:r>
            <a:r>
              <a:rPr lang="en-US" dirty="0">
                <a:sym typeface="Symbol"/>
              </a:rPr>
              <a:t> </a:t>
            </a:r>
            <a:r>
              <a:rPr lang="en-US" i="1" dirty="0">
                <a:sym typeface="Symbol"/>
              </a:rPr>
              <a:t>F</a:t>
            </a:r>
            <a:r>
              <a:rPr lang="en-US" dirty="0">
                <a:sym typeface="Symbol"/>
              </a:rPr>
              <a:t> where </a:t>
            </a:r>
            <a:r>
              <a:rPr lang="en-US" i="1" dirty="0">
                <a:sym typeface="Symbol"/>
              </a:rPr>
              <a:t>E</a:t>
            </a:r>
            <a:r>
              <a:rPr lang="en-US" dirty="0">
                <a:sym typeface="Symbol"/>
              </a:rPr>
              <a:t> ∩ </a:t>
            </a:r>
            <a:r>
              <a:rPr lang="en-US" i="1" dirty="0">
                <a:sym typeface="Symbol"/>
              </a:rPr>
              <a:t>E’</a:t>
            </a:r>
            <a:r>
              <a:rPr lang="en-US" dirty="0">
                <a:sym typeface="Symbol"/>
              </a:rPr>
              <a:t> = ,</a:t>
            </a:r>
            <a:br>
              <a:rPr lang="en-US" dirty="0">
                <a:sym typeface="Symbol"/>
              </a:rPr>
            </a:br>
            <a:r>
              <a:rPr lang="en-US" dirty="0">
                <a:sym typeface="Symbol"/>
              </a:rPr>
              <a:t>	</a:t>
            </a:r>
            <a:r>
              <a:rPr lang="en-US" i="1" dirty="0">
                <a:sym typeface="Symbol"/>
              </a:rPr>
              <a:t>p</a:t>
            </a:r>
            <a:r>
              <a:rPr lang="en-US" dirty="0">
                <a:sym typeface="Symbol"/>
              </a:rPr>
              <a:t>( </a:t>
            </a:r>
            <a:r>
              <a:rPr lang="en-US" i="1" dirty="0">
                <a:sym typeface="Symbol"/>
              </a:rPr>
              <a:t>E</a:t>
            </a:r>
            <a:r>
              <a:rPr lang="en-US" dirty="0">
                <a:sym typeface="Symbol"/>
              </a:rPr>
              <a:t> U </a:t>
            </a:r>
            <a:r>
              <a:rPr lang="en-US" i="1" dirty="0">
                <a:sym typeface="Symbol"/>
              </a:rPr>
              <a:t>E’</a:t>
            </a:r>
            <a:r>
              <a:rPr lang="en-US" dirty="0">
                <a:sym typeface="Symbol"/>
              </a:rPr>
              <a:t> ) = </a:t>
            </a:r>
            <a:r>
              <a:rPr lang="en-US" i="1" dirty="0">
                <a:sym typeface="Symbol"/>
              </a:rPr>
              <a:t>p</a:t>
            </a:r>
            <a:r>
              <a:rPr lang="en-US" i="1" dirty="0"/>
              <a:t>( E ) + p( E’ )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Axioms of probability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15963" y="1143000"/>
            <a:ext cx="7666037" cy="5181600"/>
          </a:xfrm>
        </p:spPr>
        <p:txBody>
          <a:bodyPr/>
          <a:lstStyle/>
          <a:p>
            <a:pPr>
              <a:buNone/>
            </a:pPr>
            <a:r>
              <a:rPr lang="en-US" dirty="0"/>
              <a:t>Define | </a:t>
            </a:r>
            <a:r>
              <a:rPr lang="el-GR" i="1" dirty="0"/>
              <a:t>Ω</a:t>
            </a:r>
            <a:r>
              <a:rPr lang="en-US" dirty="0"/>
              <a:t> | = number of possible outcomes</a:t>
            </a:r>
          </a:p>
          <a:p>
            <a:endParaRPr lang="en-US" dirty="0"/>
          </a:p>
          <a:p>
            <a:r>
              <a:rPr lang="en-US" dirty="0"/>
              <a:t>Discrete space		| </a:t>
            </a:r>
            <a:r>
              <a:rPr lang="el-GR" i="1" dirty="0"/>
              <a:t>Ω</a:t>
            </a:r>
            <a:r>
              <a:rPr lang="en-US" dirty="0"/>
              <a:t> | is finite</a:t>
            </a:r>
          </a:p>
          <a:p>
            <a:pPr lvl="1"/>
            <a:r>
              <a:rPr lang="en-US" dirty="0"/>
              <a:t>Analysis involves </a:t>
            </a:r>
            <a:r>
              <a:rPr lang="en-US" i="1" dirty="0"/>
              <a:t>summations</a:t>
            </a:r>
            <a:r>
              <a:rPr lang="en-US" dirty="0"/>
              <a:t> ( </a:t>
            </a:r>
            <a:r>
              <a:rPr lang="en-US" dirty="0">
                <a:sym typeface="Symbol"/>
              </a:rPr>
              <a:t> )</a:t>
            </a:r>
            <a:endParaRPr lang="en-US" i="1" dirty="0"/>
          </a:p>
          <a:p>
            <a:endParaRPr lang="en-US" dirty="0"/>
          </a:p>
          <a:p>
            <a:r>
              <a:rPr lang="en-US" dirty="0"/>
              <a:t>Continuous space	| </a:t>
            </a:r>
            <a:r>
              <a:rPr lang="el-GR" i="1" dirty="0"/>
              <a:t>Ω</a:t>
            </a:r>
            <a:r>
              <a:rPr lang="en-US" dirty="0"/>
              <a:t> | is infinite</a:t>
            </a:r>
          </a:p>
          <a:p>
            <a:pPr lvl="1"/>
            <a:r>
              <a:rPr lang="en-US" dirty="0"/>
              <a:t>Analysis involves </a:t>
            </a:r>
            <a:r>
              <a:rPr lang="en-US" i="1" dirty="0"/>
              <a:t>integrals</a:t>
            </a:r>
            <a:r>
              <a:rPr lang="en-US" dirty="0"/>
              <a:t> ( </a:t>
            </a:r>
            <a:r>
              <a:rPr lang="en-US" dirty="0">
                <a:sym typeface="Symbol"/>
              </a:rPr>
              <a:t> )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probability spaces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400" dirty="0"/>
              <a:t>Single roll of a six-sided die</a:t>
            </a:r>
          </a:p>
          <a:p>
            <a:pPr lvl="1"/>
            <a:r>
              <a:rPr lang="en-US" sz="2400" dirty="0"/>
              <a:t>6 possible outcomes: </a:t>
            </a:r>
            <a:r>
              <a:rPr lang="en-US" sz="2400" i="1" dirty="0"/>
              <a:t>O</a:t>
            </a:r>
            <a:r>
              <a:rPr lang="en-US" sz="2400" dirty="0"/>
              <a:t> = 1, 2, 3, 4, 5, or 6</a:t>
            </a:r>
          </a:p>
          <a:p>
            <a:pPr lvl="1"/>
            <a:r>
              <a:rPr lang="en-US" sz="2400" dirty="0"/>
              <a:t>2</a:t>
            </a:r>
            <a:r>
              <a:rPr lang="en-US" sz="2400" baseline="30000" dirty="0"/>
              <a:t>6</a:t>
            </a:r>
            <a:r>
              <a:rPr lang="en-US" sz="2400" dirty="0"/>
              <a:t> = 64 possible events</a:t>
            </a:r>
          </a:p>
          <a:p>
            <a:pPr lvl="2"/>
            <a:r>
              <a:rPr lang="en-US" sz="2000" dirty="0"/>
              <a:t> example: </a:t>
            </a:r>
            <a:r>
              <a:rPr lang="en-US" sz="2000" i="1" dirty="0"/>
              <a:t>E</a:t>
            </a:r>
            <a:r>
              <a:rPr lang="en-US" sz="2000" dirty="0"/>
              <a:t> = ( </a:t>
            </a:r>
            <a:r>
              <a:rPr lang="en-US" sz="2000" i="1" dirty="0"/>
              <a:t>O</a:t>
            </a:r>
            <a:r>
              <a:rPr lang="en-US" sz="2000" dirty="0"/>
              <a:t> </a:t>
            </a:r>
            <a:r>
              <a:rPr lang="en-US" sz="2000" dirty="0">
                <a:sym typeface="Symbol"/>
              </a:rPr>
              <a:t> </a:t>
            </a:r>
            <a:r>
              <a:rPr lang="en-US" sz="2000" dirty="0"/>
              <a:t>{ 1, 3, 5 } ), i.e. outcome is odd</a:t>
            </a:r>
          </a:p>
          <a:p>
            <a:pPr lvl="1"/>
            <a:r>
              <a:rPr lang="en-US" sz="2400" dirty="0"/>
              <a:t>If die is fair, then probabilities of outcomes are equal</a:t>
            </a:r>
            <a:br>
              <a:rPr lang="en-US" sz="2400" dirty="0"/>
            </a:br>
            <a:r>
              <a:rPr lang="en-US" sz="2400" dirty="0"/>
              <a:t>		</a:t>
            </a:r>
            <a:r>
              <a:rPr lang="en-US" sz="2400" i="1" dirty="0"/>
              <a:t>p</a:t>
            </a:r>
            <a:r>
              <a:rPr lang="en-US" sz="2400" dirty="0"/>
              <a:t>( 1 ) = </a:t>
            </a:r>
            <a:r>
              <a:rPr lang="en-US" sz="2400" i="1" dirty="0"/>
              <a:t>p</a:t>
            </a:r>
            <a:r>
              <a:rPr lang="en-US" sz="2400" dirty="0"/>
              <a:t>( 2 ) = </a:t>
            </a:r>
            <a:r>
              <a:rPr lang="en-US" sz="2400" i="1" dirty="0"/>
              <a:t>p</a:t>
            </a:r>
            <a:r>
              <a:rPr lang="en-US" sz="2400" dirty="0"/>
              <a:t>( 3 ) = </a:t>
            </a:r>
            <a:br>
              <a:rPr lang="en-US" sz="2400" dirty="0"/>
            </a:br>
            <a:r>
              <a:rPr lang="en-US" sz="2400" dirty="0"/>
              <a:t>		</a:t>
            </a:r>
            <a:r>
              <a:rPr lang="en-US" sz="2400" i="1" dirty="0"/>
              <a:t>p</a:t>
            </a:r>
            <a:r>
              <a:rPr lang="en-US" sz="2400" dirty="0"/>
              <a:t>( 4 ) = </a:t>
            </a:r>
            <a:r>
              <a:rPr lang="en-US" sz="2400" i="1" dirty="0"/>
              <a:t>p</a:t>
            </a:r>
            <a:r>
              <a:rPr lang="en-US" sz="2400" dirty="0"/>
              <a:t>( 5 ) = </a:t>
            </a:r>
            <a:r>
              <a:rPr lang="en-US" sz="2400" i="1" dirty="0"/>
              <a:t>p</a:t>
            </a:r>
            <a:r>
              <a:rPr lang="en-US" sz="2400" dirty="0"/>
              <a:t>( 6 ) = 1 / 6</a:t>
            </a:r>
          </a:p>
          <a:p>
            <a:pPr lvl="2"/>
            <a:r>
              <a:rPr lang="en-US" sz="2000" dirty="0"/>
              <a:t> example: probability of event </a:t>
            </a:r>
            <a:r>
              <a:rPr lang="en-US" sz="2000" i="1" dirty="0"/>
              <a:t>E</a:t>
            </a:r>
            <a:r>
              <a:rPr lang="en-US" sz="2000" dirty="0"/>
              <a:t> = ( outcome is odd ) is</a:t>
            </a:r>
            <a:br>
              <a:rPr lang="en-US" sz="2000" dirty="0"/>
            </a:br>
            <a:r>
              <a:rPr lang="en-US" sz="2000" dirty="0"/>
              <a:t>	</a:t>
            </a:r>
            <a:r>
              <a:rPr lang="en-US" sz="2000" i="1" dirty="0"/>
              <a:t>p</a:t>
            </a:r>
            <a:r>
              <a:rPr lang="en-US" sz="2000" dirty="0"/>
              <a:t>( 1 ) + </a:t>
            </a:r>
            <a:r>
              <a:rPr lang="en-US" sz="2000" i="1" dirty="0"/>
              <a:t>p</a:t>
            </a:r>
            <a:r>
              <a:rPr lang="en-US" sz="2000" dirty="0"/>
              <a:t>( 3 ) + </a:t>
            </a:r>
            <a:r>
              <a:rPr lang="en-US" sz="2000" i="1" dirty="0"/>
              <a:t>p</a:t>
            </a:r>
            <a:r>
              <a:rPr lang="en-US" sz="2000" dirty="0"/>
              <a:t>( 5 ) = 1 / 2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discrete probability space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400" dirty="0"/>
              <a:t>Three consecutive flips of a coin</a:t>
            </a:r>
          </a:p>
          <a:p>
            <a:pPr lvl="1"/>
            <a:r>
              <a:rPr lang="en-US" sz="2400" dirty="0"/>
              <a:t>8 possible outcomes: </a:t>
            </a:r>
            <a:r>
              <a:rPr lang="en-US" sz="2400" i="1" dirty="0"/>
              <a:t>O</a:t>
            </a:r>
            <a:r>
              <a:rPr lang="en-US" sz="2400" dirty="0"/>
              <a:t> = HHH, HHT, HTH, HTT, THH, THT, TTH, TTT</a:t>
            </a:r>
          </a:p>
          <a:p>
            <a:pPr lvl="1"/>
            <a:r>
              <a:rPr lang="en-US" sz="2400" dirty="0"/>
              <a:t>2</a:t>
            </a:r>
            <a:r>
              <a:rPr lang="en-US" sz="2400" baseline="30000" dirty="0"/>
              <a:t>8</a:t>
            </a:r>
            <a:r>
              <a:rPr lang="en-US" sz="2400" dirty="0"/>
              <a:t> = 256 possible events</a:t>
            </a:r>
          </a:p>
          <a:p>
            <a:pPr lvl="2"/>
            <a:r>
              <a:rPr lang="en-US" sz="2000" dirty="0"/>
              <a:t> example: </a:t>
            </a:r>
            <a:r>
              <a:rPr lang="en-US" sz="2000" i="1" dirty="0"/>
              <a:t>E</a:t>
            </a:r>
            <a:r>
              <a:rPr lang="en-US" sz="2000" dirty="0"/>
              <a:t> = ( </a:t>
            </a:r>
            <a:r>
              <a:rPr lang="en-US" sz="2000" i="1" dirty="0"/>
              <a:t>O</a:t>
            </a:r>
            <a:r>
              <a:rPr lang="en-US" sz="2000" dirty="0"/>
              <a:t> </a:t>
            </a:r>
            <a:r>
              <a:rPr lang="en-US" sz="2000" dirty="0">
                <a:sym typeface="Symbol"/>
              </a:rPr>
              <a:t> </a:t>
            </a:r>
            <a:r>
              <a:rPr lang="en-US" sz="2000" dirty="0"/>
              <a:t>{ HHT, HTH, THH } ), i.e. exactly two flips are heads</a:t>
            </a:r>
          </a:p>
          <a:p>
            <a:pPr lvl="2"/>
            <a:r>
              <a:rPr lang="en-US" sz="2000" dirty="0"/>
              <a:t> example: </a:t>
            </a:r>
            <a:r>
              <a:rPr lang="en-US" sz="2000" i="1" dirty="0"/>
              <a:t>E</a:t>
            </a:r>
            <a:r>
              <a:rPr lang="en-US" sz="2000" dirty="0"/>
              <a:t> = ( </a:t>
            </a:r>
            <a:r>
              <a:rPr lang="en-US" sz="2000" i="1" dirty="0"/>
              <a:t>O</a:t>
            </a:r>
            <a:r>
              <a:rPr lang="en-US" sz="2000" dirty="0"/>
              <a:t> </a:t>
            </a:r>
            <a:r>
              <a:rPr lang="en-US" sz="2000" dirty="0">
                <a:sym typeface="Symbol"/>
              </a:rPr>
              <a:t> { THT, TTT } ), i.e. the first and third flips are tails</a:t>
            </a:r>
            <a:endParaRPr lang="en-US" sz="2000" dirty="0"/>
          </a:p>
          <a:p>
            <a:pPr lvl="1"/>
            <a:r>
              <a:rPr lang="en-US" sz="2400" dirty="0"/>
              <a:t>If coin is fair, then probabilities of outcomes are equal</a:t>
            </a:r>
            <a:br>
              <a:rPr lang="en-US" sz="2400" dirty="0"/>
            </a:br>
            <a:r>
              <a:rPr lang="en-US" sz="2400" dirty="0"/>
              <a:t>	</a:t>
            </a:r>
            <a:r>
              <a:rPr lang="en-US" sz="2400" i="1" dirty="0"/>
              <a:t>p</a:t>
            </a:r>
            <a:r>
              <a:rPr lang="en-US" sz="2400" dirty="0"/>
              <a:t>( HHH ) = </a:t>
            </a:r>
            <a:r>
              <a:rPr lang="en-US" sz="2400" i="1" dirty="0"/>
              <a:t>p</a:t>
            </a:r>
            <a:r>
              <a:rPr lang="en-US" sz="2400" dirty="0"/>
              <a:t>( HHT ) = </a:t>
            </a:r>
            <a:r>
              <a:rPr lang="en-US" sz="2400" i="1" dirty="0"/>
              <a:t>p</a:t>
            </a:r>
            <a:r>
              <a:rPr lang="en-US" sz="2400" dirty="0"/>
              <a:t>( HTH ) = </a:t>
            </a:r>
            <a:r>
              <a:rPr lang="en-US" sz="2400" i="1" dirty="0"/>
              <a:t>p</a:t>
            </a:r>
            <a:r>
              <a:rPr lang="en-US" sz="2400" dirty="0"/>
              <a:t>( HTT ) =</a:t>
            </a:r>
            <a:br>
              <a:rPr lang="en-US" sz="2400" dirty="0"/>
            </a:br>
            <a:r>
              <a:rPr lang="en-US" sz="2400" dirty="0"/>
              <a:t>	</a:t>
            </a:r>
            <a:r>
              <a:rPr lang="en-US" sz="2400" i="1" dirty="0"/>
              <a:t>p</a:t>
            </a:r>
            <a:r>
              <a:rPr lang="en-US" sz="2400" dirty="0"/>
              <a:t>( THH ) = </a:t>
            </a:r>
            <a:r>
              <a:rPr lang="en-US" sz="2400" i="1" dirty="0"/>
              <a:t>p</a:t>
            </a:r>
            <a:r>
              <a:rPr lang="en-US" sz="2400" dirty="0"/>
              <a:t>( THT ) = </a:t>
            </a:r>
            <a:r>
              <a:rPr lang="en-US" sz="2400" i="1" dirty="0"/>
              <a:t>p</a:t>
            </a:r>
            <a:r>
              <a:rPr lang="en-US" sz="2400" dirty="0"/>
              <a:t>( TTH ) = </a:t>
            </a:r>
            <a:r>
              <a:rPr lang="en-US" sz="2400" i="1" dirty="0"/>
              <a:t>p</a:t>
            </a:r>
            <a:r>
              <a:rPr lang="en-US" sz="2400" dirty="0"/>
              <a:t>( TTT ) = 1 / 8</a:t>
            </a:r>
          </a:p>
          <a:p>
            <a:pPr lvl="2"/>
            <a:r>
              <a:rPr lang="en-US" sz="2000" dirty="0"/>
              <a:t> example: probability of event </a:t>
            </a:r>
            <a:r>
              <a:rPr lang="en-US" sz="2000" i="1" dirty="0"/>
              <a:t>E</a:t>
            </a:r>
            <a:r>
              <a:rPr lang="en-US" sz="2000" dirty="0"/>
              <a:t> = ( exactly two heads ) is</a:t>
            </a:r>
            <a:br>
              <a:rPr lang="en-US" sz="2000" dirty="0"/>
            </a:br>
            <a:r>
              <a:rPr lang="en-US" sz="2000" dirty="0"/>
              <a:t>	</a:t>
            </a:r>
            <a:r>
              <a:rPr lang="en-US" sz="2000" i="1" dirty="0"/>
              <a:t>p</a:t>
            </a:r>
            <a:r>
              <a:rPr lang="en-US" sz="2000" dirty="0"/>
              <a:t>( HHT ) + </a:t>
            </a:r>
            <a:r>
              <a:rPr lang="en-US" sz="2000" i="1" dirty="0"/>
              <a:t>p</a:t>
            </a:r>
            <a:r>
              <a:rPr lang="en-US" sz="2000" dirty="0"/>
              <a:t>( HTH ) + </a:t>
            </a:r>
            <a:r>
              <a:rPr lang="en-US" sz="2000" i="1" dirty="0"/>
              <a:t>p</a:t>
            </a:r>
            <a:r>
              <a:rPr lang="en-US" sz="2000" dirty="0"/>
              <a:t>( THH ) = 3 / 8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discrete probability space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Height of a randomly chosen American male</a:t>
            </a:r>
          </a:p>
          <a:p>
            <a:pPr lvl="1"/>
            <a:r>
              <a:rPr lang="en-US" sz="2400" dirty="0"/>
              <a:t>Infinite number of possible outcomes: </a:t>
            </a:r>
            <a:r>
              <a:rPr lang="en-US" sz="2400" i="1" dirty="0"/>
              <a:t>O</a:t>
            </a:r>
            <a:r>
              <a:rPr lang="en-US" sz="2400" dirty="0"/>
              <a:t> has some single value in range 2 feet to 8 feet</a:t>
            </a:r>
          </a:p>
          <a:p>
            <a:pPr lvl="1"/>
            <a:r>
              <a:rPr lang="en-US" sz="2400" dirty="0"/>
              <a:t>Infinite number of possible events</a:t>
            </a:r>
          </a:p>
          <a:p>
            <a:pPr lvl="2"/>
            <a:r>
              <a:rPr lang="en-US" sz="2000" dirty="0"/>
              <a:t> example: </a:t>
            </a:r>
            <a:r>
              <a:rPr lang="en-US" sz="2000" i="1" dirty="0"/>
              <a:t>E</a:t>
            </a:r>
            <a:r>
              <a:rPr lang="en-US" sz="2000" dirty="0"/>
              <a:t> = ( </a:t>
            </a:r>
            <a:r>
              <a:rPr lang="en-US" sz="2000" i="1" dirty="0"/>
              <a:t>O</a:t>
            </a:r>
            <a:r>
              <a:rPr lang="en-US" sz="2000" dirty="0"/>
              <a:t> | </a:t>
            </a:r>
            <a:r>
              <a:rPr lang="en-US" sz="2000" i="1" dirty="0"/>
              <a:t>O</a:t>
            </a:r>
            <a:r>
              <a:rPr lang="en-US" sz="2000" dirty="0"/>
              <a:t> &lt; 5.5 feet ), i.e. individual chosen is less than 5.5 feet tall</a:t>
            </a:r>
          </a:p>
          <a:p>
            <a:pPr lvl="1"/>
            <a:r>
              <a:rPr lang="en-US" sz="2400" dirty="0"/>
              <a:t>Probabilities of outcomes are not equal, and are described by a continuous function, </a:t>
            </a:r>
            <a:r>
              <a:rPr lang="en-US" sz="2400" i="1" dirty="0"/>
              <a:t>p</a:t>
            </a:r>
            <a:r>
              <a:rPr lang="en-US" sz="2400" dirty="0"/>
              <a:t>( </a:t>
            </a:r>
            <a:r>
              <a:rPr lang="en-US" sz="2400" i="1" dirty="0"/>
              <a:t>O</a:t>
            </a:r>
            <a:r>
              <a:rPr lang="en-US" sz="2400" dirty="0"/>
              <a:t> )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8600" y="152400"/>
            <a:ext cx="8610600" cy="533400"/>
          </a:xfrm>
        </p:spPr>
        <p:txBody>
          <a:bodyPr/>
          <a:lstStyle/>
          <a:p>
            <a:r>
              <a:rPr lang="en-US" dirty="0"/>
              <a:t>Example of continuous probability space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 l="17652" t="21151" r="14936" b="56401"/>
          <a:stretch>
            <a:fillRect/>
          </a:stretch>
        </p:blipFill>
        <p:spPr bwMode="auto">
          <a:xfrm>
            <a:off x="2209800" y="4572000"/>
            <a:ext cx="4539544" cy="1746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Height of a randomly chosen American male</a:t>
            </a:r>
          </a:p>
          <a:p>
            <a:pPr lvl="1"/>
            <a:r>
              <a:rPr lang="en-US" sz="2400" dirty="0"/>
              <a:t>Probabilities of outcomes </a:t>
            </a:r>
            <a:r>
              <a:rPr lang="en-US" sz="2400" i="1" dirty="0"/>
              <a:t>O</a:t>
            </a:r>
            <a:r>
              <a:rPr lang="en-US" sz="2400" dirty="0"/>
              <a:t> are not equal, and are described by a continuous function, </a:t>
            </a:r>
            <a:r>
              <a:rPr lang="en-US" sz="2400" i="1" dirty="0"/>
              <a:t>p</a:t>
            </a:r>
            <a:r>
              <a:rPr lang="en-US" sz="2400" dirty="0"/>
              <a:t>( </a:t>
            </a:r>
            <a:r>
              <a:rPr lang="en-US" sz="2400" i="1" dirty="0"/>
              <a:t>O</a:t>
            </a:r>
            <a:r>
              <a:rPr lang="en-US" sz="2400" dirty="0"/>
              <a:t> )</a:t>
            </a:r>
          </a:p>
          <a:p>
            <a:pPr lvl="1"/>
            <a:r>
              <a:rPr lang="en-US" sz="2400" i="1" dirty="0"/>
              <a:t>p</a:t>
            </a:r>
            <a:r>
              <a:rPr lang="en-US" sz="2400" dirty="0"/>
              <a:t>( </a:t>
            </a:r>
            <a:r>
              <a:rPr lang="en-US" sz="2400" i="1" dirty="0"/>
              <a:t>O</a:t>
            </a:r>
            <a:r>
              <a:rPr lang="en-US" sz="2400" dirty="0"/>
              <a:t> ) is a </a:t>
            </a:r>
            <a:r>
              <a:rPr lang="en-US" sz="2400" i="1" dirty="0"/>
              <a:t>relative</a:t>
            </a:r>
            <a:r>
              <a:rPr lang="en-US" sz="2400" dirty="0"/>
              <a:t>, not an </a:t>
            </a:r>
            <a:r>
              <a:rPr lang="en-US" sz="2400" i="1" dirty="0"/>
              <a:t>absolute</a:t>
            </a:r>
            <a:r>
              <a:rPr lang="en-US" sz="2400" dirty="0"/>
              <a:t> probability</a:t>
            </a:r>
          </a:p>
          <a:p>
            <a:pPr lvl="2"/>
            <a:r>
              <a:rPr lang="en-US" sz="2000" dirty="0"/>
              <a:t> </a:t>
            </a:r>
            <a:r>
              <a:rPr lang="en-US" sz="2000" i="1" dirty="0"/>
              <a:t>p</a:t>
            </a:r>
            <a:r>
              <a:rPr lang="en-US" sz="2000" dirty="0"/>
              <a:t>( </a:t>
            </a:r>
            <a:r>
              <a:rPr lang="en-US" sz="2000" i="1" dirty="0"/>
              <a:t>O</a:t>
            </a:r>
            <a:r>
              <a:rPr lang="en-US" sz="2000" dirty="0"/>
              <a:t> ) for any particular </a:t>
            </a:r>
            <a:r>
              <a:rPr lang="en-US" sz="2000" i="1" dirty="0"/>
              <a:t>O</a:t>
            </a:r>
            <a:r>
              <a:rPr lang="en-US" sz="2000" dirty="0"/>
              <a:t> is zero</a:t>
            </a:r>
          </a:p>
          <a:p>
            <a:pPr lvl="2"/>
            <a:r>
              <a:rPr lang="en-US" sz="2000" dirty="0"/>
              <a:t> ∫ </a:t>
            </a:r>
            <a:r>
              <a:rPr lang="en-US" sz="2000" i="1" dirty="0"/>
              <a:t>p</a:t>
            </a:r>
            <a:r>
              <a:rPr lang="en-US" sz="2000" dirty="0"/>
              <a:t>( </a:t>
            </a:r>
            <a:r>
              <a:rPr lang="en-US" sz="2000" i="1" dirty="0"/>
              <a:t>O</a:t>
            </a:r>
            <a:r>
              <a:rPr lang="en-US" sz="2000" dirty="0"/>
              <a:t> ) from </a:t>
            </a:r>
            <a:r>
              <a:rPr lang="en-US" sz="2000" i="1" dirty="0"/>
              <a:t>O</a:t>
            </a:r>
            <a:r>
              <a:rPr lang="en-US" sz="2000" dirty="0"/>
              <a:t> = -</a:t>
            </a:r>
            <a:r>
              <a:rPr lang="en-US" sz="2000" dirty="0">
                <a:sym typeface="Symbol"/>
              </a:rPr>
              <a:t></a:t>
            </a:r>
            <a:r>
              <a:rPr lang="en-US" sz="2000" dirty="0"/>
              <a:t> to </a:t>
            </a:r>
            <a:r>
              <a:rPr lang="en-US" sz="2000" dirty="0">
                <a:sym typeface="Symbol"/>
              </a:rPr>
              <a:t></a:t>
            </a:r>
            <a:r>
              <a:rPr lang="en-US" sz="2000" dirty="0"/>
              <a:t> (i.e. area under curve) is 1</a:t>
            </a:r>
          </a:p>
          <a:p>
            <a:pPr lvl="2"/>
            <a:r>
              <a:rPr lang="en-US" sz="2000" dirty="0"/>
              <a:t> example: </a:t>
            </a:r>
            <a:r>
              <a:rPr lang="en-US" sz="2000" i="1" dirty="0"/>
              <a:t>p</a:t>
            </a:r>
            <a:r>
              <a:rPr lang="en-US" sz="2000" dirty="0"/>
              <a:t>( </a:t>
            </a:r>
            <a:r>
              <a:rPr lang="en-US" sz="2000" i="1" dirty="0"/>
              <a:t>O</a:t>
            </a:r>
            <a:r>
              <a:rPr lang="en-US" sz="2000" dirty="0"/>
              <a:t> = 5’8” ) &gt; </a:t>
            </a:r>
            <a:r>
              <a:rPr lang="en-US" sz="2000" i="1" dirty="0"/>
              <a:t>p</a:t>
            </a:r>
            <a:r>
              <a:rPr lang="en-US" sz="2000" dirty="0"/>
              <a:t>( </a:t>
            </a:r>
            <a:r>
              <a:rPr lang="en-US" sz="2000" i="1" dirty="0"/>
              <a:t>O</a:t>
            </a:r>
            <a:r>
              <a:rPr lang="en-US" sz="2000" dirty="0"/>
              <a:t> = 6’2” )</a:t>
            </a:r>
          </a:p>
          <a:p>
            <a:pPr lvl="2"/>
            <a:r>
              <a:rPr lang="en-US" sz="2000" dirty="0"/>
              <a:t> example: </a:t>
            </a:r>
            <a:r>
              <a:rPr lang="en-US" sz="2000" i="1" dirty="0"/>
              <a:t>p</a:t>
            </a:r>
            <a:r>
              <a:rPr lang="en-US" sz="2000" dirty="0"/>
              <a:t>( </a:t>
            </a:r>
            <a:r>
              <a:rPr lang="en-US" sz="2000" i="1" dirty="0"/>
              <a:t>O</a:t>
            </a:r>
            <a:r>
              <a:rPr lang="en-US" sz="2000" dirty="0"/>
              <a:t> &lt; 5’6” ) = ( </a:t>
            </a:r>
            <a:r>
              <a:rPr lang="en-US" sz="2000" dirty="0">
                <a:sym typeface="Symbol"/>
              </a:rPr>
              <a:t> </a:t>
            </a:r>
            <a:r>
              <a:rPr lang="en-US" sz="2000" i="1" dirty="0">
                <a:sym typeface="Symbol"/>
              </a:rPr>
              <a:t>p</a:t>
            </a:r>
            <a:r>
              <a:rPr lang="en-US" sz="2000" dirty="0">
                <a:sym typeface="Symbol"/>
              </a:rPr>
              <a:t>( </a:t>
            </a:r>
            <a:r>
              <a:rPr lang="en-US" sz="2000" i="1" dirty="0">
                <a:sym typeface="Symbol"/>
              </a:rPr>
              <a:t>O</a:t>
            </a:r>
            <a:r>
              <a:rPr lang="en-US" sz="2000" dirty="0">
                <a:sym typeface="Symbol"/>
              </a:rPr>
              <a:t> ) from </a:t>
            </a:r>
            <a:r>
              <a:rPr lang="en-US" sz="2000" i="1" dirty="0">
                <a:sym typeface="Symbol"/>
              </a:rPr>
              <a:t>O</a:t>
            </a:r>
            <a:r>
              <a:rPr lang="en-US" sz="2000" dirty="0">
                <a:sym typeface="Symbol"/>
              </a:rPr>
              <a:t> = </a:t>
            </a:r>
            <a:r>
              <a:rPr lang="en-US" sz="2000" dirty="0"/>
              <a:t>-</a:t>
            </a:r>
            <a:r>
              <a:rPr lang="en-US" sz="2000" dirty="0">
                <a:sym typeface="Symbol"/>
              </a:rPr>
              <a:t></a:t>
            </a:r>
            <a:r>
              <a:rPr lang="en-US" sz="2000" dirty="0"/>
              <a:t> to  5’6” ) </a:t>
            </a:r>
            <a:r>
              <a:rPr lang="en-US" sz="2000" dirty="0">
                <a:sym typeface="Symbol"/>
              </a:rPr>
              <a:t> 0.25</a:t>
            </a:r>
            <a:endParaRPr lang="en-US" sz="2000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8600" y="152400"/>
            <a:ext cx="8610600" cy="533400"/>
          </a:xfrm>
        </p:spPr>
        <p:txBody>
          <a:bodyPr/>
          <a:lstStyle/>
          <a:p>
            <a:r>
              <a:rPr lang="en-US" dirty="0"/>
              <a:t>Example of continuous probability space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 l="17652" t="21151" r="14936" b="56401"/>
          <a:stretch>
            <a:fillRect/>
          </a:stretch>
        </p:blipFill>
        <p:spPr bwMode="auto">
          <a:xfrm>
            <a:off x="2286000" y="4572000"/>
            <a:ext cx="4539544" cy="1746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Straight Connector 7"/>
          <p:cNvCxnSpPr/>
          <p:nvPr/>
        </p:nvCxnSpPr>
        <p:spPr bwMode="auto">
          <a:xfrm rot="5400000" flipH="1" flipV="1">
            <a:off x="3810794" y="5638800"/>
            <a:ext cx="913606" cy="79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Arrow Connector 17"/>
          <p:cNvCxnSpPr/>
          <p:nvPr/>
        </p:nvCxnSpPr>
        <p:spPr bwMode="auto">
          <a:xfrm rot="16200000" flipH="1">
            <a:off x="2933700" y="4838700"/>
            <a:ext cx="1447800" cy="6096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mixfig01.png"/>
          <p:cNvPicPr>
            <a:picLocks noChangeAspect="1"/>
          </p:cNvPicPr>
          <p:nvPr/>
        </p:nvPicPr>
        <p:blipFill>
          <a:blip r:embed="rId2" cstate="print"/>
          <a:srcRect l="54061" t="57436" r="3276" b="6564"/>
          <a:stretch>
            <a:fillRect/>
          </a:stretch>
        </p:blipFill>
        <p:spPr>
          <a:xfrm>
            <a:off x="4781493" y="4394839"/>
            <a:ext cx="2381307" cy="2005961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11163" y="1066800"/>
            <a:ext cx="8318500" cy="5181600"/>
          </a:xfrm>
        </p:spPr>
        <p:txBody>
          <a:bodyPr/>
          <a:lstStyle/>
          <a:p>
            <a:r>
              <a:rPr lang="en-US" sz="2400" dirty="0"/>
              <a:t>Discrete:		</a:t>
            </a:r>
            <a:r>
              <a:rPr lang="en-US" sz="2400" i="1" dirty="0"/>
              <a:t>probability mass function</a:t>
            </a:r>
            <a:r>
              <a:rPr lang="en-US" sz="2400" dirty="0"/>
              <a:t> (</a:t>
            </a:r>
            <a:r>
              <a:rPr lang="en-US" sz="2400" dirty="0" err="1"/>
              <a:t>pmf</a:t>
            </a:r>
            <a:r>
              <a:rPr lang="en-US" sz="2400" dirty="0"/>
              <a:t>)</a:t>
            </a:r>
          </a:p>
          <a:p>
            <a:pPr lvl="1">
              <a:buNone/>
            </a:pPr>
            <a:endParaRPr lang="en-US" sz="2000" dirty="0"/>
          </a:p>
          <a:p>
            <a:pPr lvl="1">
              <a:buNone/>
            </a:pPr>
            <a:r>
              <a:rPr lang="en-US" sz="2000" dirty="0"/>
              <a:t>example:</a:t>
            </a:r>
            <a:br>
              <a:rPr lang="en-US" sz="2000" dirty="0"/>
            </a:br>
            <a:r>
              <a:rPr lang="en-US" sz="2000" dirty="0"/>
              <a:t>sum of two</a:t>
            </a:r>
            <a:br>
              <a:rPr lang="en-US" sz="2000" dirty="0"/>
            </a:br>
            <a:r>
              <a:rPr lang="en-US" sz="2000" dirty="0"/>
              <a:t>fair dice</a:t>
            </a:r>
          </a:p>
          <a:p>
            <a:pPr lvl="1"/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400" dirty="0"/>
              <a:t>Continuous:	</a:t>
            </a:r>
            <a:r>
              <a:rPr lang="en-US" sz="2400" i="1" dirty="0"/>
              <a:t>probability density function</a:t>
            </a:r>
            <a:r>
              <a:rPr lang="en-US" sz="2400" dirty="0"/>
              <a:t> (</a:t>
            </a:r>
            <a:r>
              <a:rPr lang="en-US" sz="2400" dirty="0" err="1"/>
              <a:t>pdf</a:t>
            </a:r>
            <a:r>
              <a:rPr lang="en-US" sz="2400" dirty="0"/>
              <a:t>)</a:t>
            </a:r>
          </a:p>
          <a:p>
            <a:pPr lvl="1">
              <a:buNone/>
            </a:pPr>
            <a:endParaRPr lang="en-US" sz="2000" dirty="0"/>
          </a:p>
          <a:p>
            <a:pPr lvl="1">
              <a:buNone/>
            </a:pPr>
            <a:r>
              <a:rPr lang="en-US" sz="2000" dirty="0"/>
              <a:t>example:</a:t>
            </a:r>
            <a:br>
              <a:rPr lang="en-US" sz="2000" dirty="0"/>
            </a:br>
            <a:r>
              <a:rPr lang="en-US" sz="2000" dirty="0"/>
              <a:t>waiting time between</a:t>
            </a:r>
            <a:br>
              <a:rPr lang="en-US" sz="2000" dirty="0"/>
            </a:br>
            <a:r>
              <a:rPr lang="en-US" sz="2000" dirty="0"/>
              <a:t>eruptions of Old Faithful</a:t>
            </a:r>
            <a:br>
              <a:rPr lang="en-US" sz="2000" dirty="0"/>
            </a:br>
            <a:r>
              <a:rPr lang="en-US" sz="2000" dirty="0"/>
              <a:t>(minutes) </a:t>
            </a:r>
          </a:p>
          <a:p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Probability distributions</a:t>
            </a:r>
          </a:p>
        </p:txBody>
      </p:sp>
      <p:pic>
        <p:nvPicPr>
          <p:cNvPr id="4" name="Picture 3" descr="probability two dic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124200" y="1544515"/>
            <a:ext cx="5286009" cy="234168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 rot="16200000">
            <a:off x="4175429" y="5224973"/>
            <a:ext cx="9733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probability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A random variable </a:t>
            </a:r>
            <a:r>
              <a:rPr lang="en-US" sz="2000" i="1" dirty="0"/>
              <a:t>X</a:t>
            </a:r>
            <a:r>
              <a:rPr lang="en-US" sz="2000" dirty="0"/>
              <a:t> is a function that associates a number </a:t>
            </a:r>
            <a:r>
              <a:rPr lang="en-US" sz="2000" i="1" dirty="0"/>
              <a:t>x</a:t>
            </a:r>
            <a:r>
              <a:rPr lang="en-US" sz="2000" dirty="0"/>
              <a:t> with each outcome </a:t>
            </a:r>
            <a:r>
              <a:rPr lang="en-US" sz="2000" i="1" dirty="0"/>
              <a:t>O</a:t>
            </a:r>
            <a:r>
              <a:rPr lang="en-US" sz="2000" dirty="0"/>
              <a:t> of a process</a:t>
            </a:r>
          </a:p>
          <a:p>
            <a:pPr lvl="1"/>
            <a:r>
              <a:rPr lang="en-US" sz="2000" dirty="0"/>
              <a:t>Common notation: </a:t>
            </a:r>
            <a:r>
              <a:rPr lang="en-US" sz="2000" i="1" dirty="0"/>
              <a:t>X</a:t>
            </a:r>
            <a:r>
              <a:rPr lang="en-US" sz="2000" dirty="0"/>
              <a:t>( </a:t>
            </a:r>
            <a:r>
              <a:rPr lang="en-US" sz="2000" i="1" dirty="0"/>
              <a:t>O</a:t>
            </a:r>
            <a:r>
              <a:rPr lang="en-US" sz="2000" dirty="0"/>
              <a:t> ) = </a:t>
            </a:r>
            <a:r>
              <a:rPr lang="en-US" sz="2000" i="1" dirty="0"/>
              <a:t>x</a:t>
            </a:r>
            <a:r>
              <a:rPr lang="en-US" sz="2000" dirty="0"/>
              <a:t>, or just </a:t>
            </a:r>
            <a:r>
              <a:rPr lang="en-US" sz="2000" i="1" dirty="0"/>
              <a:t>X</a:t>
            </a:r>
            <a:r>
              <a:rPr lang="en-US" sz="2000" dirty="0"/>
              <a:t> = </a:t>
            </a:r>
            <a:r>
              <a:rPr lang="en-US" sz="2000" i="1" dirty="0"/>
              <a:t>x</a:t>
            </a:r>
            <a:endParaRPr lang="en-US" sz="2000" dirty="0"/>
          </a:p>
          <a:p>
            <a:r>
              <a:rPr lang="en-US" sz="2000" dirty="0"/>
              <a:t>Basically a way to redefine (usually simplify) a probability space to a new probability space</a:t>
            </a:r>
          </a:p>
          <a:p>
            <a:pPr lvl="1"/>
            <a:r>
              <a:rPr lang="en-US" sz="2000" i="1" dirty="0">
                <a:sym typeface="Symbol"/>
              </a:rPr>
              <a:t>X</a:t>
            </a:r>
            <a:r>
              <a:rPr lang="en-US" sz="2000" dirty="0">
                <a:sym typeface="Symbol"/>
              </a:rPr>
              <a:t> must obey axioms of probability (over the possible values of </a:t>
            </a:r>
            <a:r>
              <a:rPr lang="en-US" sz="2000" i="1" dirty="0">
                <a:sym typeface="Symbol"/>
              </a:rPr>
              <a:t>x</a:t>
            </a:r>
            <a:r>
              <a:rPr lang="en-US" sz="2000" dirty="0">
                <a:sym typeface="Symbol"/>
              </a:rPr>
              <a:t>)</a:t>
            </a:r>
          </a:p>
          <a:p>
            <a:pPr lvl="1"/>
            <a:r>
              <a:rPr lang="en-US" sz="2000" i="1" dirty="0">
                <a:sym typeface="Symbol"/>
              </a:rPr>
              <a:t>X</a:t>
            </a:r>
            <a:r>
              <a:rPr lang="en-US" sz="2000" dirty="0">
                <a:sym typeface="Symbol"/>
              </a:rPr>
              <a:t> can be discrete or continuous</a:t>
            </a:r>
          </a:p>
          <a:p>
            <a:r>
              <a:rPr lang="en-US" sz="2000" dirty="0">
                <a:sym typeface="Symbol"/>
              </a:rPr>
              <a:t>Example: </a:t>
            </a:r>
            <a:r>
              <a:rPr lang="en-US" sz="2000" i="1" dirty="0">
                <a:sym typeface="Symbol"/>
              </a:rPr>
              <a:t>X</a:t>
            </a:r>
            <a:r>
              <a:rPr lang="en-US" sz="2000" dirty="0">
                <a:sym typeface="Symbol"/>
              </a:rPr>
              <a:t> = number of heads in three flips of a coin</a:t>
            </a:r>
          </a:p>
          <a:p>
            <a:pPr lvl="1"/>
            <a:r>
              <a:rPr lang="en-US" sz="2000" dirty="0"/>
              <a:t>Possible values of </a:t>
            </a:r>
            <a:r>
              <a:rPr lang="en-US" sz="2000" i="1" dirty="0"/>
              <a:t>X</a:t>
            </a:r>
            <a:r>
              <a:rPr lang="en-US" sz="2000" dirty="0"/>
              <a:t> are 0, 1, 2, 3</a:t>
            </a:r>
          </a:p>
          <a:p>
            <a:pPr lvl="1"/>
            <a:r>
              <a:rPr lang="en-US" sz="2000" i="1" dirty="0"/>
              <a:t>p</a:t>
            </a:r>
            <a:r>
              <a:rPr lang="en-US" sz="2000" dirty="0"/>
              <a:t>( </a:t>
            </a:r>
            <a:r>
              <a:rPr lang="en-US" sz="2000" i="1" dirty="0"/>
              <a:t>X</a:t>
            </a:r>
            <a:r>
              <a:rPr lang="en-US" sz="2000" dirty="0"/>
              <a:t> = 0 ) = </a:t>
            </a:r>
            <a:r>
              <a:rPr lang="en-US" sz="2000" i="1" dirty="0"/>
              <a:t>p</a:t>
            </a:r>
            <a:r>
              <a:rPr lang="en-US" sz="2000" dirty="0"/>
              <a:t>( </a:t>
            </a:r>
            <a:r>
              <a:rPr lang="en-US" sz="2000" i="1" dirty="0"/>
              <a:t>X</a:t>
            </a:r>
            <a:r>
              <a:rPr lang="en-US" sz="2000" dirty="0"/>
              <a:t> = 3 ) = 1 / 8	</a:t>
            </a:r>
            <a:r>
              <a:rPr lang="en-US" sz="2000" i="1" dirty="0"/>
              <a:t>p</a:t>
            </a:r>
            <a:r>
              <a:rPr lang="en-US" sz="2000" dirty="0"/>
              <a:t>( </a:t>
            </a:r>
            <a:r>
              <a:rPr lang="en-US" sz="2000" i="1" dirty="0"/>
              <a:t>X</a:t>
            </a:r>
            <a:r>
              <a:rPr lang="en-US" sz="2000" dirty="0"/>
              <a:t> = 1 ) = </a:t>
            </a:r>
            <a:r>
              <a:rPr lang="en-US" sz="2000" i="1" dirty="0"/>
              <a:t>p</a:t>
            </a:r>
            <a:r>
              <a:rPr lang="en-US" sz="2000" dirty="0"/>
              <a:t>( </a:t>
            </a:r>
            <a:r>
              <a:rPr lang="en-US" sz="2000" i="1" dirty="0"/>
              <a:t>X</a:t>
            </a:r>
            <a:r>
              <a:rPr lang="en-US" sz="2000" dirty="0"/>
              <a:t> = 2 ) = 3 / 8</a:t>
            </a:r>
          </a:p>
          <a:p>
            <a:pPr lvl="1"/>
            <a:r>
              <a:rPr lang="en-US" sz="2000" dirty="0"/>
              <a:t>Size of space (number of “outcomes”) reduced from 8 to 4</a:t>
            </a:r>
          </a:p>
          <a:p>
            <a:r>
              <a:rPr lang="en-US" sz="2000" dirty="0"/>
              <a:t>Example: </a:t>
            </a:r>
            <a:r>
              <a:rPr lang="en-US" sz="2000" i="1" dirty="0"/>
              <a:t>X</a:t>
            </a:r>
            <a:r>
              <a:rPr lang="en-US" sz="2000" dirty="0"/>
              <a:t> = average height of five randomly chosen American men </a:t>
            </a:r>
          </a:p>
          <a:p>
            <a:pPr lvl="1"/>
            <a:r>
              <a:rPr lang="en-US" sz="2000" dirty="0"/>
              <a:t>Size of space unchanged (</a:t>
            </a:r>
            <a:r>
              <a:rPr lang="en-US" sz="2000" i="1" dirty="0"/>
              <a:t>X</a:t>
            </a:r>
            <a:r>
              <a:rPr lang="en-US" sz="2000" dirty="0"/>
              <a:t> can range from 2 feet to 8 feet), but </a:t>
            </a:r>
            <a:r>
              <a:rPr lang="en-US" sz="2000" dirty="0" err="1"/>
              <a:t>pdf</a:t>
            </a:r>
            <a:r>
              <a:rPr lang="en-US" sz="2000" dirty="0"/>
              <a:t> of </a:t>
            </a:r>
            <a:r>
              <a:rPr lang="en-US" sz="2000" i="1" dirty="0"/>
              <a:t>X</a:t>
            </a:r>
            <a:r>
              <a:rPr lang="en-US" sz="2000" dirty="0"/>
              <a:t> different than for single man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variables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11163" y="1143000"/>
            <a:ext cx="8318500" cy="5191812"/>
          </a:xfrm>
        </p:spPr>
        <p:txBody>
          <a:bodyPr/>
          <a:lstStyle/>
          <a:p>
            <a:r>
              <a:rPr lang="en-US" sz="2400" dirty="0"/>
              <a:t>Scenario</a:t>
            </a:r>
          </a:p>
          <a:p>
            <a:pPr lvl="1"/>
            <a:r>
              <a:rPr lang="en-US" sz="2400" dirty="0"/>
              <a:t>Several random processes occur (doesn’t matter whether in parallel or in sequence)</a:t>
            </a:r>
          </a:p>
          <a:p>
            <a:pPr lvl="1"/>
            <a:r>
              <a:rPr lang="en-US" sz="2400" dirty="0"/>
              <a:t>Want to know probabilities for each possible combination of outcomes</a:t>
            </a:r>
          </a:p>
          <a:p>
            <a:r>
              <a:rPr lang="en-US" sz="2400" dirty="0"/>
              <a:t>Can describe as </a:t>
            </a:r>
            <a:r>
              <a:rPr lang="en-US" sz="2400" i="1" dirty="0"/>
              <a:t>joint probability</a:t>
            </a:r>
            <a:r>
              <a:rPr lang="en-US" sz="2400" dirty="0"/>
              <a:t> of several random variables</a:t>
            </a:r>
          </a:p>
          <a:p>
            <a:pPr lvl="1"/>
            <a:r>
              <a:rPr lang="en-US" sz="2400" dirty="0"/>
              <a:t>Example: two processes whose outcomes are represented by random variables </a:t>
            </a:r>
            <a:r>
              <a:rPr lang="en-US" sz="2400" i="1" dirty="0"/>
              <a:t>X</a:t>
            </a:r>
            <a:r>
              <a:rPr lang="en-US" sz="2400" dirty="0"/>
              <a:t> and </a:t>
            </a:r>
            <a:r>
              <a:rPr lang="en-US" sz="2400" i="1" dirty="0"/>
              <a:t>Y. </a:t>
            </a:r>
            <a:r>
              <a:rPr lang="en-US" sz="2400" dirty="0"/>
              <a:t>Probability that process </a:t>
            </a:r>
            <a:r>
              <a:rPr lang="en-US" sz="2400" i="1" dirty="0"/>
              <a:t>X</a:t>
            </a:r>
            <a:r>
              <a:rPr lang="en-US" sz="2400" dirty="0"/>
              <a:t> has outcome </a:t>
            </a:r>
            <a:r>
              <a:rPr lang="en-US" sz="2400" i="1" dirty="0"/>
              <a:t>x</a:t>
            </a:r>
            <a:r>
              <a:rPr lang="en-US" sz="2400" dirty="0"/>
              <a:t> </a:t>
            </a:r>
            <a:r>
              <a:rPr lang="en-US" sz="2400" u="sng" dirty="0"/>
              <a:t>and</a:t>
            </a:r>
            <a:r>
              <a:rPr lang="en-US" sz="2400" dirty="0"/>
              <a:t> process </a:t>
            </a:r>
            <a:r>
              <a:rPr lang="en-US" sz="2400" i="1" dirty="0"/>
              <a:t>Y</a:t>
            </a:r>
            <a:r>
              <a:rPr lang="en-US" sz="2400" dirty="0"/>
              <a:t> has outcome </a:t>
            </a:r>
            <a:r>
              <a:rPr lang="en-US" sz="2400" i="1" dirty="0"/>
              <a:t>y</a:t>
            </a:r>
            <a:r>
              <a:rPr lang="en-US" sz="2400" dirty="0"/>
              <a:t> is denoted as:</a:t>
            </a:r>
          </a:p>
          <a:p>
            <a:pPr lvl="1">
              <a:buNone/>
            </a:pPr>
            <a:br>
              <a:rPr lang="en-US" sz="800" dirty="0"/>
            </a:br>
            <a:r>
              <a:rPr lang="en-US" sz="2400" dirty="0"/>
              <a:t>		</a:t>
            </a:r>
            <a:r>
              <a:rPr lang="en-US" sz="2400" i="1" dirty="0"/>
              <a:t>p</a:t>
            </a:r>
            <a:r>
              <a:rPr lang="en-US" sz="2400" dirty="0"/>
              <a:t>( </a:t>
            </a:r>
            <a:r>
              <a:rPr lang="en-US" sz="2400" i="1" dirty="0"/>
              <a:t>X</a:t>
            </a:r>
            <a:r>
              <a:rPr lang="en-US" sz="2400" dirty="0"/>
              <a:t> = </a:t>
            </a:r>
            <a:r>
              <a:rPr lang="en-US" sz="2400" i="1" dirty="0"/>
              <a:t>x</a:t>
            </a:r>
            <a:r>
              <a:rPr lang="en-US" sz="2400" dirty="0"/>
              <a:t>, </a:t>
            </a:r>
            <a:r>
              <a:rPr lang="en-US" sz="2400" i="1" dirty="0"/>
              <a:t>Y</a:t>
            </a:r>
            <a:r>
              <a:rPr lang="en-US" sz="2400" dirty="0"/>
              <a:t> = </a:t>
            </a:r>
            <a:r>
              <a:rPr lang="en-US" sz="2400" i="1" dirty="0"/>
              <a:t>y</a:t>
            </a:r>
            <a:r>
              <a:rPr lang="en-US" sz="2400" dirty="0"/>
              <a:t> 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Multivariate probability distributions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Machine learning is part of both </a:t>
            </a:r>
            <a:r>
              <a:rPr lang="en-US" sz="2400" b="1" i="1" dirty="0"/>
              <a:t>statistics</a:t>
            </a:r>
            <a:r>
              <a:rPr lang="en-US" sz="2400" dirty="0"/>
              <a:t> and computer science</a:t>
            </a:r>
          </a:p>
          <a:p>
            <a:pPr lvl="1"/>
            <a:r>
              <a:rPr lang="en-US" sz="2400" dirty="0"/>
              <a:t>Probability</a:t>
            </a:r>
          </a:p>
          <a:p>
            <a:pPr lvl="1"/>
            <a:r>
              <a:rPr lang="en-US" sz="2400" dirty="0"/>
              <a:t>Statistical inference</a:t>
            </a:r>
          </a:p>
          <a:p>
            <a:pPr lvl="1"/>
            <a:r>
              <a:rPr lang="en-US" sz="2400" dirty="0"/>
              <a:t>Validation</a:t>
            </a:r>
          </a:p>
          <a:p>
            <a:pPr lvl="1"/>
            <a:r>
              <a:rPr lang="en-US" sz="2400" dirty="0"/>
              <a:t>Estimates of error, confidence intervals</a:t>
            </a:r>
          </a:p>
          <a:p>
            <a:r>
              <a:rPr lang="en-US" sz="2400" b="1" i="1" dirty="0"/>
              <a:t>Linear algebra</a:t>
            </a:r>
          </a:p>
          <a:p>
            <a:pPr lvl="1"/>
            <a:r>
              <a:rPr lang="en-US" sz="2400" dirty="0"/>
              <a:t>Hugely useful for compact representation of linear transformations on data</a:t>
            </a:r>
          </a:p>
          <a:p>
            <a:pPr lvl="1"/>
            <a:r>
              <a:rPr lang="en-US" sz="2400" dirty="0"/>
              <a:t>Dimensionality reduction techniques</a:t>
            </a:r>
          </a:p>
          <a:p>
            <a:r>
              <a:rPr lang="en-US" sz="2400" b="1" i="1" dirty="0"/>
              <a:t>Optimization</a:t>
            </a:r>
            <a:r>
              <a:rPr lang="en-US" sz="2400" dirty="0"/>
              <a:t> theory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" y="152400"/>
            <a:ext cx="8458200" cy="533400"/>
          </a:xfrm>
        </p:spPr>
        <p:txBody>
          <a:bodyPr/>
          <a:lstStyle/>
          <a:p>
            <a:r>
              <a:rPr lang="en-US" sz="2800" dirty="0"/>
              <a:t>Areas of math essential to machine learning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joint probability car properties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33904" y="1195666"/>
            <a:ext cx="7076191" cy="4466667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multivariate distribution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57400" y="1295400"/>
            <a:ext cx="6346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joint probability: </a:t>
            </a:r>
            <a:r>
              <a:rPr lang="en-US" sz="1800" i="1" dirty="0"/>
              <a:t>p</a:t>
            </a:r>
            <a:r>
              <a:rPr lang="en-US" sz="1800" dirty="0"/>
              <a:t>( </a:t>
            </a:r>
            <a:r>
              <a:rPr lang="en-US" sz="1800" i="1" dirty="0"/>
              <a:t>X</a:t>
            </a:r>
            <a:r>
              <a:rPr lang="en-US" sz="1800" dirty="0"/>
              <a:t> = minivan, </a:t>
            </a:r>
            <a:r>
              <a:rPr lang="en-US" sz="1800" i="1" dirty="0"/>
              <a:t>Y</a:t>
            </a:r>
            <a:r>
              <a:rPr lang="en-US" sz="1800" dirty="0"/>
              <a:t> = European ) = 0.1481</a:t>
            </a:r>
          </a:p>
        </p:txBody>
      </p:sp>
      <p:cxnSp>
        <p:nvCxnSpPr>
          <p:cNvPr id="7" name="Straight Arrow Connector 6"/>
          <p:cNvCxnSpPr/>
          <p:nvPr/>
        </p:nvCxnSpPr>
        <p:spPr bwMode="auto">
          <a:xfrm rot="5400000">
            <a:off x="4152900" y="2247900"/>
            <a:ext cx="1905000" cy="762000"/>
          </a:xfrm>
          <a:prstGeom prst="straightConnector1">
            <a:avLst/>
          </a:prstGeom>
          <a:solidFill>
            <a:schemeClr val="accent1"/>
          </a:solidFill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Marginal</a:t>
            </a:r>
            <a:r>
              <a:rPr lang="en-US" dirty="0"/>
              <a:t> probability</a:t>
            </a:r>
          </a:p>
          <a:p>
            <a:pPr lvl="1"/>
            <a:r>
              <a:rPr lang="en-US" dirty="0"/>
              <a:t>Probability distribution of a single variable in a joint distribution</a:t>
            </a:r>
          </a:p>
          <a:p>
            <a:pPr lvl="1"/>
            <a:r>
              <a:rPr lang="en-US" dirty="0"/>
              <a:t>Example: two random variables </a:t>
            </a:r>
            <a:r>
              <a:rPr lang="en-US" i="1" dirty="0"/>
              <a:t>X</a:t>
            </a:r>
            <a:r>
              <a:rPr lang="en-US" dirty="0"/>
              <a:t> and </a:t>
            </a:r>
            <a:r>
              <a:rPr lang="en-US" i="1" dirty="0"/>
              <a:t>Y</a:t>
            </a:r>
            <a:r>
              <a:rPr lang="en-US" dirty="0"/>
              <a:t>:</a:t>
            </a:r>
          </a:p>
          <a:p>
            <a:pPr lvl="1">
              <a:buNone/>
            </a:pPr>
            <a:r>
              <a:rPr lang="en-US" dirty="0"/>
              <a:t>		</a:t>
            </a:r>
            <a:r>
              <a:rPr lang="en-US" i="1" dirty="0"/>
              <a:t>p</a:t>
            </a:r>
            <a:r>
              <a:rPr lang="en-US" dirty="0"/>
              <a:t>( </a:t>
            </a:r>
            <a:r>
              <a:rPr lang="en-US" i="1" dirty="0"/>
              <a:t>X</a:t>
            </a:r>
            <a:r>
              <a:rPr lang="en-US" dirty="0"/>
              <a:t> = </a:t>
            </a:r>
            <a:r>
              <a:rPr lang="en-US" i="1" dirty="0"/>
              <a:t>x</a:t>
            </a:r>
            <a:r>
              <a:rPr lang="en-US" dirty="0"/>
              <a:t> ) = </a:t>
            </a:r>
            <a:r>
              <a:rPr lang="en-US" dirty="0">
                <a:sym typeface="Symbol"/>
              </a:rPr>
              <a:t></a:t>
            </a:r>
            <a:r>
              <a:rPr lang="en-US" i="1" baseline="-25000" dirty="0">
                <a:sym typeface="Symbol"/>
              </a:rPr>
              <a:t>b</a:t>
            </a:r>
            <a:r>
              <a:rPr lang="en-US" baseline="-25000" dirty="0">
                <a:sym typeface="Symbol"/>
              </a:rPr>
              <a:t>=</a:t>
            </a:r>
            <a:r>
              <a:rPr lang="en-US" i="1" baseline="-25000" dirty="0">
                <a:sym typeface="Symbol"/>
              </a:rPr>
              <a:t>all values of Y</a:t>
            </a:r>
            <a:r>
              <a:rPr lang="en-US" dirty="0"/>
              <a:t> </a:t>
            </a:r>
            <a:r>
              <a:rPr lang="en-US" i="1" dirty="0"/>
              <a:t>p</a:t>
            </a:r>
            <a:r>
              <a:rPr lang="en-US" dirty="0"/>
              <a:t>( </a:t>
            </a:r>
            <a:r>
              <a:rPr lang="en-US" i="1" dirty="0"/>
              <a:t>X</a:t>
            </a:r>
            <a:r>
              <a:rPr lang="en-US" dirty="0"/>
              <a:t> = </a:t>
            </a:r>
            <a:r>
              <a:rPr lang="en-US" i="1" dirty="0"/>
              <a:t>x</a:t>
            </a:r>
            <a:r>
              <a:rPr lang="en-US" dirty="0"/>
              <a:t>, </a:t>
            </a:r>
            <a:r>
              <a:rPr lang="en-US" i="1" dirty="0"/>
              <a:t>Y</a:t>
            </a:r>
            <a:r>
              <a:rPr lang="en-US" dirty="0"/>
              <a:t> = </a:t>
            </a:r>
            <a:r>
              <a:rPr lang="en-US" i="1" dirty="0"/>
              <a:t>b</a:t>
            </a:r>
            <a:r>
              <a:rPr lang="en-US" dirty="0"/>
              <a:t> ) </a:t>
            </a:r>
          </a:p>
          <a:p>
            <a:r>
              <a:rPr lang="en-US" i="1" dirty="0"/>
              <a:t>Conditional</a:t>
            </a:r>
            <a:r>
              <a:rPr lang="en-US" dirty="0"/>
              <a:t> probability</a:t>
            </a:r>
          </a:p>
          <a:p>
            <a:pPr lvl="1"/>
            <a:r>
              <a:rPr lang="en-US" dirty="0"/>
              <a:t>Probability distribution of one variable </a:t>
            </a:r>
            <a:r>
              <a:rPr lang="en-US" i="1" dirty="0"/>
              <a:t>given</a:t>
            </a:r>
            <a:r>
              <a:rPr lang="en-US" dirty="0"/>
              <a:t> that another variable takes a certain value</a:t>
            </a:r>
          </a:p>
          <a:p>
            <a:pPr lvl="1"/>
            <a:r>
              <a:rPr lang="en-US" dirty="0"/>
              <a:t>Example: two random variables </a:t>
            </a:r>
            <a:r>
              <a:rPr lang="en-US" i="1" dirty="0"/>
              <a:t>X</a:t>
            </a:r>
            <a:r>
              <a:rPr lang="en-US" dirty="0"/>
              <a:t> and </a:t>
            </a:r>
            <a:r>
              <a:rPr lang="en-US" i="1" dirty="0"/>
              <a:t>Y</a:t>
            </a:r>
            <a:r>
              <a:rPr lang="en-US" dirty="0"/>
              <a:t>:</a:t>
            </a:r>
          </a:p>
          <a:p>
            <a:pPr lvl="1">
              <a:buNone/>
            </a:pPr>
            <a:r>
              <a:rPr lang="en-US" dirty="0"/>
              <a:t>	</a:t>
            </a:r>
            <a:r>
              <a:rPr lang="en-US" i="1" dirty="0"/>
              <a:t>p</a:t>
            </a:r>
            <a:r>
              <a:rPr lang="en-US" dirty="0"/>
              <a:t>( </a:t>
            </a:r>
            <a:r>
              <a:rPr lang="en-US" i="1" dirty="0"/>
              <a:t>X</a:t>
            </a:r>
            <a:r>
              <a:rPr lang="en-US" dirty="0"/>
              <a:t> = </a:t>
            </a:r>
            <a:r>
              <a:rPr lang="en-US" i="1" dirty="0"/>
              <a:t>x |</a:t>
            </a:r>
            <a:r>
              <a:rPr lang="en-US" dirty="0"/>
              <a:t> </a:t>
            </a:r>
            <a:r>
              <a:rPr lang="en-US" i="1" dirty="0"/>
              <a:t>Y</a:t>
            </a:r>
            <a:r>
              <a:rPr lang="en-US" dirty="0"/>
              <a:t> = </a:t>
            </a:r>
            <a:r>
              <a:rPr lang="en-US" i="1" dirty="0"/>
              <a:t>y</a:t>
            </a:r>
            <a:r>
              <a:rPr lang="en-US" dirty="0"/>
              <a:t> ) = </a:t>
            </a:r>
            <a:r>
              <a:rPr lang="en-US" i="1" dirty="0"/>
              <a:t>p</a:t>
            </a:r>
            <a:r>
              <a:rPr lang="en-US" dirty="0"/>
              <a:t>( </a:t>
            </a:r>
            <a:r>
              <a:rPr lang="en-US" i="1" dirty="0"/>
              <a:t>X</a:t>
            </a:r>
            <a:r>
              <a:rPr lang="en-US" dirty="0"/>
              <a:t> = </a:t>
            </a:r>
            <a:r>
              <a:rPr lang="en-US" i="1" dirty="0"/>
              <a:t>x,</a:t>
            </a:r>
            <a:r>
              <a:rPr lang="en-US" dirty="0"/>
              <a:t> </a:t>
            </a:r>
            <a:r>
              <a:rPr lang="en-US" i="1" dirty="0"/>
              <a:t>Y</a:t>
            </a:r>
            <a:r>
              <a:rPr lang="en-US" dirty="0"/>
              <a:t> = </a:t>
            </a:r>
            <a:r>
              <a:rPr lang="en-US" i="1" dirty="0"/>
              <a:t>y</a:t>
            </a:r>
            <a:r>
              <a:rPr lang="en-US" dirty="0"/>
              <a:t> ) / </a:t>
            </a:r>
            <a:r>
              <a:rPr lang="en-US" i="1" dirty="0"/>
              <a:t>p</a:t>
            </a:r>
            <a:r>
              <a:rPr lang="en-US" dirty="0"/>
              <a:t>( </a:t>
            </a:r>
            <a:r>
              <a:rPr lang="en-US" i="1" dirty="0"/>
              <a:t>Y</a:t>
            </a:r>
            <a:r>
              <a:rPr lang="en-US" dirty="0"/>
              <a:t> = </a:t>
            </a:r>
            <a:r>
              <a:rPr lang="en-US" i="1" dirty="0"/>
              <a:t>y</a:t>
            </a:r>
            <a:r>
              <a:rPr lang="en-US" dirty="0"/>
              <a:t> ) 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Multivariate probability distributions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marginal probability car propertie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33904" y="1195666"/>
            <a:ext cx="7076191" cy="4466667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marginal probability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4955" y="1295400"/>
            <a:ext cx="8078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marginal probability: </a:t>
            </a:r>
            <a:r>
              <a:rPr lang="en-US" sz="1800" i="1" dirty="0"/>
              <a:t>p</a:t>
            </a:r>
            <a:r>
              <a:rPr lang="en-US" sz="1800" dirty="0"/>
              <a:t>( </a:t>
            </a:r>
            <a:r>
              <a:rPr lang="en-US" sz="1800" i="1" dirty="0"/>
              <a:t>X</a:t>
            </a:r>
            <a:r>
              <a:rPr lang="en-US" sz="1800" dirty="0"/>
              <a:t> = minivan ) = 0.0741 + 0.1111 + 0.1481 = 0.3333</a:t>
            </a:r>
          </a:p>
        </p:txBody>
      </p:sp>
      <p:cxnSp>
        <p:nvCxnSpPr>
          <p:cNvPr id="7" name="Straight Arrow Connector 6"/>
          <p:cNvCxnSpPr/>
          <p:nvPr/>
        </p:nvCxnSpPr>
        <p:spPr bwMode="auto">
          <a:xfrm rot="5400000">
            <a:off x="3313905" y="2628900"/>
            <a:ext cx="1905000" cy="1588"/>
          </a:xfrm>
          <a:prstGeom prst="straightConnector1">
            <a:avLst/>
          </a:prstGeom>
          <a:solidFill>
            <a:schemeClr val="accent1"/>
          </a:solidFill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13" name="Straight Arrow Connector 12"/>
          <p:cNvCxnSpPr/>
          <p:nvPr/>
        </p:nvCxnSpPr>
        <p:spPr bwMode="auto">
          <a:xfrm rot="5400000">
            <a:off x="3467100" y="2781300"/>
            <a:ext cx="1143000" cy="457200"/>
          </a:xfrm>
          <a:prstGeom prst="straightConnector1">
            <a:avLst/>
          </a:prstGeom>
          <a:solidFill>
            <a:schemeClr val="accent1"/>
          </a:solidFill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14" name="Straight Arrow Connector 13"/>
          <p:cNvCxnSpPr/>
          <p:nvPr/>
        </p:nvCxnSpPr>
        <p:spPr bwMode="auto">
          <a:xfrm rot="16200000" flipH="1">
            <a:off x="3886200" y="2819400"/>
            <a:ext cx="1219200" cy="457200"/>
          </a:xfrm>
          <a:prstGeom prst="straightConnector1">
            <a:avLst/>
          </a:prstGeom>
          <a:solidFill>
            <a:schemeClr val="accent1"/>
          </a:solidFill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68" name="Group 1444"/>
          <p:cNvGrpSpPr>
            <a:grpSpLocks noChangeAspect="1"/>
          </p:cNvGrpSpPr>
          <p:nvPr/>
        </p:nvGrpSpPr>
        <p:grpSpPr bwMode="auto">
          <a:xfrm>
            <a:off x="704850" y="998538"/>
            <a:ext cx="7840663" cy="4956175"/>
            <a:chOff x="444" y="629"/>
            <a:chExt cx="4939" cy="3122"/>
          </a:xfrm>
        </p:grpSpPr>
        <p:sp>
          <p:nvSpPr>
            <p:cNvPr id="2467" name="AutoShape 1443"/>
            <p:cNvSpPr>
              <a:spLocks noChangeAspect="1" noChangeArrowheads="1" noTextEdit="1"/>
            </p:cNvSpPr>
            <p:nvPr/>
          </p:nvSpPr>
          <p:spPr bwMode="auto">
            <a:xfrm>
              <a:off x="444" y="629"/>
              <a:ext cx="4932" cy="3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2669" name="Group 1645"/>
            <p:cNvGrpSpPr>
              <a:grpSpLocks/>
            </p:cNvGrpSpPr>
            <p:nvPr/>
          </p:nvGrpSpPr>
          <p:grpSpPr bwMode="auto">
            <a:xfrm>
              <a:off x="444" y="629"/>
              <a:ext cx="4939" cy="3122"/>
              <a:chOff x="444" y="629"/>
              <a:chExt cx="4939" cy="3122"/>
            </a:xfrm>
          </p:grpSpPr>
          <p:sp>
            <p:nvSpPr>
              <p:cNvPr id="2469" name="Rectangle 1445"/>
              <p:cNvSpPr>
                <a:spLocks noChangeArrowheads="1"/>
              </p:cNvSpPr>
              <p:nvPr/>
            </p:nvSpPr>
            <p:spPr bwMode="auto">
              <a:xfrm>
                <a:off x="444" y="629"/>
                <a:ext cx="4939" cy="312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70" name="Freeform 1446"/>
              <p:cNvSpPr>
                <a:spLocks/>
              </p:cNvSpPr>
              <p:nvPr/>
            </p:nvSpPr>
            <p:spPr bwMode="auto">
              <a:xfrm>
                <a:off x="1526" y="1034"/>
                <a:ext cx="2775" cy="1395"/>
              </a:xfrm>
              <a:custGeom>
                <a:avLst/>
                <a:gdLst/>
                <a:ahLst/>
                <a:cxnLst>
                  <a:cxn ang="0">
                    <a:pos x="0" y="585"/>
                  </a:cxn>
                  <a:cxn ang="0">
                    <a:pos x="1241" y="1395"/>
                  </a:cxn>
                  <a:cxn ang="0">
                    <a:pos x="2775" y="804"/>
                  </a:cxn>
                  <a:cxn ang="0">
                    <a:pos x="1533" y="0"/>
                  </a:cxn>
                  <a:cxn ang="0">
                    <a:pos x="0" y="585"/>
                  </a:cxn>
                </a:cxnLst>
                <a:rect l="0" t="0" r="r" b="b"/>
                <a:pathLst>
                  <a:path w="2775" h="1395">
                    <a:moveTo>
                      <a:pt x="0" y="585"/>
                    </a:moveTo>
                    <a:lnTo>
                      <a:pt x="1241" y="1395"/>
                    </a:lnTo>
                    <a:lnTo>
                      <a:pt x="2775" y="804"/>
                    </a:lnTo>
                    <a:lnTo>
                      <a:pt x="1533" y="0"/>
                    </a:lnTo>
                    <a:lnTo>
                      <a:pt x="0" y="585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71" name="Freeform 1447"/>
              <p:cNvSpPr>
                <a:spLocks/>
              </p:cNvSpPr>
              <p:nvPr/>
            </p:nvSpPr>
            <p:spPr bwMode="auto">
              <a:xfrm>
                <a:off x="1526" y="1034"/>
                <a:ext cx="2775" cy="1395"/>
              </a:xfrm>
              <a:custGeom>
                <a:avLst/>
                <a:gdLst/>
                <a:ahLst/>
                <a:cxnLst>
                  <a:cxn ang="0">
                    <a:pos x="0" y="585"/>
                  </a:cxn>
                  <a:cxn ang="0">
                    <a:pos x="1241" y="1395"/>
                  </a:cxn>
                  <a:cxn ang="0">
                    <a:pos x="2775" y="804"/>
                  </a:cxn>
                  <a:cxn ang="0">
                    <a:pos x="1533" y="0"/>
                  </a:cxn>
                  <a:cxn ang="0">
                    <a:pos x="0" y="585"/>
                  </a:cxn>
                </a:cxnLst>
                <a:rect l="0" t="0" r="r" b="b"/>
                <a:pathLst>
                  <a:path w="2775" h="1395">
                    <a:moveTo>
                      <a:pt x="0" y="585"/>
                    </a:moveTo>
                    <a:lnTo>
                      <a:pt x="1241" y="1395"/>
                    </a:lnTo>
                    <a:lnTo>
                      <a:pt x="2775" y="804"/>
                    </a:lnTo>
                    <a:lnTo>
                      <a:pt x="1533" y="0"/>
                    </a:lnTo>
                    <a:lnTo>
                      <a:pt x="0" y="585"/>
                    </a:lnTo>
                  </a:path>
                </a:pathLst>
              </a:custGeom>
              <a:noFill/>
              <a:ln w="0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72" name="Freeform 1448"/>
              <p:cNvSpPr>
                <a:spLocks/>
              </p:cNvSpPr>
              <p:nvPr/>
            </p:nvSpPr>
            <p:spPr bwMode="auto">
              <a:xfrm>
                <a:off x="1526" y="1619"/>
                <a:ext cx="1241" cy="1892"/>
              </a:xfrm>
              <a:custGeom>
                <a:avLst/>
                <a:gdLst/>
                <a:ahLst/>
                <a:cxnLst>
                  <a:cxn ang="0">
                    <a:pos x="0" y="1089"/>
                  </a:cxn>
                  <a:cxn ang="0">
                    <a:pos x="0" y="0"/>
                  </a:cxn>
                  <a:cxn ang="0">
                    <a:pos x="1241" y="810"/>
                  </a:cxn>
                  <a:cxn ang="0">
                    <a:pos x="1241" y="1892"/>
                  </a:cxn>
                  <a:cxn ang="0">
                    <a:pos x="0" y="1089"/>
                  </a:cxn>
                </a:cxnLst>
                <a:rect l="0" t="0" r="r" b="b"/>
                <a:pathLst>
                  <a:path w="1241" h="1892">
                    <a:moveTo>
                      <a:pt x="0" y="1089"/>
                    </a:moveTo>
                    <a:lnTo>
                      <a:pt x="0" y="0"/>
                    </a:lnTo>
                    <a:lnTo>
                      <a:pt x="1241" y="810"/>
                    </a:lnTo>
                    <a:lnTo>
                      <a:pt x="1241" y="1892"/>
                    </a:lnTo>
                    <a:lnTo>
                      <a:pt x="0" y="1089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73" name="Freeform 1449"/>
              <p:cNvSpPr>
                <a:spLocks/>
              </p:cNvSpPr>
              <p:nvPr/>
            </p:nvSpPr>
            <p:spPr bwMode="auto">
              <a:xfrm>
                <a:off x="1526" y="1619"/>
                <a:ext cx="1241" cy="1892"/>
              </a:xfrm>
              <a:custGeom>
                <a:avLst/>
                <a:gdLst/>
                <a:ahLst/>
                <a:cxnLst>
                  <a:cxn ang="0">
                    <a:pos x="0" y="1089"/>
                  </a:cxn>
                  <a:cxn ang="0">
                    <a:pos x="0" y="0"/>
                  </a:cxn>
                  <a:cxn ang="0">
                    <a:pos x="1241" y="810"/>
                  </a:cxn>
                  <a:cxn ang="0">
                    <a:pos x="1241" y="1892"/>
                  </a:cxn>
                  <a:cxn ang="0">
                    <a:pos x="0" y="1089"/>
                  </a:cxn>
                </a:cxnLst>
                <a:rect l="0" t="0" r="r" b="b"/>
                <a:pathLst>
                  <a:path w="1241" h="1892">
                    <a:moveTo>
                      <a:pt x="0" y="1089"/>
                    </a:moveTo>
                    <a:lnTo>
                      <a:pt x="0" y="0"/>
                    </a:lnTo>
                    <a:lnTo>
                      <a:pt x="1241" y="810"/>
                    </a:lnTo>
                    <a:lnTo>
                      <a:pt x="1241" y="1892"/>
                    </a:lnTo>
                    <a:lnTo>
                      <a:pt x="0" y="1089"/>
                    </a:lnTo>
                  </a:path>
                </a:pathLst>
              </a:custGeom>
              <a:noFill/>
              <a:ln w="0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74" name="Freeform 1450"/>
              <p:cNvSpPr>
                <a:spLocks/>
              </p:cNvSpPr>
              <p:nvPr/>
            </p:nvSpPr>
            <p:spPr bwMode="auto">
              <a:xfrm>
                <a:off x="2767" y="1838"/>
                <a:ext cx="1534" cy="1673"/>
              </a:xfrm>
              <a:custGeom>
                <a:avLst/>
                <a:gdLst/>
                <a:ahLst/>
                <a:cxnLst>
                  <a:cxn ang="0">
                    <a:pos x="0" y="1673"/>
                  </a:cxn>
                  <a:cxn ang="0">
                    <a:pos x="0" y="591"/>
                  </a:cxn>
                  <a:cxn ang="0">
                    <a:pos x="1534" y="0"/>
                  </a:cxn>
                  <a:cxn ang="0">
                    <a:pos x="1534" y="1089"/>
                  </a:cxn>
                  <a:cxn ang="0">
                    <a:pos x="0" y="1673"/>
                  </a:cxn>
                </a:cxnLst>
                <a:rect l="0" t="0" r="r" b="b"/>
                <a:pathLst>
                  <a:path w="1534" h="1673">
                    <a:moveTo>
                      <a:pt x="0" y="1673"/>
                    </a:moveTo>
                    <a:lnTo>
                      <a:pt x="0" y="591"/>
                    </a:lnTo>
                    <a:lnTo>
                      <a:pt x="1534" y="0"/>
                    </a:lnTo>
                    <a:lnTo>
                      <a:pt x="1534" y="1089"/>
                    </a:lnTo>
                    <a:lnTo>
                      <a:pt x="0" y="167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75" name="Freeform 1451"/>
              <p:cNvSpPr>
                <a:spLocks/>
              </p:cNvSpPr>
              <p:nvPr/>
            </p:nvSpPr>
            <p:spPr bwMode="auto">
              <a:xfrm>
                <a:off x="2767" y="1838"/>
                <a:ext cx="1534" cy="1673"/>
              </a:xfrm>
              <a:custGeom>
                <a:avLst/>
                <a:gdLst/>
                <a:ahLst/>
                <a:cxnLst>
                  <a:cxn ang="0">
                    <a:pos x="0" y="1673"/>
                  </a:cxn>
                  <a:cxn ang="0">
                    <a:pos x="0" y="591"/>
                  </a:cxn>
                  <a:cxn ang="0">
                    <a:pos x="1534" y="0"/>
                  </a:cxn>
                  <a:cxn ang="0">
                    <a:pos x="1534" y="1089"/>
                  </a:cxn>
                  <a:cxn ang="0">
                    <a:pos x="0" y="1673"/>
                  </a:cxn>
                </a:cxnLst>
                <a:rect l="0" t="0" r="r" b="b"/>
                <a:pathLst>
                  <a:path w="1534" h="1673">
                    <a:moveTo>
                      <a:pt x="0" y="1673"/>
                    </a:moveTo>
                    <a:lnTo>
                      <a:pt x="0" y="591"/>
                    </a:lnTo>
                    <a:lnTo>
                      <a:pt x="1534" y="0"/>
                    </a:lnTo>
                    <a:lnTo>
                      <a:pt x="1534" y="1089"/>
                    </a:lnTo>
                    <a:lnTo>
                      <a:pt x="0" y="1673"/>
                    </a:lnTo>
                  </a:path>
                </a:pathLst>
              </a:custGeom>
              <a:noFill/>
              <a:ln w="0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76" name="Freeform 1452"/>
              <p:cNvSpPr>
                <a:spLocks/>
              </p:cNvSpPr>
              <p:nvPr/>
            </p:nvSpPr>
            <p:spPr bwMode="auto">
              <a:xfrm>
                <a:off x="1692" y="1559"/>
                <a:ext cx="1235" cy="1893"/>
              </a:xfrm>
              <a:custGeom>
                <a:avLst/>
                <a:gdLst/>
                <a:ahLst/>
                <a:cxnLst>
                  <a:cxn ang="0">
                    <a:pos x="186" y="285"/>
                  </a:cxn>
                  <a:cxn ang="0">
                    <a:pos x="0" y="164"/>
                  </a:cxn>
                  <a:cxn ang="0">
                    <a:pos x="0" y="0"/>
                  </a:cxn>
                </a:cxnLst>
                <a:rect l="0" t="0" r="r" b="b"/>
                <a:pathLst>
                  <a:path w="186" h="285">
                    <a:moveTo>
                      <a:pt x="186" y="285"/>
                    </a:moveTo>
                    <a:lnTo>
                      <a:pt x="0" y="164"/>
                    </a:lnTo>
                    <a:lnTo>
                      <a:pt x="0" y="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prstDash val="sysDot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77" name="Freeform 1453"/>
              <p:cNvSpPr>
                <a:spLocks/>
              </p:cNvSpPr>
              <p:nvPr/>
            </p:nvSpPr>
            <p:spPr bwMode="auto">
              <a:xfrm>
                <a:off x="2090" y="1399"/>
                <a:ext cx="1241" cy="1900"/>
              </a:xfrm>
              <a:custGeom>
                <a:avLst/>
                <a:gdLst/>
                <a:ahLst/>
                <a:cxnLst>
                  <a:cxn ang="0">
                    <a:pos x="187" y="286"/>
                  </a:cxn>
                  <a:cxn ang="0">
                    <a:pos x="0" y="164"/>
                  </a:cxn>
                  <a:cxn ang="0">
                    <a:pos x="0" y="0"/>
                  </a:cxn>
                </a:cxnLst>
                <a:rect l="0" t="0" r="r" b="b"/>
                <a:pathLst>
                  <a:path w="187" h="286">
                    <a:moveTo>
                      <a:pt x="187" y="286"/>
                    </a:moveTo>
                    <a:lnTo>
                      <a:pt x="0" y="164"/>
                    </a:lnTo>
                    <a:lnTo>
                      <a:pt x="0" y="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prstDash val="sysDot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78" name="Freeform 1454"/>
              <p:cNvSpPr>
                <a:spLocks/>
              </p:cNvSpPr>
              <p:nvPr/>
            </p:nvSpPr>
            <p:spPr bwMode="auto">
              <a:xfrm>
                <a:off x="2495" y="1247"/>
                <a:ext cx="1241" cy="1899"/>
              </a:xfrm>
              <a:custGeom>
                <a:avLst/>
                <a:gdLst/>
                <a:ahLst/>
                <a:cxnLst>
                  <a:cxn ang="0">
                    <a:pos x="187" y="286"/>
                  </a:cxn>
                  <a:cxn ang="0">
                    <a:pos x="0" y="164"/>
                  </a:cxn>
                  <a:cxn ang="0">
                    <a:pos x="0" y="0"/>
                  </a:cxn>
                </a:cxnLst>
                <a:rect l="0" t="0" r="r" b="b"/>
                <a:pathLst>
                  <a:path w="187" h="286">
                    <a:moveTo>
                      <a:pt x="187" y="286"/>
                    </a:moveTo>
                    <a:lnTo>
                      <a:pt x="0" y="164"/>
                    </a:lnTo>
                    <a:lnTo>
                      <a:pt x="0" y="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prstDash val="sysDot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79" name="Freeform 1455"/>
              <p:cNvSpPr>
                <a:spLocks/>
              </p:cNvSpPr>
              <p:nvPr/>
            </p:nvSpPr>
            <p:spPr bwMode="auto">
              <a:xfrm>
                <a:off x="2900" y="1094"/>
                <a:ext cx="1235" cy="1893"/>
              </a:xfrm>
              <a:custGeom>
                <a:avLst/>
                <a:gdLst/>
                <a:ahLst/>
                <a:cxnLst>
                  <a:cxn ang="0">
                    <a:pos x="186" y="285"/>
                  </a:cxn>
                  <a:cxn ang="0">
                    <a:pos x="0" y="164"/>
                  </a:cxn>
                  <a:cxn ang="0">
                    <a:pos x="0" y="0"/>
                  </a:cxn>
                </a:cxnLst>
                <a:rect l="0" t="0" r="r" b="b"/>
                <a:pathLst>
                  <a:path w="186" h="285">
                    <a:moveTo>
                      <a:pt x="186" y="285"/>
                    </a:moveTo>
                    <a:lnTo>
                      <a:pt x="0" y="164"/>
                    </a:lnTo>
                    <a:lnTo>
                      <a:pt x="0" y="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prstDash val="sysDot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80" name="Freeform 1456"/>
              <p:cNvSpPr>
                <a:spLocks/>
              </p:cNvSpPr>
              <p:nvPr/>
            </p:nvSpPr>
            <p:spPr bwMode="auto">
              <a:xfrm>
                <a:off x="1838" y="1233"/>
                <a:ext cx="1533" cy="1674"/>
              </a:xfrm>
              <a:custGeom>
                <a:avLst/>
                <a:gdLst/>
                <a:ahLst/>
                <a:cxnLst>
                  <a:cxn ang="0">
                    <a:pos x="0" y="252"/>
                  </a:cxn>
                  <a:cxn ang="0">
                    <a:pos x="231" y="164"/>
                  </a:cxn>
                  <a:cxn ang="0">
                    <a:pos x="231" y="0"/>
                  </a:cxn>
                </a:cxnLst>
                <a:rect l="0" t="0" r="r" b="b"/>
                <a:pathLst>
                  <a:path w="231" h="252">
                    <a:moveTo>
                      <a:pt x="0" y="252"/>
                    </a:moveTo>
                    <a:lnTo>
                      <a:pt x="231" y="164"/>
                    </a:lnTo>
                    <a:lnTo>
                      <a:pt x="231" y="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prstDash val="sysDot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81" name="Freeform 1457"/>
              <p:cNvSpPr>
                <a:spLocks/>
              </p:cNvSpPr>
              <p:nvPr/>
            </p:nvSpPr>
            <p:spPr bwMode="auto">
              <a:xfrm>
                <a:off x="2150" y="1433"/>
                <a:ext cx="1527" cy="1680"/>
              </a:xfrm>
              <a:custGeom>
                <a:avLst/>
                <a:gdLst/>
                <a:ahLst/>
                <a:cxnLst>
                  <a:cxn ang="0">
                    <a:pos x="0" y="253"/>
                  </a:cxn>
                  <a:cxn ang="0">
                    <a:pos x="230" y="164"/>
                  </a:cxn>
                  <a:cxn ang="0">
                    <a:pos x="230" y="0"/>
                  </a:cxn>
                </a:cxnLst>
                <a:rect l="0" t="0" r="r" b="b"/>
                <a:pathLst>
                  <a:path w="230" h="253">
                    <a:moveTo>
                      <a:pt x="0" y="253"/>
                    </a:moveTo>
                    <a:lnTo>
                      <a:pt x="230" y="164"/>
                    </a:lnTo>
                    <a:lnTo>
                      <a:pt x="230" y="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prstDash val="sysDot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82" name="Freeform 1458"/>
              <p:cNvSpPr>
                <a:spLocks/>
              </p:cNvSpPr>
              <p:nvPr/>
            </p:nvSpPr>
            <p:spPr bwMode="auto">
              <a:xfrm>
                <a:off x="2455" y="1639"/>
                <a:ext cx="1534" cy="1673"/>
              </a:xfrm>
              <a:custGeom>
                <a:avLst/>
                <a:gdLst/>
                <a:ahLst/>
                <a:cxnLst>
                  <a:cxn ang="0">
                    <a:pos x="0" y="252"/>
                  </a:cxn>
                  <a:cxn ang="0">
                    <a:pos x="231" y="164"/>
                  </a:cxn>
                  <a:cxn ang="0">
                    <a:pos x="231" y="0"/>
                  </a:cxn>
                </a:cxnLst>
                <a:rect l="0" t="0" r="r" b="b"/>
                <a:pathLst>
                  <a:path w="231" h="252">
                    <a:moveTo>
                      <a:pt x="0" y="252"/>
                    </a:moveTo>
                    <a:lnTo>
                      <a:pt x="231" y="164"/>
                    </a:lnTo>
                    <a:lnTo>
                      <a:pt x="231" y="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prstDash val="sysDot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83" name="Freeform 1459"/>
              <p:cNvSpPr>
                <a:spLocks/>
              </p:cNvSpPr>
              <p:nvPr/>
            </p:nvSpPr>
            <p:spPr bwMode="auto">
              <a:xfrm>
                <a:off x="1526" y="2117"/>
                <a:ext cx="2775" cy="810"/>
              </a:xfrm>
              <a:custGeom>
                <a:avLst/>
                <a:gdLst/>
                <a:ahLst/>
                <a:cxnLst>
                  <a:cxn ang="0">
                    <a:pos x="0" y="89"/>
                  </a:cxn>
                  <a:cxn ang="0">
                    <a:pos x="231" y="0"/>
                  </a:cxn>
                  <a:cxn ang="0">
                    <a:pos x="418" y="122"/>
                  </a:cxn>
                </a:cxnLst>
                <a:rect l="0" t="0" r="r" b="b"/>
                <a:pathLst>
                  <a:path w="418" h="122">
                    <a:moveTo>
                      <a:pt x="0" y="89"/>
                    </a:moveTo>
                    <a:lnTo>
                      <a:pt x="231" y="0"/>
                    </a:lnTo>
                    <a:lnTo>
                      <a:pt x="418" y="122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prstDash val="sysDot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84" name="Freeform 1460"/>
              <p:cNvSpPr>
                <a:spLocks/>
              </p:cNvSpPr>
              <p:nvPr/>
            </p:nvSpPr>
            <p:spPr bwMode="auto">
              <a:xfrm>
                <a:off x="1526" y="1844"/>
                <a:ext cx="2775" cy="811"/>
              </a:xfrm>
              <a:custGeom>
                <a:avLst/>
                <a:gdLst/>
                <a:ahLst/>
                <a:cxnLst>
                  <a:cxn ang="0">
                    <a:pos x="0" y="89"/>
                  </a:cxn>
                  <a:cxn ang="0">
                    <a:pos x="231" y="0"/>
                  </a:cxn>
                  <a:cxn ang="0">
                    <a:pos x="418" y="122"/>
                  </a:cxn>
                </a:cxnLst>
                <a:rect l="0" t="0" r="r" b="b"/>
                <a:pathLst>
                  <a:path w="418" h="122">
                    <a:moveTo>
                      <a:pt x="0" y="89"/>
                    </a:moveTo>
                    <a:lnTo>
                      <a:pt x="231" y="0"/>
                    </a:lnTo>
                    <a:lnTo>
                      <a:pt x="418" y="122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prstDash val="sysDot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85" name="Freeform 1461"/>
              <p:cNvSpPr>
                <a:spLocks/>
              </p:cNvSpPr>
              <p:nvPr/>
            </p:nvSpPr>
            <p:spPr bwMode="auto">
              <a:xfrm>
                <a:off x="1526" y="1572"/>
                <a:ext cx="2775" cy="810"/>
              </a:xfrm>
              <a:custGeom>
                <a:avLst/>
                <a:gdLst/>
                <a:ahLst/>
                <a:cxnLst>
                  <a:cxn ang="0">
                    <a:pos x="0" y="89"/>
                  </a:cxn>
                  <a:cxn ang="0">
                    <a:pos x="231" y="0"/>
                  </a:cxn>
                  <a:cxn ang="0">
                    <a:pos x="418" y="122"/>
                  </a:cxn>
                </a:cxnLst>
                <a:rect l="0" t="0" r="r" b="b"/>
                <a:pathLst>
                  <a:path w="418" h="122">
                    <a:moveTo>
                      <a:pt x="0" y="89"/>
                    </a:moveTo>
                    <a:lnTo>
                      <a:pt x="231" y="0"/>
                    </a:lnTo>
                    <a:lnTo>
                      <a:pt x="418" y="122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prstDash val="sysDot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86" name="Freeform 1462"/>
              <p:cNvSpPr>
                <a:spLocks/>
              </p:cNvSpPr>
              <p:nvPr/>
            </p:nvSpPr>
            <p:spPr bwMode="auto">
              <a:xfrm>
                <a:off x="1526" y="1300"/>
                <a:ext cx="2775" cy="810"/>
              </a:xfrm>
              <a:custGeom>
                <a:avLst/>
                <a:gdLst/>
                <a:ahLst/>
                <a:cxnLst>
                  <a:cxn ang="0">
                    <a:pos x="0" y="89"/>
                  </a:cxn>
                  <a:cxn ang="0">
                    <a:pos x="231" y="0"/>
                  </a:cxn>
                  <a:cxn ang="0">
                    <a:pos x="418" y="122"/>
                  </a:cxn>
                </a:cxnLst>
                <a:rect l="0" t="0" r="r" b="b"/>
                <a:pathLst>
                  <a:path w="418" h="122">
                    <a:moveTo>
                      <a:pt x="0" y="89"/>
                    </a:moveTo>
                    <a:lnTo>
                      <a:pt x="231" y="0"/>
                    </a:lnTo>
                    <a:lnTo>
                      <a:pt x="418" y="122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prstDash val="sysDot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87" name="Freeform 1463"/>
              <p:cNvSpPr>
                <a:spLocks/>
              </p:cNvSpPr>
              <p:nvPr/>
            </p:nvSpPr>
            <p:spPr bwMode="auto">
              <a:xfrm>
                <a:off x="1526" y="1034"/>
                <a:ext cx="2775" cy="804"/>
              </a:xfrm>
              <a:custGeom>
                <a:avLst/>
                <a:gdLst/>
                <a:ahLst/>
                <a:cxnLst>
                  <a:cxn ang="0">
                    <a:pos x="0" y="88"/>
                  </a:cxn>
                  <a:cxn ang="0">
                    <a:pos x="231" y="0"/>
                  </a:cxn>
                  <a:cxn ang="0">
                    <a:pos x="418" y="121"/>
                  </a:cxn>
                </a:cxnLst>
                <a:rect l="0" t="0" r="r" b="b"/>
                <a:pathLst>
                  <a:path w="418" h="121">
                    <a:moveTo>
                      <a:pt x="0" y="88"/>
                    </a:moveTo>
                    <a:lnTo>
                      <a:pt x="231" y="0"/>
                    </a:lnTo>
                    <a:lnTo>
                      <a:pt x="418" y="121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prstDash val="sysDot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88" name="Line 1464"/>
              <p:cNvSpPr>
                <a:spLocks noChangeShapeType="1"/>
              </p:cNvSpPr>
              <p:nvPr/>
            </p:nvSpPr>
            <p:spPr bwMode="auto">
              <a:xfrm flipV="1">
                <a:off x="2767" y="2927"/>
                <a:ext cx="1534" cy="58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89" name="Line 1465"/>
              <p:cNvSpPr>
                <a:spLocks noChangeShapeType="1"/>
              </p:cNvSpPr>
              <p:nvPr/>
            </p:nvSpPr>
            <p:spPr bwMode="auto">
              <a:xfrm>
                <a:off x="1526" y="2708"/>
                <a:ext cx="1241" cy="803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90" name="Line 1466"/>
              <p:cNvSpPr>
                <a:spLocks noChangeShapeType="1"/>
              </p:cNvSpPr>
              <p:nvPr/>
            </p:nvSpPr>
            <p:spPr bwMode="auto">
              <a:xfrm flipV="1">
                <a:off x="1526" y="1619"/>
                <a:ext cx="1" cy="1089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91" name="Line 1467"/>
              <p:cNvSpPr>
                <a:spLocks noChangeShapeType="1"/>
              </p:cNvSpPr>
              <p:nvPr/>
            </p:nvSpPr>
            <p:spPr bwMode="auto">
              <a:xfrm>
                <a:off x="2927" y="3452"/>
                <a:ext cx="33" cy="2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92" name="Rectangle 1468"/>
              <p:cNvSpPr>
                <a:spLocks noChangeArrowheads="1"/>
              </p:cNvSpPr>
              <p:nvPr/>
            </p:nvSpPr>
            <p:spPr bwMode="auto">
              <a:xfrm>
                <a:off x="2986" y="3491"/>
                <a:ext cx="378" cy="15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3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sedan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493" name="Line 1469"/>
              <p:cNvSpPr>
                <a:spLocks noChangeShapeType="1"/>
              </p:cNvSpPr>
              <p:nvPr/>
            </p:nvSpPr>
            <p:spPr bwMode="auto">
              <a:xfrm>
                <a:off x="3331" y="3299"/>
                <a:ext cx="34" cy="2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94" name="Rectangle 1470"/>
              <p:cNvSpPr>
                <a:spLocks noChangeArrowheads="1"/>
              </p:cNvSpPr>
              <p:nvPr/>
            </p:nvSpPr>
            <p:spPr bwMode="auto">
              <a:xfrm>
                <a:off x="3385" y="3332"/>
                <a:ext cx="478" cy="15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3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minivan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495" name="Line 1471"/>
              <p:cNvSpPr>
                <a:spLocks noChangeShapeType="1"/>
              </p:cNvSpPr>
              <p:nvPr/>
            </p:nvSpPr>
            <p:spPr bwMode="auto">
              <a:xfrm>
                <a:off x="3736" y="3146"/>
                <a:ext cx="34" cy="2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96" name="Rectangle 1472"/>
              <p:cNvSpPr>
                <a:spLocks noChangeArrowheads="1"/>
              </p:cNvSpPr>
              <p:nvPr/>
            </p:nvSpPr>
            <p:spPr bwMode="auto">
              <a:xfrm>
                <a:off x="3789" y="3179"/>
                <a:ext cx="285" cy="15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3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SUV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497" name="Line 1473"/>
              <p:cNvSpPr>
                <a:spLocks noChangeShapeType="1"/>
              </p:cNvSpPr>
              <p:nvPr/>
            </p:nvSpPr>
            <p:spPr bwMode="auto">
              <a:xfrm>
                <a:off x="4135" y="2987"/>
                <a:ext cx="39" cy="2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98" name="Rectangle 1474"/>
              <p:cNvSpPr>
                <a:spLocks noChangeArrowheads="1"/>
              </p:cNvSpPr>
              <p:nvPr/>
            </p:nvSpPr>
            <p:spPr bwMode="auto">
              <a:xfrm>
                <a:off x="4194" y="3027"/>
                <a:ext cx="339" cy="15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3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sport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499" name="Line 1475"/>
              <p:cNvSpPr>
                <a:spLocks noChangeShapeType="1"/>
              </p:cNvSpPr>
              <p:nvPr/>
            </p:nvSpPr>
            <p:spPr bwMode="auto">
              <a:xfrm flipH="1">
                <a:off x="1798" y="2907"/>
                <a:ext cx="40" cy="2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00" name="Rectangle 1476"/>
              <p:cNvSpPr>
                <a:spLocks noChangeArrowheads="1"/>
              </p:cNvSpPr>
              <p:nvPr/>
            </p:nvSpPr>
            <p:spPr bwMode="auto">
              <a:xfrm>
                <a:off x="1300" y="2934"/>
                <a:ext cx="564" cy="15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3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American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501" name="Line 1477"/>
              <p:cNvSpPr>
                <a:spLocks noChangeShapeType="1"/>
              </p:cNvSpPr>
              <p:nvPr/>
            </p:nvSpPr>
            <p:spPr bwMode="auto">
              <a:xfrm flipH="1">
                <a:off x="2110" y="3113"/>
                <a:ext cx="40" cy="13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02" name="Rectangle 1478"/>
              <p:cNvSpPr>
                <a:spLocks noChangeArrowheads="1"/>
              </p:cNvSpPr>
              <p:nvPr/>
            </p:nvSpPr>
            <p:spPr bwMode="auto">
              <a:xfrm>
                <a:off x="1798" y="3133"/>
                <a:ext cx="358" cy="15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3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Asian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503" name="Line 1479"/>
              <p:cNvSpPr>
                <a:spLocks noChangeShapeType="1"/>
              </p:cNvSpPr>
              <p:nvPr/>
            </p:nvSpPr>
            <p:spPr bwMode="auto">
              <a:xfrm flipH="1">
                <a:off x="2415" y="3312"/>
                <a:ext cx="40" cy="13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04" name="Rectangle 1480"/>
              <p:cNvSpPr>
                <a:spLocks noChangeArrowheads="1"/>
              </p:cNvSpPr>
              <p:nvPr/>
            </p:nvSpPr>
            <p:spPr bwMode="auto">
              <a:xfrm>
                <a:off x="1898" y="3339"/>
                <a:ext cx="571" cy="15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3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European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505" name="Line 1481"/>
              <p:cNvSpPr>
                <a:spLocks noChangeShapeType="1"/>
              </p:cNvSpPr>
              <p:nvPr/>
            </p:nvSpPr>
            <p:spPr bwMode="auto">
              <a:xfrm flipH="1" flipV="1">
                <a:off x="1493" y="2688"/>
                <a:ext cx="33" cy="2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06" name="Rectangle 1482"/>
              <p:cNvSpPr>
                <a:spLocks noChangeArrowheads="1"/>
              </p:cNvSpPr>
              <p:nvPr/>
            </p:nvSpPr>
            <p:spPr bwMode="auto">
              <a:xfrm>
                <a:off x="1413" y="2615"/>
                <a:ext cx="113" cy="15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3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0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507" name="Line 1483"/>
              <p:cNvSpPr>
                <a:spLocks noChangeShapeType="1"/>
              </p:cNvSpPr>
              <p:nvPr/>
            </p:nvSpPr>
            <p:spPr bwMode="auto">
              <a:xfrm flipH="1" flipV="1">
                <a:off x="1493" y="2416"/>
                <a:ext cx="33" cy="19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08" name="Rectangle 1484"/>
              <p:cNvSpPr>
                <a:spLocks noChangeArrowheads="1"/>
              </p:cNvSpPr>
              <p:nvPr/>
            </p:nvSpPr>
            <p:spPr bwMode="auto">
              <a:xfrm>
                <a:off x="1267" y="2343"/>
                <a:ext cx="272" cy="15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3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0.05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509" name="Line 1485"/>
              <p:cNvSpPr>
                <a:spLocks noChangeShapeType="1"/>
              </p:cNvSpPr>
              <p:nvPr/>
            </p:nvSpPr>
            <p:spPr bwMode="auto">
              <a:xfrm flipH="1" flipV="1">
                <a:off x="1493" y="2143"/>
                <a:ext cx="33" cy="2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10" name="Rectangle 1486"/>
              <p:cNvSpPr>
                <a:spLocks noChangeArrowheads="1"/>
              </p:cNvSpPr>
              <p:nvPr/>
            </p:nvSpPr>
            <p:spPr bwMode="auto">
              <a:xfrm>
                <a:off x="1327" y="2070"/>
                <a:ext cx="212" cy="15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3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0.1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511" name="Line 1487"/>
              <p:cNvSpPr>
                <a:spLocks noChangeShapeType="1"/>
              </p:cNvSpPr>
              <p:nvPr/>
            </p:nvSpPr>
            <p:spPr bwMode="auto">
              <a:xfrm flipH="1" flipV="1">
                <a:off x="1493" y="1871"/>
                <a:ext cx="33" cy="2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12" name="Rectangle 1488"/>
              <p:cNvSpPr>
                <a:spLocks noChangeArrowheads="1"/>
              </p:cNvSpPr>
              <p:nvPr/>
            </p:nvSpPr>
            <p:spPr bwMode="auto">
              <a:xfrm>
                <a:off x="1267" y="1798"/>
                <a:ext cx="272" cy="15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3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0.15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513" name="Line 1489"/>
              <p:cNvSpPr>
                <a:spLocks noChangeShapeType="1"/>
              </p:cNvSpPr>
              <p:nvPr/>
            </p:nvSpPr>
            <p:spPr bwMode="auto">
              <a:xfrm flipH="1" flipV="1">
                <a:off x="1493" y="1599"/>
                <a:ext cx="33" cy="2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14" name="Rectangle 1490"/>
              <p:cNvSpPr>
                <a:spLocks noChangeArrowheads="1"/>
              </p:cNvSpPr>
              <p:nvPr/>
            </p:nvSpPr>
            <p:spPr bwMode="auto">
              <a:xfrm>
                <a:off x="1327" y="1526"/>
                <a:ext cx="212" cy="15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3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0.2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515" name="Freeform 1491"/>
              <p:cNvSpPr>
                <a:spLocks/>
              </p:cNvSpPr>
              <p:nvPr/>
            </p:nvSpPr>
            <p:spPr bwMode="auto">
              <a:xfrm>
                <a:off x="3557" y="2243"/>
                <a:ext cx="246" cy="35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46" y="159"/>
                  </a:cxn>
                  <a:cxn ang="0">
                    <a:pos x="246" y="359"/>
                  </a:cxn>
                  <a:cxn ang="0">
                    <a:pos x="0" y="0"/>
                  </a:cxn>
                </a:cxnLst>
                <a:rect l="0" t="0" r="r" b="b"/>
                <a:pathLst>
                  <a:path w="246" h="359">
                    <a:moveTo>
                      <a:pt x="0" y="0"/>
                    </a:moveTo>
                    <a:lnTo>
                      <a:pt x="246" y="159"/>
                    </a:lnTo>
                    <a:lnTo>
                      <a:pt x="246" y="35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BFB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16" name="Line 1492"/>
              <p:cNvSpPr>
                <a:spLocks noChangeShapeType="1"/>
              </p:cNvSpPr>
              <p:nvPr/>
            </p:nvSpPr>
            <p:spPr bwMode="auto">
              <a:xfrm>
                <a:off x="3557" y="2243"/>
                <a:ext cx="246" cy="159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17" name="Line 1493"/>
              <p:cNvSpPr>
                <a:spLocks noChangeShapeType="1"/>
              </p:cNvSpPr>
              <p:nvPr/>
            </p:nvSpPr>
            <p:spPr bwMode="auto">
              <a:xfrm>
                <a:off x="3803" y="2402"/>
                <a:ext cx="1" cy="20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18" name="Freeform 1494"/>
              <p:cNvSpPr>
                <a:spLocks/>
              </p:cNvSpPr>
              <p:nvPr/>
            </p:nvSpPr>
            <p:spPr bwMode="auto">
              <a:xfrm>
                <a:off x="3557" y="2243"/>
                <a:ext cx="246" cy="35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99"/>
                  </a:cxn>
                  <a:cxn ang="0">
                    <a:pos x="246" y="359"/>
                  </a:cxn>
                  <a:cxn ang="0">
                    <a:pos x="0" y="0"/>
                  </a:cxn>
                </a:cxnLst>
                <a:rect l="0" t="0" r="r" b="b"/>
                <a:pathLst>
                  <a:path w="246" h="359">
                    <a:moveTo>
                      <a:pt x="0" y="0"/>
                    </a:moveTo>
                    <a:lnTo>
                      <a:pt x="0" y="199"/>
                    </a:lnTo>
                    <a:lnTo>
                      <a:pt x="246" y="35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BFB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19" name="Line 1495"/>
              <p:cNvSpPr>
                <a:spLocks noChangeShapeType="1"/>
              </p:cNvSpPr>
              <p:nvPr/>
            </p:nvSpPr>
            <p:spPr bwMode="auto">
              <a:xfrm>
                <a:off x="3557" y="2243"/>
                <a:ext cx="1" cy="199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20" name="Line 1496"/>
              <p:cNvSpPr>
                <a:spLocks noChangeShapeType="1"/>
              </p:cNvSpPr>
              <p:nvPr/>
            </p:nvSpPr>
            <p:spPr bwMode="auto">
              <a:xfrm>
                <a:off x="3557" y="2442"/>
                <a:ext cx="246" cy="16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21" name="Freeform 1497"/>
              <p:cNvSpPr>
                <a:spLocks/>
              </p:cNvSpPr>
              <p:nvPr/>
            </p:nvSpPr>
            <p:spPr bwMode="auto">
              <a:xfrm>
                <a:off x="3232" y="2442"/>
                <a:ext cx="325" cy="286"/>
              </a:xfrm>
              <a:custGeom>
                <a:avLst/>
                <a:gdLst/>
                <a:ahLst/>
                <a:cxnLst>
                  <a:cxn ang="0">
                    <a:pos x="245" y="286"/>
                  </a:cxn>
                  <a:cxn ang="0">
                    <a:pos x="0" y="126"/>
                  </a:cxn>
                  <a:cxn ang="0">
                    <a:pos x="325" y="0"/>
                  </a:cxn>
                  <a:cxn ang="0">
                    <a:pos x="245" y="286"/>
                  </a:cxn>
                </a:cxnLst>
                <a:rect l="0" t="0" r="r" b="b"/>
                <a:pathLst>
                  <a:path w="325" h="286">
                    <a:moveTo>
                      <a:pt x="245" y="286"/>
                    </a:moveTo>
                    <a:lnTo>
                      <a:pt x="0" y="126"/>
                    </a:lnTo>
                    <a:lnTo>
                      <a:pt x="325" y="0"/>
                    </a:lnTo>
                    <a:lnTo>
                      <a:pt x="245" y="286"/>
                    </a:lnTo>
                    <a:close/>
                  </a:path>
                </a:pathLst>
              </a:custGeom>
              <a:solidFill>
                <a:srgbClr val="00BFB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22" name="Line 1498"/>
              <p:cNvSpPr>
                <a:spLocks noChangeShapeType="1"/>
              </p:cNvSpPr>
              <p:nvPr/>
            </p:nvSpPr>
            <p:spPr bwMode="auto">
              <a:xfrm flipH="1" flipV="1">
                <a:off x="3232" y="2568"/>
                <a:ext cx="245" cy="16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23" name="Line 1499"/>
              <p:cNvSpPr>
                <a:spLocks noChangeShapeType="1"/>
              </p:cNvSpPr>
              <p:nvPr/>
            </p:nvSpPr>
            <p:spPr bwMode="auto">
              <a:xfrm flipV="1">
                <a:off x="3232" y="2442"/>
                <a:ext cx="325" cy="12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24" name="Freeform 1500"/>
              <p:cNvSpPr>
                <a:spLocks/>
              </p:cNvSpPr>
              <p:nvPr/>
            </p:nvSpPr>
            <p:spPr bwMode="auto">
              <a:xfrm>
                <a:off x="3477" y="2442"/>
                <a:ext cx="326" cy="286"/>
              </a:xfrm>
              <a:custGeom>
                <a:avLst/>
                <a:gdLst/>
                <a:ahLst/>
                <a:cxnLst>
                  <a:cxn ang="0">
                    <a:pos x="0" y="286"/>
                  </a:cxn>
                  <a:cxn ang="0">
                    <a:pos x="326" y="160"/>
                  </a:cxn>
                  <a:cxn ang="0">
                    <a:pos x="80" y="0"/>
                  </a:cxn>
                  <a:cxn ang="0">
                    <a:pos x="0" y="286"/>
                  </a:cxn>
                </a:cxnLst>
                <a:rect l="0" t="0" r="r" b="b"/>
                <a:pathLst>
                  <a:path w="326" h="286">
                    <a:moveTo>
                      <a:pt x="0" y="286"/>
                    </a:moveTo>
                    <a:lnTo>
                      <a:pt x="326" y="160"/>
                    </a:lnTo>
                    <a:lnTo>
                      <a:pt x="80" y="0"/>
                    </a:lnTo>
                    <a:lnTo>
                      <a:pt x="0" y="286"/>
                    </a:lnTo>
                    <a:close/>
                  </a:path>
                </a:pathLst>
              </a:custGeom>
              <a:solidFill>
                <a:srgbClr val="00BFB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25" name="Line 1501"/>
              <p:cNvSpPr>
                <a:spLocks noChangeShapeType="1"/>
              </p:cNvSpPr>
              <p:nvPr/>
            </p:nvSpPr>
            <p:spPr bwMode="auto">
              <a:xfrm flipV="1">
                <a:off x="3477" y="2602"/>
                <a:ext cx="326" cy="12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26" name="Line 1502"/>
              <p:cNvSpPr>
                <a:spLocks noChangeShapeType="1"/>
              </p:cNvSpPr>
              <p:nvPr/>
            </p:nvSpPr>
            <p:spPr bwMode="auto">
              <a:xfrm flipH="1" flipV="1">
                <a:off x="3557" y="2442"/>
                <a:ext cx="246" cy="16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27" name="Freeform 1503"/>
              <p:cNvSpPr>
                <a:spLocks/>
              </p:cNvSpPr>
              <p:nvPr/>
            </p:nvSpPr>
            <p:spPr bwMode="auto">
              <a:xfrm>
                <a:off x="3477" y="2402"/>
                <a:ext cx="326" cy="200"/>
              </a:xfrm>
              <a:custGeom>
                <a:avLst/>
                <a:gdLst/>
                <a:ahLst/>
                <a:cxnLst>
                  <a:cxn ang="0">
                    <a:pos x="0" y="126"/>
                  </a:cxn>
                  <a:cxn ang="0">
                    <a:pos x="326" y="0"/>
                  </a:cxn>
                  <a:cxn ang="0">
                    <a:pos x="326" y="200"/>
                  </a:cxn>
                  <a:cxn ang="0">
                    <a:pos x="0" y="126"/>
                  </a:cxn>
                </a:cxnLst>
                <a:rect l="0" t="0" r="r" b="b"/>
                <a:pathLst>
                  <a:path w="326" h="200">
                    <a:moveTo>
                      <a:pt x="0" y="126"/>
                    </a:moveTo>
                    <a:lnTo>
                      <a:pt x="326" y="0"/>
                    </a:lnTo>
                    <a:lnTo>
                      <a:pt x="326" y="200"/>
                    </a:lnTo>
                    <a:lnTo>
                      <a:pt x="0" y="126"/>
                    </a:lnTo>
                    <a:close/>
                  </a:path>
                </a:pathLst>
              </a:custGeom>
              <a:solidFill>
                <a:srgbClr val="00BFB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28" name="Line 1504"/>
              <p:cNvSpPr>
                <a:spLocks noChangeShapeType="1"/>
              </p:cNvSpPr>
              <p:nvPr/>
            </p:nvSpPr>
            <p:spPr bwMode="auto">
              <a:xfrm flipV="1">
                <a:off x="3477" y="2402"/>
                <a:ext cx="326" cy="12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29" name="Line 1505"/>
              <p:cNvSpPr>
                <a:spLocks noChangeShapeType="1"/>
              </p:cNvSpPr>
              <p:nvPr/>
            </p:nvSpPr>
            <p:spPr bwMode="auto">
              <a:xfrm>
                <a:off x="3803" y="2402"/>
                <a:ext cx="1" cy="20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30" name="Freeform 1506"/>
              <p:cNvSpPr>
                <a:spLocks/>
              </p:cNvSpPr>
              <p:nvPr/>
            </p:nvSpPr>
            <p:spPr bwMode="auto">
              <a:xfrm>
                <a:off x="3477" y="2528"/>
                <a:ext cx="326" cy="20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00"/>
                  </a:cxn>
                  <a:cxn ang="0">
                    <a:pos x="326" y="74"/>
                  </a:cxn>
                  <a:cxn ang="0">
                    <a:pos x="0" y="0"/>
                  </a:cxn>
                </a:cxnLst>
                <a:rect l="0" t="0" r="r" b="b"/>
                <a:pathLst>
                  <a:path w="326" h="200">
                    <a:moveTo>
                      <a:pt x="0" y="0"/>
                    </a:moveTo>
                    <a:lnTo>
                      <a:pt x="0" y="200"/>
                    </a:lnTo>
                    <a:lnTo>
                      <a:pt x="326" y="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BFB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31" name="Line 1507"/>
              <p:cNvSpPr>
                <a:spLocks noChangeShapeType="1"/>
              </p:cNvSpPr>
              <p:nvPr/>
            </p:nvSpPr>
            <p:spPr bwMode="auto">
              <a:xfrm>
                <a:off x="3477" y="2528"/>
                <a:ext cx="1" cy="20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32" name="Line 1508"/>
              <p:cNvSpPr>
                <a:spLocks noChangeShapeType="1"/>
              </p:cNvSpPr>
              <p:nvPr/>
            </p:nvSpPr>
            <p:spPr bwMode="auto">
              <a:xfrm flipV="1">
                <a:off x="3477" y="2602"/>
                <a:ext cx="326" cy="12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33" name="Freeform 1509"/>
              <p:cNvSpPr>
                <a:spLocks/>
              </p:cNvSpPr>
              <p:nvPr/>
            </p:nvSpPr>
            <p:spPr bwMode="auto">
              <a:xfrm>
                <a:off x="3544" y="2442"/>
                <a:ext cx="318" cy="326"/>
              </a:xfrm>
              <a:custGeom>
                <a:avLst/>
                <a:gdLst/>
                <a:ahLst/>
                <a:cxnLst>
                  <a:cxn ang="0">
                    <a:pos x="0" y="326"/>
                  </a:cxn>
                  <a:cxn ang="0">
                    <a:pos x="318" y="199"/>
                  </a:cxn>
                  <a:cxn ang="0">
                    <a:pos x="318" y="0"/>
                  </a:cxn>
                  <a:cxn ang="0">
                    <a:pos x="0" y="326"/>
                  </a:cxn>
                </a:cxnLst>
                <a:rect l="0" t="0" r="r" b="b"/>
                <a:pathLst>
                  <a:path w="318" h="326">
                    <a:moveTo>
                      <a:pt x="0" y="326"/>
                    </a:moveTo>
                    <a:lnTo>
                      <a:pt x="318" y="199"/>
                    </a:lnTo>
                    <a:lnTo>
                      <a:pt x="318" y="0"/>
                    </a:lnTo>
                    <a:lnTo>
                      <a:pt x="0" y="326"/>
                    </a:lnTo>
                    <a:close/>
                  </a:path>
                </a:pathLst>
              </a:custGeom>
              <a:solidFill>
                <a:srgbClr val="00BFB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34" name="Line 1510"/>
              <p:cNvSpPr>
                <a:spLocks noChangeShapeType="1"/>
              </p:cNvSpPr>
              <p:nvPr/>
            </p:nvSpPr>
            <p:spPr bwMode="auto">
              <a:xfrm flipV="1">
                <a:off x="3544" y="2641"/>
                <a:ext cx="318" cy="12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35" name="Line 1511"/>
              <p:cNvSpPr>
                <a:spLocks noChangeShapeType="1"/>
              </p:cNvSpPr>
              <p:nvPr/>
            </p:nvSpPr>
            <p:spPr bwMode="auto">
              <a:xfrm flipV="1">
                <a:off x="3862" y="2442"/>
                <a:ext cx="1" cy="199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36" name="Freeform 1512"/>
              <p:cNvSpPr>
                <a:spLocks/>
              </p:cNvSpPr>
              <p:nvPr/>
            </p:nvSpPr>
            <p:spPr bwMode="auto">
              <a:xfrm>
                <a:off x="3544" y="2442"/>
                <a:ext cx="318" cy="326"/>
              </a:xfrm>
              <a:custGeom>
                <a:avLst/>
                <a:gdLst/>
                <a:ahLst/>
                <a:cxnLst>
                  <a:cxn ang="0">
                    <a:pos x="0" y="326"/>
                  </a:cxn>
                  <a:cxn ang="0">
                    <a:pos x="0" y="126"/>
                  </a:cxn>
                  <a:cxn ang="0">
                    <a:pos x="318" y="0"/>
                  </a:cxn>
                  <a:cxn ang="0">
                    <a:pos x="0" y="326"/>
                  </a:cxn>
                </a:cxnLst>
                <a:rect l="0" t="0" r="r" b="b"/>
                <a:pathLst>
                  <a:path w="318" h="326">
                    <a:moveTo>
                      <a:pt x="0" y="326"/>
                    </a:moveTo>
                    <a:lnTo>
                      <a:pt x="0" y="126"/>
                    </a:lnTo>
                    <a:lnTo>
                      <a:pt x="318" y="0"/>
                    </a:lnTo>
                    <a:lnTo>
                      <a:pt x="0" y="326"/>
                    </a:lnTo>
                    <a:close/>
                  </a:path>
                </a:pathLst>
              </a:custGeom>
              <a:solidFill>
                <a:srgbClr val="00BFB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37" name="Line 1513"/>
              <p:cNvSpPr>
                <a:spLocks noChangeShapeType="1"/>
              </p:cNvSpPr>
              <p:nvPr/>
            </p:nvSpPr>
            <p:spPr bwMode="auto">
              <a:xfrm flipV="1">
                <a:off x="3544" y="2568"/>
                <a:ext cx="1" cy="20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38" name="Line 1514"/>
              <p:cNvSpPr>
                <a:spLocks noChangeShapeType="1"/>
              </p:cNvSpPr>
              <p:nvPr/>
            </p:nvSpPr>
            <p:spPr bwMode="auto">
              <a:xfrm flipV="1">
                <a:off x="3544" y="2442"/>
                <a:ext cx="318" cy="12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39" name="Freeform 1515"/>
              <p:cNvSpPr>
                <a:spLocks/>
              </p:cNvSpPr>
              <p:nvPr/>
            </p:nvSpPr>
            <p:spPr bwMode="auto">
              <a:xfrm>
                <a:off x="3544" y="2641"/>
                <a:ext cx="318" cy="286"/>
              </a:xfrm>
              <a:custGeom>
                <a:avLst/>
                <a:gdLst/>
                <a:ahLst/>
                <a:cxnLst>
                  <a:cxn ang="0">
                    <a:pos x="245" y="286"/>
                  </a:cxn>
                  <a:cxn ang="0">
                    <a:pos x="0" y="127"/>
                  </a:cxn>
                  <a:cxn ang="0">
                    <a:pos x="318" y="0"/>
                  </a:cxn>
                  <a:cxn ang="0">
                    <a:pos x="245" y="286"/>
                  </a:cxn>
                </a:cxnLst>
                <a:rect l="0" t="0" r="r" b="b"/>
                <a:pathLst>
                  <a:path w="318" h="286">
                    <a:moveTo>
                      <a:pt x="245" y="286"/>
                    </a:moveTo>
                    <a:lnTo>
                      <a:pt x="0" y="127"/>
                    </a:lnTo>
                    <a:lnTo>
                      <a:pt x="318" y="0"/>
                    </a:lnTo>
                    <a:lnTo>
                      <a:pt x="245" y="286"/>
                    </a:lnTo>
                    <a:close/>
                  </a:path>
                </a:pathLst>
              </a:custGeom>
              <a:solidFill>
                <a:srgbClr val="00BFB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40" name="Line 1516"/>
              <p:cNvSpPr>
                <a:spLocks noChangeShapeType="1"/>
              </p:cNvSpPr>
              <p:nvPr/>
            </p:nvSpPr>
            <p:spPr bwMode="auto">
              <a:xfrm flipH="1" flipV="1">
                <a:off x="3544" y="2768"/>
                <a:ext cx="245" cy="159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41" name="Line 1517"/>
              <p:cNvSpPr>
                <a:spLocks noChangeShapeType="1"/>
              </p:cNvSpPr>
              <p:nvPr/>
            </p:nvSpPr>
            <p:spPr bwMode="auto">
              <a:xfrm flipV="1">
                <a:off x="3544" y="2641"/>
                <a:ext cx="318" cy="12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42" name="Freeform 1518"/>
              <p:cNvSpPr>
                <a:spLocks/>
              </p:cNvSpPr>
              <p:nvPr/>
            </p:nvSpPr>
            <p:spPr bwMode="auto">
              <a:xfrm>
                <a:off x="3862" y="2442"/>
                <a:ext cx="253" cy="36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99"/>
                  </a:cxn>
                  <a:cxn ang="0">
                    <a:pos x="253" y="365"/>
                  </a:cxn>
                  <a:cxn ang="0">
                    <a:pos x="0" y="0"/>
                  </a:cxn>
                </a:cxnLst>
                <a:rect l="0" t="0" r="r" b="b"/>
                <a:pathLst>
                  <a:path w="253" h="365">
                    <a:moveTo>
                      <a:pt x="0" y="0"/>
                    </a:moveTo>
                    <a:lnTo>
                      <a:pt x="0" y="199"/>
                    </a:lnTo>
                    <a:lnTo>
                      <a:pt x="253" y="36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BFB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43" name="Line 1519"/>
              <p:cNvSpPr>
                <a:spLocks noChangeShapeType="1"/>
              </p:cNvSpPr>
              <p:nvPr/>
            </p:nvSpPr>
            <p:spPr bwMode="auto">
              <a:xfrm>
                <a:off x="3862" y="2442"/>
                <a:ext cx="1" cy="199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44" name="Line 1520"/>
              <p:cNvSpPr>
                <a:spLocks noChangeShapeType="1"/>
              </p:cNvSpPr>
              <p:nvPr/>
            </p:nvSpPr>
            <p:spPr bwMode="auto">
              <a:xfrm>
                <a:off x="3862" y="2641"/>
                <a:ext cx="253" cy="16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45" name="Freeform 1521"/>
              <p:cNvSpPr>
                <a:spLocks/>
              </p:cNvSpPr>
              <p:nvPr/>
            </p:nvSpPr>
            <p:spPr bwMode="auto">
              <a:xfrm>
                <a:off x="3862" y="2442"/>
                <a:ext cx="253" cy="36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53" y="160"/>
                  </a:cxn>
                  <a:cxn ang="0">
                    <a:pos x="253" y="365"/>
                  </a:cxn>
                  <a:cxn ang="0">
                    <a:pos x="0" y="0"/>
                  </a:cxn>
                </a:cxnLst>
                <a:rect l="0" t="0" r="r" b="b"/>
                <a:pathLst>
                  <a:path w="253" h="365">
                    <a:moveTo>
                      <a:pt x="0" y="0"/>
                    </a:moveTo>
                    <a:lnTo>
                      <a:pt x="253" y="160"/>
                    </a:lnTo>
                    <a:lnTo>
                      <a:pt x="253" y="36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BFB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46" name="Line 1522"/>
              <p:cNvSpPr>
                <a:spLocks noChangeShapeType="1"/>
              </p:cNvSpPr>
              <p:nvPr/>
            </p:nvSpPr>
            <p:spPr bwMode="auto">
              <a:xfrm>
                <a:off x="3862" y="2442"/>
                <a:ext cx="253" cy="16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47" name="Line 1523"/>
              <p:cNvSpPr>
                <a:spLocks noChangeShapeType="1"/>
              </p:cNvSpPr>
              <p:nvPr/>
            </p:nvSpPr>
            <p:spPr bwMode="auto">
              <a:xfrm>
                <a:off x="4115" y="2602"/>
                <a:ext cx="1" cy="20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48" name="Freeform 1524"/>
              <p:cNvSpPr>
                <a:spLocks/>
              </p:cNvSpPr>
              <p:nvPr/>
            </p:nvSpPr>
            <p:spPr bwMode="auto">
              <a:xfrm>
                <a:off x="3789" y="2641"/>
                <a:ext cx="326" cy="286"/>
              </a:xfrm>
              <a:custGeom>
                <a:avLst/>
                <a:gdLst/>
                <a:ahLst/>
                <a:cxnLst>
                  <a:cxn ang="0">
                    <a:pos x="0" y="286"/>
                  </a:cxn>
                  <a:cxn ang="0">
                    <a:pos x="326" y="166"/>
                  </a:cxn>
                  <a:cxn ang="0">
                    <a:pos x="73" y="0"/>
                  </a:cxn>
                  <a:cxn ang="0">
                    <a:pos x="0" y="286"/>
                  </a:cxn>
                </a:cxnLst>
                <a:rect l="0" t="0" r="r" b="b"/>
                <a:pathLst>
                  <a:path w="326" h="286">
                    <a:moveTo>
                      <a:pt x="0" y="286"/>
                    </a:moveTo>
                    <a:lnTo>
                      <a:pt x="326" y="166"/>
                    </a:lnTo>
                    <a:lnTo>
                      <a:pt x="73" y="0"/>
                    </a:lnTo>
                    <a:lnTo>
                      <a:pt x="0" y="286"/>
                    </a:lnTo>
                    <a:close/>
                  </a:path>
                </a:pathLst>
              </a:custGeom>
              <a:solidFill>
                <a:srgbClr val="00BFB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49" name="Line 1525"/>
              <p:cNvSpPr>
                <a:spLocks noChangeShapeType="1"/>
              </p:cNvSpPr>
              <p:nvPr/>
            </p:nvSpPr>
            <p:spPr bwMode="auto">
              <a:xfrm flipV="1">
                <a:off x="3789" y="2807"/>
                <a:ext cx="326" cy="12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50" name="Line 1526"/>
              <p:cNvSpPr>
                <a:spLocks noChangeShapeType="1"/>
              </p:cNvSpPr>
              <p:nvPr/>
            </p:nvSpPr>
            <p:spPr bwMode="auto">
              <a:xfrm flipH="1" flipV="1">
                <a:off x="3862" y="2641"/>
                <a:ext cx="253" cy="16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51" name="Freeform 1527"/>
              <p:cNvSpPr>
                <a:spLocks/>
              </p:cNvSpPr>
              <p:nvPr/>
            </p:nvSpPr>
            <p:spPr bwMode="auto">
              <a:xfrm>
                <a:off x="3544" y="2568"/>
                <a:ext cx="571" cy="16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45" y="160"/>
                  </a:cxn>
                  <a:cxn ang="0">
                    <a:pos x="571" y="34"/>
                  </a:cxn>
                  <a:cxn ang="0">
                    <a:pos x="0" y="0"/>
                  </a:cxn>
                </a:cxnLst>
                <a:rect l="0" t="0" r="r" b="b"/>
                <a:pathLst>
                  <a:path w="571" h="160">
                    <a:moveTo>
                      <a:pt x="0" y="0"/>
                    </a:moveTo>
                    <a:lnTo>
                      <a:pt x="245" y="160"/>
                    </a:lnTo>
                    <a:lnTo>
                      <a:pt x="571" y="3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BFB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52" name="Line 1528"/>
              <p:cNvSpPr>
                <a:spLocks noChangeShapeType="1"/>
              </p:cNvSpPr>
              <p:nvPr/>
            </p:nvSpPr>
            <p:spPr bwMode="auto">
              <a:xfrm>
                <a:off x="3544" y="2568"/>
                <a:ext cx="245" cy="16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53" name="Line 1529"/>
              <p:cNvSpPr>
                <a:spLocks noChangeShapeType="1"/>
              </p:cNvSpPr>
              <p:nvPr/>
            </p:nvSpPr>
            <p:spPr bwMode="auto">
              <a:xfrm flipV="1">
                <a:off x="3789" y="2602"/>
                <a:ext cx="326" cy="12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54" name="Freeform 1530"/>
              <p:cNvSpPr>
                <a:spLocks/>
              </p:cNvSpPr>
              <p:nvPr/>
            </p:nvSpPr>
            <p:spPr bwMode="auto">
              <a:xfrm>
                <a:off x="3789" y="2602"/>
                <a:ext cx="326" cy="205"/>
              </a:xfrm>
              <a:custGeom>
                <a:avLst/>
                <a:gdLst/>
                <a:ahLst/>
                <a:cxnLst>
                  <a:cxn ang="0">
                    <a:pos x="0" y="126"/>
                  </a:cxn>
                  <a:cxn ang="0">
                    <a:pos x="326" y="0"/>
                  </a:cxn>
                  <a:cxn ang="0">
                    <a:pos x="326" y="205"/>
                  </a:cxn>
                  <a:cxn ang="0">
                    <a:pos x="0" y="126"/>
                  </a:cxn>
                </a:cxnLst>
                <a:rect l="0" t="0" r="r" b="b"/>
                <a:pathLst>
                  <a:path w="326" h="205">
                    <a:moveTo>
                      <a:pt x="0" y="126"/>
                    </a:moveTo>
                    <a:lnTo>
                      <a:pt x="326" y="0"/>
                    </a:lnTo>
                    <a:lnTo>
                      <a:pt x="326" y="205"/>
                    </a:lnTo>
                    <a:lnTo>
                      <a:pt x="0" y="126"/>
                    </a:lnTo>
                    <a:close/>
                  </a:path>
                </a:pathLst>
              </a:custGeom>
              <a:solidFill>
                <a:srgbClr val="00BFB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55" name="Line 1531"/>
              <p:cNvSpPr>
                <a:spLocks noChangeShapeType="1"/>
              </p:cNvSpPr>
              <p:nvPr/>
            </p:nvSpPr>
            <p:spPr bwMode="auto">
              <a:xfrm flipV="1">
                <a:off x="3789" y="2602"/>
                <a:ext cx="326" cy="12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56" name="Line 1532"/>
              <p:cNvSpPr>
                <a:spLocks noChangeShapeType="1"/>
              </p:cNvSpPr>
              <p:nvPr/>
            </p:nvSpPr>
            <p:spPr bwMode="auto">
              <a:xfrm>
                <a:off x="4115" y="2602"/>
                <a:ext cx="1" cy="20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57" name="Freeform 1533"/>
              <p:cNvSpPr>
                <a:spLocks/>
              </p:cNvSpPr>
              <p:nvPr/>
            </p:nvSpPr>
            <p:spPr bwMode="auto">
              <a:xfrm>
                <a:off x="3789" y="2728"/>
                <a:ext cx="326" cy="19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99"/>
                  </a:cxn>
                  <a:cxn ang="0">
                    <a:pos x="326" y="79"/>
                  </a:cxn>
                  <a:cxn ang="0">
                    <a:pos x="0" y="0"/>
                  </a:cxn>
                </a:cxnLst>
                <a:rect l="0" t="0" r="r" b="b"/>
                <a:pathLst>
                  <a:path w="326" h="199">
                    <a:moveTo>
                      <a:pt x="0" y="0"/>
                    </a:moveTo>
                    <a:lnTo>
                      <a:pt x="0" y="199"/>
                    </a:lnTo>
                    <a:lnTo>
                      <a:pt x="326" y="7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BFB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58" name="Line 1534"/>
              <p:cNvSpPr>
                <a:spLocks noChangeShapeType="1"/>
              </p:cNvSpPr>
              <p:nvPr/>
            </p:nvSpPr>
            <p:spPr bwMode="auto">
              <a:xfrm>
                <a:off x="3789" y="2728"/>
                <a:ext cx="1" cy="199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59" name="Line 1535"/>
              <p:cNvSpPr>
                <a:spLocks noChangeShapeType="1"/>
              </p:cNvSpPr>
              <p:nvPr/>
            </p:nvSpPr>
            <p:spPr bwMode="auto">
              <a:xfrm flipV="1">
                <a:off x="3789" y="2807"/>
                <a:ext cx="326" cy="12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60" name="Freeform 1536"/>
              <p:cNvSpPr>
                <a:spLocks/>
              </p:cNvSpPr>
              <p:nvPr/>
            </p:nvSpPr>
            <p:spPr bwMode="auto">
              <a:xfrm>
                <a:off x="3544" y="2442"/>
                <a:ext cx="571" cy="160"/>
              </a:xfrm>
              <a:custGeom>
                <a:avLst/>
                <a:gdLst/>
                <a:ahLst/>
                <a:cxnLst>
                  <a:cxn ang="0">
                    <a:pos x="0" y="126"/>
                  </a:cxn>
                  <a:cxn ang="0">
                    <a:pos x="318" y="0"/>
                  </a:cxn>
                  <a:cxn ang="0">
                    <a:pos x="571" y="160"/>
                  </a:cxn>
                  <a:cxn ang="0">
                    <a:pos x="0" y="126"/>
                  </a:cxn>
                </a:cxnLst>
                <a:rect l="0" t="0" r="r" b="b"/>
                <a:pathLst>
                  <a:path w="571" h="160">
                    <a:moveTo>
                      <a:pt x="0" y="126"/>
                    </a:moveTo>
                    <a:lnTo>
                      <a:pt x="318" y="0"/>
                    </a:lnTo>
                    <a:lnTo>
                      <a:pt x="571" y="160"/>
                    </a:lnTo>
                    <a:lnTo>
                      <a:pt x="0" y="126"/>
                    </a:lnTo>
                    <a:close/>
                  </a:path>
                </a:pathLst>
              </a:custGeom>
              <a:solidFill>
                <a:srgbClr val="00BFB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61" name="Line 1537"/>
              <p:cNvSpPr>
                <a:spLocks noChangeShapeType="1"/>
              </p:cNvSpPr>
              <p:nvPr/>
            </p:nvSpPr>
            <p:spPr bwMode="auto">
              <a:xfrm flipV="1">
                <a:off x="3544" y="2442"/>
                <a:ext cx="318" cy="12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62" name="Line 1538"/>
              <p:cNvSpPr>
                <a:spLocks noChangeShapeType="1"/>
              </p:cNvSpPr>
              <p:nvPr/>
            </p:nvSpPr>
            <p:spPr bwMode="auto">
              <a:xfrm>
                <a:off x="3862" y="2442"/>
                <a:ext cx="253" cy="16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63" name="Rectangle 1539"/>
              <p:cNvSpPr>
                <a:spLocks noChangeArrowheads="1"/>
              </p:cNvSpPr>
              <p:nvPr/>
            </p:nvSpPr>
            <p:spPr bwMode="auto">
              <a:xfrm>
                <a:off x="4101" y="3418"/>
                <a:ext cx="909" cy="1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5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X = model type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564" name="Freeform 1540"/>
              <p:cNvSpPr>
                <a:spLocks/>
              </p:cNvSpPr>
              <p:nvPr/>
            </p:nvSpPr>
            <p:spPr bwMode="auto">
              <a:xfrm>
                <a:off x="3245" y="2037"/>
                <a:ext cx="246" cy="36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46" y="166"/>
                  </a:cxn>
                  <a:cxn ang="0">
                    <a:pos x="246" y="365"/>
                  </a:cxn>
                  <a:cxn ang="0">
                    <a:pos x="0" y="0"/>
                  </a:cxn>
                </a:cxnLst>
                <a:rect l="0" t="0" r="r" b="b"/>
                <a:pathLst>
                  <a:path w="246" h="365">
                    <a:moveTo>
                      <a:pt x="0" y="0"/>
                    </a:moveTo>
                    <a:lnTo>
                      <a:pt x="246" y="166"/>
                    </a:lnTo>
                    <a:lnTo>
                      <a:pt x="246" y="36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BFB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65" name="Line 1541"/>
              <p:cNvSpPr>
                <a:spLocks noChangeShapeType="1"/>
              </p:cNvSpPr>
              <p:nvPr/>
            </p:nvSpPr>
            <p:spPr bwMode="auto">
              <a:xfrm>
                <a:off x="3245" y="2037"/>
                <a:ext cx="246" cy="16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66" name="Line 1542"/>
              <p:cNvSpPr>
                <a:spLocks noChangeShapeType="1"/>
              </p:cNvSpPr>
              <p:nvPr/>
            </p:nvSpPr>
            <p:spPr bwMode="auto">
              <a:xfrm>
                <a:off x="3491" y="2203"/>
                <a:ext cx="1" cy="199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67" name="Freeform 1543"/>
              <p:cNvSpPr>
                <a:spLocks/>
              </p:cNvSpPr>
              <p:nvPr/>
            </p:nvSpPr>
            <p:spPr bwMode="auto">
              <a:xfrm>
                <a:off x="3245" y="2037"/>
                <a:ext cx="246" cy="36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06"/>
                  </a:cxn>
                  <a:cxn ang="0">
                    <a:pos x="246" y="365"/>
                  </a:cxn>
                  <a:cxn ang="0">
                    <a:pos x="0" y="0"/>
                  </a:cxn>
                </a:cxnLst>
                <a:rect l="0" t="0" r="r" b="b"/>
                <a:pathLst>
                  <a:path w="246" h="365">
                    <a:moveTo>
                      <a:pt x="0" y="0"/>
                    </a:moveTo>
                    <a:lnTo>
                      <a:pt x="0" y="206"/>
                    </a:lnTo>
                    <a:lnTo>
                      <a:pt x="246" y="36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BFB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68" name="Line 1544"/>
              <p:cNvSpPr>
                <a:spLocks noChangeShapeType="1"/>
              </p:cNvSpPr>
              <p:nvPr/>
            </p:nvSpPr>
            <p:spPr bwMode="auto">
              <a:xfrm>
                <a:off x="3245" y="2037"/>
                <a:ext cx="1" cy="20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69" name="Line 1545"/>
              <p:cNvSpPr>
                <a:spLocks noChangeShapeType="1"/>
              </p:cNvSpPr>
              <p:nvPr/>
            </p:nvSpPr>
            <p:spPr bwMode="auto">
              <a:xfrm>
                <a:off x="3245" y="2243"/>
                <a:ext cx="246" cy="159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70" name="Freeform 1546"/>
              <p:cNvSpPr>
                <a:spLocks/>
              </p:cNvSpPr>
              <p:nvPr/>
            </p:nvSpPr>
            <p:spPr bwMode="auto">
              <a:xfrm>
                <a:off x="3172" y="2243"/>
                <a:ext cx="319" cy="285"/>
              </a:xfrm>
              <a:custGeom>
                <a:avLst/>
                <a:gdLst/>
                <a:ahLst/>
                <a:cxnLst>
                  <a:cxn ang="0">
                    <a:pos x="0" y="285"/>
                  </a:cxn>
                  <a:cxn ang="0">
                    <a:pos x="319" y="159"/>
                  </a:cxn>
                  <a:cxn ang="0">
                    <a:pos x="73" y="0"/>
                  </a:cxn>
                  <a:cxn ang="0">
                    <a:pos x="0" y="285"/>
                  </a:cxn>
                </a:cxnLst>
                <a:rect l="0" t="0" r="r" b="b"/>
                <a:pathLst>
                  <a:path w="319" h="285">
                    <a:moveTo>
                      <a:pt x="0" y="285"/>
                    </a:moveTo>
                    <a:lnTo>
                      <a:pt x="319" y="159"/>
                    </a:lnTo>
                    <a:lnTo>
                      <a:pt x="73" y="0"/>
                    </a:lnTo>
                    <a:lnTo>
                      <a:pt x="0" y="285"/>
                    </a:lnTo>
                    <a:close/>
                  </a:path>
                </a:pathLst>
              </a:custGeom>
              <a:solidFill>
                <a:srgbClr val="00BFB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71" name="Line 1547"/>
              <p:cNvSpPr>
                <a:spLocks noChangeShapeType="1"/>
              </p:cNvSpPr>
              <p:nvPr/>
            </p:nvSpPr>
            <p:spPr bwMode="auto">
              <a:xfrm flipV="1">
                <a:off x="3172" y="2402"/>
                <a:ext cx="319" cy="12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72" name="Line 1548"/>
              <p:cNvSpPr>
                <a:spLocks noChangeShapeType="1"/>
              </p:cNvSpPr>
              <p:nvPr/>
            </p:nvSpPr>
            <p:spPr bwMode="auto">
              <a:xfrm flipH="1" flipV="1">
                <a:off x="3245" y="2243"/>
                <a:ext cx="246" cy="159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73" name="Freeform 1549"/>
              <p:cNvSpPr>
                <a:spLocks/>
              </p:cNvSpPr>
              <p:nvPr/>
            </p:nvSpPr>
            <p:spPr bwMode="auto">
              <a:xfrm>
                <a:off x="2927" y="2243"/>
                <a:ext cx="318" cy="285"/>
              </a:xfrm>
              <a:custGeom>
                <a:avLst/>
                <a:gdLst/>
                <a:ahLst/>
                <a:cxnLst>
                  <a:cxn ang="0">
                    <a:pos x="245" y="285"/>
                  </a:cxn>
                  <a:cxn ang="0">
                    <a:pos x="0" y="119"/>
                  </a:cxn>
                  <a:cxn ang="0">
                    <a:pos x="318" y="0"/>
                  </a:cxn>
                  <a:cxn ang="0">
                    <a:pos x="245" y="285"/>
                  </a:cxn>
                </a:cxnLst>
                <a:rect l="0" t="0" r="r" b="b"/>
                <a:pathLst>
                  <a:path w="318" h="285">
                    <a:moveTo>
                      <a:pt x="245" y="285"/>
                    </a:moveTo>
                    <a:lnTo>
                      <a:pt x="0" y="119"/>
                    </a:lnTo>
                    <a:lnTo>
                      <a:pt x="318" y="0"/>
                    </a:lnTo>
                    <a:lnTo>
                      <a:pt x="245" y="285"/>
                    </a:lnTo>
                    <a:close/>
                  </a:path>
                </a:pathLst>
              </a:custGeom>
              <a:solidFill>
                <a:srgbClr val="00BFB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74" name="Line 1550"/>
              <p:cNvSpPr>
                <a:spLocks noChangeShapeType="1"/>
              </p:cNvSpPr>
              <p:nvPr/>
            </p:nvSpPr>
            <p:spPr bwMode="auto">
              <a:xfrm flipH="1" flipV="1">
                <a:off x="2927" y="2362"/>
                <a:ext cx="245" cy="16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75" name="Line 1551"/>
              <p:cNvSpPr>
                <a:spLocks noChangeShapeType="1"/>
              </p:cNvSpPr>
              <p:nvPr/>
            </p:nvSpPr>
            <p:spPr bwMode="auto">
              <a:xfrm flipV="1">
                <a:off x="2927" y="2243"/>
                <a:ext cx="318" cy="119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76" name="Freeform 1552"/>
              <p:cNvSpPr>
                <a:spLocks/>
              </p:cNvSpPr>
              <p:nvPr/>
            </p:nvSpPr>
            <p:spPr bwMode="auto">
              <a:xfrm>
                <a:off x="3172" y="2323"/>
                <a:ext cx="319" cy="20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05"/>
                  </a:cxn>
                  <a:cxn ang="0">
                    <a:pos x="319" y="79"/>
                  </a:cxn>
                  <a:cxn ang="0">
                    <a:pos x="0" y="0"/>
                  </a:cxn>
                </a:cxnLst>
                <a:rect l="0" t="0" r="r" b="b"/>
                <a:pathLst>
                  <a:path w="319" h="205">
                    <a:moveTo>
                      <a:pt x="0" y="0"/>
                    </a:moveTo>
                    <a:lnTo>
                      <a:pt x="0" y="205"/>
                    </a:lnTo>
                    <a:lnTo>
                      <a:pt x="319" y="7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BFB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77" name="Line 1553"/>
              <p:cNvSpPr>
                <a:spLocks noChangeShapeType="1"/>
              </p:cNvSpPr>
              <p:nvPr/>
            </p:nvSpPr>
            <p:spPr bwMode="auto">
              <a:xfrm>
                <a:off x="3172" y="2323"/>
                <a:ext cx="1" cy="20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78" name="Line 1554"/>
              <p:cNvSpPr>
                <a:spLocks noChangeShapeType="1"/>
              </p:cNvSpPr>
              <p:nvPr/>
            </p:nvSpPr>
            <p:spPr bwMode="auto">
              <a:xfrm flipV="1">
                <a:off x="3172" y="2402"/>
                <a:ext cx="319" cy="12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79" name="Freeform 1555"/>
              <p:cNvSpPr>
                <a:spLocks/>
              </p:cNvSpPr>
              <p:nvPr/>
            </p:nvSpPr>
            <p:spPr bwMode="auto">
              <a:xfrm>
                <a:off x="3172" y="2203"/>
                <a:ext cx="319" cy="199"/>
              </a:xfrm>
              <a:custGeom>
                <a:avLst/>
                <a:gdLst/>
                <a:ahLst/>
                <a:cxnLst>
                  <a:cxn ang="0">
                    <a:pos x="0" y="120"/>
                  </a:cxn>
                  <a:cxn ang="0">
                    <a:pos x="319" y="0"/>
                  </a:cxn>
                  <a:cxn ang="0">
                    <a:pos x="319" y="199"/>
                  </a:cxn>
                  <a:cxn ang="0">
                    <a:pos x="0" y="120"/>
                  </a:cxn>
                </a:cxnLst>
                <a:rect l="0" t="0" r="r" b="b"/>
                <a:pathLst>
                  <a:path w="319" h="199">
                    <a:moveTo>
                      <a:pt x="0" y="120"/>
                    </a:moveTo>
                    <a:lnTo>
                      <a:pt x="319" y="0"/>
                    </a:lnTo>
                    <a:lnTo>
                      <a:pt x="319" y="199"/>
                    </a:lnTo>
                    <a:lnTo>
                      <a:pt x="0" y="120"/>
                    </a:lnTo>
                    <a:close/>
                  </a:path>
                </a:pathLst>
              </a:custGeom>
              <a:solidFill>
                <a:srgbClr val="00BFB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80" name="Line 1556"/>
              <p:cNvSpPr>
                <a:spLocks noChangeShapeType="1"/>
              </p:cNvSpPr>
              <p:nvPr/>
            </p:nvSpPr>
            <p:spPr bwMode="auto">
              <a:xfrm flipV="1">
                <a:off x="3172" y="2203"/>
                <a:ext cx="319" cy="12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81" name="Line 1557"/>
              <p:cNvSpPr>
                <a:spLocks noChangeShapeType="1"/>
              </p:cNvSpPr>
              <p:nvPr/>
            </p:nvSpPr>
            <p:spPr bwMode="auto">
              <a:xfrm>
                <a:off x="3491" y="2203"/>
                <a:ext cx="1" cy="199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82" name="Freeform 1558"/>
              <p:cNvSpPr>
                <a:spLocks/>
              </p:cNvSpPr>
              <p:nvPr/>
            </p:nvSpPr>
            <p:spPr bwMode="auto">
              <a:xfrm>
                <a:off x="3232" y="2243"/>
                <a:ext cx="325" cy="325"/>
              </a:xfrm>
              <a:custGeom>
                <a:avLst/>
                <a:gdLst/>
                <a:ahLst/>
                <a:cxnLst>
                  <a:cxn ang="0">
                    <a:pos x="0" y="325"/>
                  </a:cxn>
                  <a:cxn ang="0">
                    <a:pos x="325" y="199"/>
                  </a:cxn>
                  <a:cxn ang="0">
                    <a:pos x="325" y="0"/>
                  </a:cxn>
                  <a:cxn ang="0">
                    <a:pos x="0" y="325"/>
                  </a:cxn>
                </a:cxnLst>
                <a:rect l="0" t="0" r="r" b="b"/>
                <a:pathLst>
                  <a:path w="325" h="325">
                    <a:moveTo>
                      <a:pt x="0" y="325"/>
                    </a:moveTo>
                    <a:lnTo>
                      <a:pt x="325" y="199"/>
                    </a:lnTo>
                    <a:lnTo>
                      <a:pt x="325" y="0"/>
                    </a:lnTo>
                    <a:lnTo>
                      <a:pt x="0" y="325"/>
                    </a:lnTo>
                    <a:close/>
                  </a:path>
                </a:pathLst>
              </a:custGeom>
              <a:solidFill>
                <a:srgbClr val="00BFB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83" name="Line 1559"/>
              <p:cNvSpPr>
                <a:spLocks noChangeShapeType="1"/>
              </p:cNvSpPr>
              <p:nvPr/>
            </p:nvSpPr>
            <p:spPr bwMode="auto">
              <a:xfrm flipV="1">
                <a:off x="3232" y="2442"/>
                <a:ext cx="325" cy="12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84" name="Line 1560"/>
              <p:cNvSpPr>
                <a:spLocks noChangeShapeType="1"/>
              </p:cNvSpPr>
              <p:nvPr/>
            </p:nvSpPr>
            <p:spPr bwMode="auto">
              <a:xfrm flipV="1">
                <a:off x="3557" y="2243"/>
                <a:ext cx="1" cy="199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85" name="Freeform 1561"/>
              <p:cNvSpPr>
                <a:spLocks/>
              </p:cNvSpPr>
              <p:nvPr/>
            </p:nvSpPr>
            <p:spPr bwMode="auto">
              <a:xfrm>
                <a:off x="3232" y="2243"/>
                <a:ext cx="325" cy="325"/>
              </a:xfrm>
              <a:custGeom>
                <a:avLst/>
                <a:gdLst/>
                <a:ahLst/>
                <a:cxnLst>
                  <a:cxn ang="0">
                    <a:pos x="0" y="325"/>
                  </a:cxn>
                  <a:cxn ang="0">
                    <a:pos x="0" y="119"/>
                  </a:cxn>
                  <a:cxn ang="0">
                    <a:pos x="325" y="0"/>
                  </a:cxn>
                  <a:cxn ang="0">
                    <a:pos x="0" y="325"/>
                  </a:cxn>
                </a:cxnLst>
                <a:rect l="0" t="0" r="r" b="b"/>
                <a:pathLst>
                  <a:path w="325" h="325">
                    <a:moveTo>
                      <a:pt x="0" y="325"/>
                    </a:moveTo>
                    <a:lnTo>
                      <a:pt x="0" y="119"/>
                    </a:lnTo>
                    <a:lnTo>
                      <a:pt x="325" y="0"/>
                    </a:lnTo>
                    <a:lnTo>
                      <a:pt x="0" y="325"/>
                    </a:lnTo>
                    <a:close/>
                  </a:path>
                </a:pathLst>
              </a:custGeom>
              <a:solidFill>
                <a:srgbClr val="00BFB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86" name="Line 1562"/>
              <p:cNvSpPr>
                <a:spLocks noChangeShapeType="1"/>
              </p:cNvSpPr>
              <p:nvPr/>
            </p:nvSpPr>
            <p:spPr bwMode="auto">
              <a:xfrm flipV="1">
                <a:off x="3232" y="2362"/>
                <a:ext cx="1" cy="20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87" name="Line 1563"/>
              <p:cNvSpPr>
                <a:spLocks noChangeShapeType="1"/>
              </p:cNvSpPr>
              <p:nvPr/>
            </p:nvSpPr>
            <p:spPr bwMode="auto">
              <a:xfrm flipV="1">
                <a:off x="3232" y="2243"/>
                <a:ext cx="325" cy="119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88" name="Freeform 1564"/>
              <p:cNvSpPr>
                <a:spLocks/>
              </p:cNvSpPr>
              <p:nvPr/>
            </p:nvSpPr>
            <p:spPr bwMode="auto">
              <a:xfrm>
                <a:off x="3232" y="2362"/>
                <a:ext cx="571" cy="16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45" y="166"/>
                  </a:cxn>
                  <a:cxn ang="0">
                    <a:pos x="571" y="40"/>
                  </a:cxn>
                  <a:cxn ang="0">
                    <a:pos x="0" y="0"/>
                  </a:cxn>
                </a:cxnLst>
                <a:rect l="0" t="0" r="r" b="b"/>
                <a:pathLst>
                  <a:path w="571" h="166">
                    <a:moveTo>
                      <a:pt x="0" y="0"/>
                    </a:moveTo>
                    <a:lnTo>
                      <a:pt x="245" y="166"/>
                    </a:lnTo>
                    <a:lnTo>
                      <a:pt x="571" y="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BFB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89" name="Line 1565"/>
              <p:cNvSpPr>
                <a:spLocks noChangeShapeType="1"/>
              </p:cNvSpPr>
              <p:nvPr/>
            </p:nvSpPr>
            <p:spPr bwMode="auto">
              <a:xfrm>
                <a:off x="3232" y="2362"/>
                <a:ext cx="245" cy="16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90" name="Line 1566"/>
              <p:cNvSpPr>
                <a:spLocks noChangeShapeType="1"/>
              </p:cNvSpPr>
              <p:nvPr/>
            </p:nvSpPr>
            <p:spPr bwMode="auto">
              <a:xfrm flipV="1">
                <a:off x="3477" y="2402"/>
                <a:ext cx="326" cy="12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91" name="Freeform 1567"/>
              <p:cNvSpPr>
                <a:spLocks/>
              </p:cNvSpPr>
              <p:nvPr/>
            </p:nvSpPr>
            <p:spPr bwMode="auto">
              <a:xfrm>
                <a:off x="3232" y="2243"/>
                <a:ext cx="571" cy="159"/>
              </a:xfrm>
              <a:custGeom>
                <a:avLst/>
                <a:gdLst/>
                <a:ahLst/>
                <a:cxnLst>
                  <a:cxn ang="0">
                    <a:pos x="0" y="119"/>
                  </a:cxn>
                  <a:cxn ang="0">
                    <a:pos x="325" y="0"/>
                  </a:cxn>
                  <a:cxn ang="0">
                    <a:pos x="571" y="159"/>
                  </a:cxn>
                  <a:cxn ang="0">
                    <a:pos x="0" y="119"/>
                  </a:cxn>
                </a:cxnLst>
                <a:rect l="0" t="0" r="r" b="b"/>
                <a:pathLst>
                  <a:path w="571" h="159">
                    <a:moveTo>
                      <a:pt x="0" y="119"/>
                    </a:moveTo>
                    <a:lnTo>
                      <a:pt x="325" y="0"/>
                    </a:lnTo>
                    <a:lnTo>
                      <a:pt x="571" y="159"/>
                    </a:lnTo>
                    <a:lnTo>
                      <a:pt x="0" y="119"/>
                    </a:lnTo>
                    <a:close/>
                  </a:path>
                </a:pathLst>
              </a:custGeom>
              <a:solidFill>
                <a:srgbClr val="00BFB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92" name="Line 1568"/>
              <p:cNvSpPr>
                <a:spLocks noChangeShapeType="1"/>
              </p:cNvSpPr>
              <p:nvPr/>
            </p:nvSpPr>
            <p:spPr bwMode="auto">
              <a:xfrm flipV="1">
                <a:off x="3232" y="2243"/>
                <a:ext cx="325" cy="119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93" name="Line 1569"/>
              <p:cNvSpPr>
                <a:spLocks noChangeShapeType="1"/>
              </p:cNvSpPr>
              <p:nvPr/>
            </p:nvSpPr>
            <p:spPr bwMode="auto">
              <a:xfrm>
                <a:off x="3557" y="2243"/>
                <a:ext cx="246" cy="159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94" name="Freeform 1570"/>
              <p:cNvSpPr>
                <a:spLocks/>
              </p:cNvSpPr>
              <p:nvPr/>
            </p:nvSpPr>
            <p:spPr bwMode="auto">
              <a:xfrm>
                <a:off x="3544" y="2568"/>
                <a:ext cx="245" cy="200"/>
              </a:xfrm>
              <a:custGeom>
                <a:avLst/>
                <a:gdLst/>
                <a:ahLst/>
                <a:cxnLst>
                  <a:cxn ang="0">
                    <a:pos x="0" y="200"/>
                  </a:cxn>
                  <a:cxn ang="0">
                    <a:pos x="0" y="0"/>
                  </a:cxn>
                  <a:cxn ang="0">
                    <a:pos x="245" y="160"/>
                  </a:cxn>
                  <a:cxn ang="0">
                    <a:pos x="0" y="200"/>
                  </a:cxn>
                </a:cxnLst>
                <a:rect l="0" t="0" r="r" b="b"/>
                <a:pathLst>
                  <a:path w="245" h="200">
                    <a:moveTo>
                      <a:pt x="0" y="200"/>
                    </a:moveTo>
                    <a:lnTo>
                      <a:pt x="0" y="0"/>
                    </a:lnTo>
                    <a:lnTo>
                      <a:pt x="245" y="160"/>
                    </a:lnTo>
                    <a:lnTo>
                      <a:pt x="0" y="200"/>
                    </a:lnTo>
                    <a:close/>
                  </a:path>
                </a:pathLst>
              </a:custGeom>
              <a:solidFill>
                <a:srgbClr val="00BFB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95" name="Line 1571"/>
              <p:cNvSpPr>
                <a:spLocks noChangeShapeType="1"/>
              </p:cNvSpPr>
              <p:nvPr/>
            </p:nvSpPr>
            <p:spPr bwMode="auto">
              <a:xfrm flipV="1">
                <a:off x="3544" y="2568"/>
                <a:ext cx="1" cy="20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96" name="Line 1572"/>
              <p:cNvSpPr>
                <a:spLocks noChangeShapeType="1"/>
              </p:cNvSpPr>
              <p:nvPr/>
            </p:nvSpPr>
            <p:spPr bwMode="auto">
              <a:xfrm>
                <a:off x="3544" y="2568"/>
                <a:ext cx="245" cy="16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97" name="Freeform 1573"/>
              <p:cNvSpPr>
                <a:spLocks/>
              </p:cNvSpPr>
              <p:nvPr/>
            </p:nvSpPr>
            <p:spPr bwMode="auto">
              <a:xfrm>
                <a:off x="3544" y="2728"/>
                <a:ext cx="245" cy="199"/>
              </a:xfrm>
              <a:custGeom>
                <a:avLst/>
                <a:gdLst/>
                <a:ahLst/>
                <a:cxnLst>
                  <a:cxn ang="0">
                    <a:pos x="0" y="40"/>
                  </a:cxn>
                  <a:cxn ang="0">
                    <a:pos x="245" y="199"/>
                  </a:cxn>
                  <a:cxn ang="0">
                    <a:pos x="245" y="0"/>
                  </a:cxn>
                  <a:cxn ang="0">
                    <a:pos x="0" y="40"/>
                  </a:cxn>
                </a:cxnLst>
                <a:rect l="0" t="0" r="r" b="b"/>
                <a:pathLst>
                  <a:path w="245" h="199">
                    <a:moveTo>
                      <a:pt x="0" y="40"/>
                    </a:moveTo>
                    <a:lnTo>
                      <a:pt x="245" y="199"/>
                    </a:lnTo>
                    <a:lnTo>
                      <a:pt x="245" y="0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rgbClr val="00BFB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98" name="Line 1574"/>
              <p:cNvSpPr>
                <a:spLocks noChangeShapeType="1"/>
              </p:cNvSpPr>
              <p:nvPr/>
            </p:nvSpPr>
            <p:spPr bwMode="auto">
              <a:xfrm>
                <a:off x="3544" y="2768"/>
                <a:ext cx="245" cy="159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99" name="Line 1575"/>
              <p:cNvSpPr>
                <a:spLocks noChangeShapeType="1"/>
              </p:cNvSpPr>
              <p:nvPr/>
            </p:nvSpPr>
            <p:spPr bwMode="auto">
              <a:xfrm flipV="1">
                <a:off x="3789" y="2728"/>
                <a:ext cx="1" cy="199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00" name="Freeform 1576"/>
              <p:cNvSpPr>
                <a:spLocks/>
              </p:cNvSpPr>
              <p:nvPr/>
            </p:nvSpPr>
            <p:spPr bwMode="auto">
              <a:xfrm>
                <a:off x="2927" y="2323"/>
                <a:ext cx="245" cy="205"/>
              </a:xfrm>
              <a:custGeom>
                <a:avLst/>
                <a:gdLst/>
                <a:ahLst/>
                <a:cxnLst>
                  <a:cxn ang="0">
                    <a:pos x="0" y="39"/>
                  </a:cxn>
                  <a:cxn ang="0">
                    <a:pos x="245" y="205"/>
                  </a:cxn>
                  <a:cxn ang="0">
                    <a:pos x="245" y="0"/>
                  </a:cxn>
                  <a:cxn ang="0">
                    <a:pos x="0" y="39"/>
                  </a:cxn>
                </a:cxnLst>
                <a:rect l="0" t="0" r="r" b="b"/>
                <a:pathLst>
                  <a:path w="245" h="205">
                    <a:moveTo>
                      <a:pt x="0" y="39"/>
                    </a:moveTo>
                    <a:lnTo>
                      <a:pt x="245" y="205"/>
                    </a:lnTo>
                    <a:lnTo>
                      <a:pt x="245" y="0"/>
                    </a:lnTo>
                    <a:lnTo>
                      <a:pt x="0" y="39"/>
                    </a:lnTo>
                    <a:close/>
                  </a:path>
                </a:pathLst>
              </a:custGeom>
              <a:solidFill>
                <a:srgbClr val="00BFB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01" name="Line 1577"/>
              <p:cNvSpPr>
                <a:spLocks noChangeShapeType="1"/>
              </p:cNvSpPr>
              <p:nvPr/>
            </p:nvSpPr>
            <p:spPr bwMode="auto">
              <a:xfrm>
                <a:off x="2927" y="2362"/>
                <a:ext cx="245" cy="16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02" name="Line 1578"/>
              <p:cNvSpPr>
                <a:spLocks noChangeShapeType="1"/>
              </p:cNvSpPr>
              <p:nvPr/>
            </p:nvSpPr>
            <p:spPr bwMode="auto">
              <a:xfrm flipV="1">
                <a:off x="3172" y="2323"/>
                <a:ext cx="1" cy="20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03" name="Freeform 1579"/>
              <p:cNvSpPr>
                <a:spLocks/>
              </p:cNvSpPr>
              <p:nvPr/>
            </p:nvSpPr>
            <p:spPr bwMode="auto">
              <a:xfrm>
                <a:off x="2927" y="2037"/>
                <a:ext cx="318" cy="325"/>
              </a:xfrm>
              <a:custGeom>
                <a:avLst/>
                <a:gdLst/>
                <a:ahLst/>
                <a:cxnLst>
                  <a:cxn ang="0">
                    <a:pos x="0" y="325"/>
                  </a:cxn>
                  <a:cxn ang="0">
                    <a:pos x="0" y="126"/>
                  </a:cxn>
                  <a:cxn ang="0">
                    <a:pos x="318" y="0"/>
                  </a:cxn>
                  <a:cxn ang="0">
                    <a:pos x="0" y="325"/>
                  </a:cxn>
                </a:cxnLst>
                <a:rect l="0" t="0" r="r" b="b"/>
                <a:pathLst>
                  <a:path w="318" h="325">
                    <a:moveTo>
                      <a:pt x="0" y="325"/>
                    </a:moveTo>
                    <a:lnTo>
                      <a:pt x="0" y="126"/>
                    </a:lnTo>
                    <a:lnTo>
                      <a:pt x="318" y="0"/>
                    </a:lnTo>
                    <a:lnTo>
                      <a:pt x="0" y="325"/>
                    </a:lnTo>
                    <a:close/>
                  </a:path>
                </a:pathLst>
              </a:custGeom>
              <a:solidFill>
                <a:srgbClr val="00BFB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04" name="Line 1580"/>
              <p:cNvSpPr>
                <a:spLocks noChangeShapeType="1"/>
              </p:cNvSpPr>
              <p:nvPr/>
            </p:nvSpPr>
            <p:spPr bwMode="auto">
              <a:xfrm flipV="1">
                <a:off x="2927" y="2163"/>
                <a:ext cx="1" cy="199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05" name="Line 1581"/>
              <p:cNvSpPr>
                <a:spLocks noChangeShapeType="1"/>
              </p:cNvSpPr>
              <p:nvPr/>
            </p:nvSpPr>
            <p:spPr bwMode="auto">
              <a:xfrm flipV="1">
                <a:off x="2927" y="2037"/>
                <a:ext cx="318" cy="12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06" name="Freeform 1582"/>
              <p:cNvSpPr>
                <a:spLocks/>
              </p:cNvSpPr>
              <p:nvPr/>
            </p:nvSpPr>
            <p:spPr bwMode="auto">
              <a:xfrm>
                <a:off x="2927" y="2037"/>
                <a:ext cx="318" cy="325"/>
              </a:xfrm>
              <a:custGeom>
                <a:avLst/>
                <a:gdLst/>
                <a:ahLst/>
                <a:cxnLst>
                  <a:cxn ang="0">
                    <a:pos x="0" y="325"/>
                  </a:cxn>
                  <a:cxn ang="0">
                    <a:pos x="318" y="206"/>
                  </a:cxn>
                  <a:cxn ang="0">
                    <a:pos x="318" y="0"/>
                  </a:cxn>
                  <a:cxn ang="0">
                    <a:pos x="0" y="325"/>
                  </a:cxn>
                </a:cxnLst>
                <a:rect l="0" t="0" r="r" b="b"/>
                <a:pathLst>
                  <a:path w="318" h="325">
                    <a:moveTo>
                      <a:pt x="0" y="325"/>
                    </a:moveTo>
                    <a:lnTo>
                      <a:pt x="318" y="206"/>
                    </a:lnTo>
                    <a:lnTo>
                      <a:pt x="318" y="0"/>
                    </a:lnTo>
                    <a:lnTo>
                      <a:pt x="0" y="325"/>
                    </a:lnTo>
                    <a:close/>
                  </a:path>
                </a:pathLst>
              </a:custGeom>
              <a:solidFill>
                <a:srgbClr val="00BFB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07" name="Line 1583"/>
              <p:cNvSpPr>
                <a:spLocks noChangeShapeType="1"/>
              </p:cNvSpPr>
              <p:nvPr/>
            </p:nvSpPr>
            <p:spPr bwMode="auto">
              <a:xfrm flipV="1">
                <a:off x="2927" y="2243"/>
                <a:ext cx="318" cy="119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08" name="Line 1584"/>
              <p:cNvSpPr>
                <a:spLocks noChangeShapeType="1"/>
              </p:cNvSpPr>
              <p:nvPr/>
            </p:nvSpPr>
            <p:spPr bwMode="auto">
              <a:xfrm flipV="1">
                <a:off x="3245" y="2037"/>
                <a:ext cx="1" cy="20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09" name="Freeform 1585"/>
              <p:cNvSpPr>
                <a:spLocks/>
              </p:cNvSpPr>
              <p:nvPr/>
            </p:nvSpPr>
            <p:spPr bwMode="auto">
              <a:xfrm>
                <a:off x="2927" y="2163"/>
                <a:ext cx="245" cy="199"/>
              </a:xfrm>
              <a:custGeom>
                <a:avLst/>
                <a:gdLst/>
                <a:ahLst/>
                <a:cxnLst>
                  <a:cxn ang="0">
                    <a:pos x="0" y="199"/>
                  </a:cxn>
                  <a:cxn ang="0">
                    <a:pos x="0" y="0"/>
                  </a:cxn>
                  <a:cxn ang="0">
                    <a:pos x="245" y="160"/>
                  </a:cxn>
                  <a:cxn ang="0">
                    <a:pos x="0" y="199"/>
                  </a:cxn>
                </a:cxnLst>
                <a:rect l="0" t="0" r="r" b="b"/>
                <a:pathLst>
                  <a:path w="245" h="199">
                    <a:moveTo>
                      <a:pt x="0" y="199"/>
                    </a:moveTo>
                    <a:lnTo>
                      <a:pt x="0" y="0"/>
                    </a:lnTo>
                    <a:lnTo>
                      <a:pt x="245" y="160"/>
                    </a:lnTo>
                    <a:lnTo>
                      <a:pt x="0" y="199"/>
                    </a:lnTo>
                    <a:close/>
                  </a:path>
                </a:pathLst>
              </a:custGeom>
              <a:solidFill>
                <a:srgbClr val="00BFB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10" name="Line 1586"/>
              <p:cNvSpPr>
                <a:spLocks noChangeShapeType="1"/>
              </p:cNvSpPr>
              <p:nvPr/>
            </p:nvSpPr>
            <p:spPr bwMode="auto">
              <a:xfrm flipV="1">
                <a:off x="2927" y="2163"/>
                <a:ext cx="1" cy="199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11" name="Line 1587"/>
              <p:cNvSpPr>
                <a:spLocks noChangeShapeType="1"/>
              </p:cNvSpPr>
              <p:nvPr/>
            </p:nvSpPr>
            <p:spPr bwMode="auto">
              <a:xfrm>
                <a:off x="2927" y="2163"/>
                <a:ext cx="245" cy="16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12" name="Freeform 1588"/>
              <p:cNvSpPr>
                <a:spLocks/>
              </p:cNvSpPr>
              <p:nvPr/>
            </p:nvSpPr>
            <p:spPr bwMode="auto">
              <a:xfrm>
                <a:off x="3232" y="2528"/>
                <a:ext cx="245" cy="200"/>
              </a:xfrm>
              <a:custGeom>
                <a:avLst/>
                <a:gdLst/>
                <a:ahLst/>
                <a:cxnLst>
                  <a:cxn ang="0">
                    <a:pos x="0" y="40"/>
                  </a:cxn>
                  <a:cxn ang="0">
                    <a:pos x="245" y="200"/>
                  </a:cxn>
                  <a:cxn ang="0">
                    <a:pos x="245" y="0"/>
                  </a:cxn>
                  <a:cxn ang="0">
                    <a:pos x="0" y="40"/>
                  </a:cxn>
                </a:cxnLst>
                <a:rect l="0" t="0" r="r" b="b"/>
                <a:pathLst>
                  <a:path w="245" h="200">
                    <a:moveTo>
                      <a:pt x="0" y="40"/>
                    </a:moveTo>
                    <a:lnTo>
                      <a:pt x="245" y="200"/>
                    </a:lnTo>
                    <a:lnTo>
                      <a:pt x="245" y="0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rgbClr val="00BFB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13" name="Line 1589"/>
              <p:cNvSpPr>
                <a:spLocks noChangeShapeType="1"/>
              </p:cNvSpPr>
              <p:nvPr/>
            </p:nvSpPr>
            <p:spPr bwMode="auto">
              <a:xfrm>
                <a:off x="3232" y="2568"/>
                <a:ext cx="245" cy="16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14" name="Line 1590"/>
              <p:cNvSpPr>
                <a:spLocks noChangeShapeType="1"/>
              </p:cNvSpPr>
              <p:nvPr/>
            </p:nvSpPr>
            <p:spPr bwMode="auto">
              <a:xfrm flipV="1">
                <a:off x="3477" y="2528"/>
                <a:ext cx="1" cy="20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15" name="Freeform 1591"/>
              <p:cNvSpPr>
                <a:spLocks/>
              </p:cNvSpPr>
              <p:nvPr/>
            </p:nvSpPr>
            <p:spPr bwMode="auto">
              <a:xfrm>
                <a:off x="3232" y="2362"/>
                <a:ext cx="245" cy="206"/>
              </a:xfrm>
              <a:custGeom>
                <a:avLst/>
                <a:gdLst/>
                <a:ahLst/>
                <a:cxnLst>
                  <a:cxn ang="0">
                    <a:pos x="0" y="206"/>
                  </a:cxn>
                  <a:cxn ang="0">
                    <a:pos x="0" y="0"/>
                  </a:cxn>
                  <a:cxn ang="0">
                    <a:pos x="245" y="166"/>
                  </a:cxn>
                  <a:cxn ang="0">
                    <a:pos x="0" y="206"/>
                  </a:cxn>
                </a:cxnLst>
                <a:rect l="0" t="0" r="r" b="b"/>
                <a:pathLst>
                  <a:path w="245" h="206">
                    <a:moveTo>
                      <a:pt x="0" y="206"/>
                    </a:moveTo>
                    <a:lnTo>
                      <a:pt x="0" y="0"/>
                    </a:lnTo>
                    <a:lnTo>
                      <a:pt x="245" y="166"/>
                    </a:lnTo>
                    <a:lnTo>
                      <a:pt x="0" y="206"/>
                    </a:lnTo>
                    <a:close/>
                  </a:path>
                </a:pathLst>
              </a:custGeom>
              <a:solidFill>
                <a:srgbClr val="00BFB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16" name="Line 1592"/>
              <p:cNvSpPr>
                <a:spLocks noChangeShapeType="1"/>
              </p:cNvSpPr>
              <p:nvPr/>
            </p:nvSpPr>
            <p:spPr bwMode="auto">
              <a:xfrm flipV="1">
                <a:off x="3232" y="2362"/>
                <a:ext cx="1" cy="20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17" name="Line 1593"/>
              <p:cNvSpPr>
                <a:spLocks noChangeShapeType="1"/>
              </p:cNvSpPr>
              <p:nvPr/>
            </p:nvSpPr>
            <p:spPr bwMode="auto">
              <a:xfrm>
                <a:off x="3232" y="2362"/>
                <a:ext cx="245" cy="16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18" name="Freeform 1594"/>
              <p:cNvSpPr>
                <a:spLocks/>
              </p:cNvSpPr>
              <p:nvPr/>
            </p:nvSpPr>
            <p:spPr bwMode="auto">
              <a:xfrm>
                <a:off x="2927" y="2163"/>
                <a:ext cx="564" cy="16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45" y="160"/>
                  </a:cxn>
                  <a:cxn ang="0">
                    <a:pos x="564" y="40"/>
                  </a:cxn>
                  <a:cxn ang="0">
                    <a:pos x="0" y="0"/>
                  </a:cxn>
                </a:cxnLst>
                <a:rect l="0" t="0" r="r" b="b"/>
                <a:pathLst>
                  <a:path w="564" h="160">
                    <a:moveTo>
                      <a:pt x="0" y="0"/>
                    </a:moveTo>
                    <a:lnTo>
                      <a:pt x="245" y="160"/>
                    </a:lnTo>
                    <a:lnTo>
                      <a:pt x="564" y="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BFB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19" name="Line 1595"/>
              <p:cNvSpPr>
                <a:spLocks noChangeShapeType="1"/>
              </p:cNvSpPr>
              <p:nvPr/>
            </p:nvSpPr>
            <p:spPr bwMode="auto">
              <a:xfrm>
                <a:off x="2927" y="2163"/>
                <a:ext cx="245" cy="16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20" name="Line 1596"/>
              <p:cNvSpPr>
                <a:spLocks noChangeShapeType="1"/>
              </p:cNvSpPr>
              <p:nvPr/>
            </p:nvSpPr>
            <p:spPr bwMode="auto">
              <a:xfrm flipV="1">
                <a:off x="3172" y="2203"/>
                <a:ext cx="319" cy="12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21" name="Freeform 1597"/>
              <p:cNvSpPr>
                <a:spLocks/>
              </p:cNvSpPr>
              <p:nvPr/>
            </p:nvSpPr>
            <p:spPr bwMode="auto">
              <a:xfrm>
                <a:off x="2927" y="2037"/>
                <a:ext cx="564" cy="166"/>
              </a:xfrm>
              <a:custGeom>
                <a:avLst/>
                <a:gdLst/>
                <a:ahLst/>
                <a:cxnLst>
                  <a:cxn ang="0">
                    <a:pos x="0" y="126"/>
                  </a:cxn>
                  <a:cxn ang="0">
                    <a:pos x="318" y="0"/>
                  </a:cxn>
                  <a:cxn ang="0">
                    <a:pos x="564" y="166"/>
                  </a:cxn>
                  <a:cxn ang="0">
                    <a:pos x="0" y="126"/>
                  </a:cxn>
                </a:cxnLst>
                <a:rect l="0" t="0" r="r" b="b"/>
                <a:pathLst>
                  <a:path w="564" h="166">
                    <a:moveTo>
                      <a:pt x="0" y="126"/>
                    </a:moveTo>
                    <a:lnTo>
                      <a:pt x="318" y="0"/>
                    </a:lnTo>
                    <a:lnTo>
                      <a:pt x="564" y="166"/>
                    </a:lnTo>
                    <a:lnTo>
                      <a:pt x="0" y="126"/>
                    </a:lnTo>
                    <a:close/>
                  </a:path>
                </a:pathLst>
              </a:custGeom>
              <a:solidFill>
                <a:srgbClr val="00BFB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22" name="Line 1598"/>
              <p:cNvSpPr>
                <a:spLocks noChangeShapeType="1"/>
              </p:cNvSpPr>
              <p:nvPr/>
            </p:nvSpPr>
            <p:spPr bwMode="auto">
              <a:xfrm flipV="1">
                <a:off x="2927" y="2037"/>
                <a:ext cx="318" cy="12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23" name="Line 1599"/>
              <p:cNvSpPr>
                <a:spLocks noChangeShapeType="1"/>
              </p:cNvSpPr>
              <p:nvPr/>
            </p:nvSpPr>
            <p:spPr bwMode="auto">
              <a:xfrm>
                <a:off x="3245" y="2037"/>
                <a:ext cx="246" cy="16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24" name="Freeform 1600"/>
              <p:cNvSpPr>
                <a:spLocks/>
              </p:cNvSpPr>
              <p:nvPr/>
            </p:nvSpPr>
            <p:spPr bwMode="auto">
              <a:xfrm>
                <a:off x="3152" y="1991"/>
                <a:ext cx="246" cy="77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604"/>
                  </a:cxn>
                  <a:cxn ang="0">
                    <a:pos x="246" y="770"/>
                  </a:cxn>
                  <a:cxn ang="0">
                    <a:pos x="0" y="0"/>
                  </a:cxn>
                </a:cxnLst>
                <a:rect l="0" t="0" r="r" b="b"/>
                <a:pathLst>
                  <a:path w="246" h="770">
                    <a:moveTo>
                      <a:pt x="0" y="0"/>
                    </a:moveTo>
                    <a:lnTo>
                      <a:pt x="0" y="604"/>
                    </a:lnTo>
                    <a:lnTo>
                      <a:pt x="246" y="77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BFB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25" name="Line 1601"/>
              <p:cNvSpPr>
                <a:spLocks noChangeShapeType="1"/>
              </p:cNvSpPr>
              <p:nvPr/>
            </p:nvSpPr>
            <p:spPr bwMode="auto">
              <a:xfrm>
                <a:off x="3152" y="1991"/>
                <a:ext cx="1" cy="60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26" name="Line 1602"/>
              <p:cNvSpPr>
                <a:spLocks noChangeShapeType="1"/>
              </p:cNvSpPr>
              <p:nvPr/>
            </p:nvSpPr>
            <p:spPr bwMode="auto">
              <a:xfrm>
                <a:off x="3152" y="2595"/>
                <a:ext cx="246" cy="16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27" name="Freeform 1603"/>
              <p:cNvSpPr>
                <a:spLocks/>
              </p:cNvSpPr>
              <p:nvPr/>
            </p:nvSpPr>
            <p:spPr bwMode="auto">
              <a:xfrm>
                <a:off x="3152" y="1991"/>
                <a:ext cx="246" cy="77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46" y="166"/>
                  </a:cxn>
                  <a:cxn ang="0">
                    <a:pos x="246" y="770"/>
                  </a:cxn>
                  <a:cxn ang="0">
                    <a:pos x="0" y="0"/>
                  </a:cxn>
                </a:cxnLst>
                <a:rect l="0" t="0" r="r" b="b"/>
                <a:pathLst>
                  <a:path w="246" h="770">
                    <a:moveTo>
                      <a:pt x="0" y="0"/>
                    </a:moveTo>
                    <a:lnTo>
                      <a:pt x="246" y="166"/>
                    </a:lnTo>
                    <a:lnTo>
                      <a:pt x="246" y="77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BFB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28" name="Line 1604"/>
              <p:cNvSpPr>
                <a:spLocks noChangeShapeType="1"/>
              </p:cNvSpPr>
              <p:nvPr/>
            </p:nvSpPr>
            <p:spPr bwMode="auto">
              <a:xfrm>
                <a:off x="3152" y="1991"/>
                <a:ext cx="246" cy="16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29" name="Line 1605"/>
              <p:cNvSpPr>
                <a:spLocks noChangeShapeType="1"/>
              </p:cNvSpPr>
              <p:nvPr/>
            </p:nvSpPr>
            <p:spPr bwMode="auto">
              <a:xfrm>
                <a:off x="3398" y="2157"/>
                <a:ext cx="1" cy="60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30" name="Freeform 1606"/>
              <p:cNvSpPr>
                <a:spLocks/>
              </p:cNvSpPr>
              <p:nvPr/>
            </p:nvSpPr>
            <p:spPr bwMode="auto">
              <a:xfrm>
                <a:off x="2522" y="1592"/>
                <a:ext cx="318" cy="930"/>
              </a:xfrm>
              <a:custGeom>
                <a:avLst/>
                <a:gdLst/>
                <a:ahLst/>
                <a:cxnLst>
                  <a:cxn ang="0">
                    <a:pos x="0" y="930"/>
                  </a:cxn>
                  <a:cxn ang="0">
                    <a:pos x="318" y="804"/>
                  </a:cxn>
                  <a:cxn ang="0">
                    <a:pos x="318" y="0"/>
                  </a:cxn>
                  <a:cxn ang="0">
                    <a:pos x="0" y="930"/>
                  </a:cxn>
                </a:cxnLst>
                <a:rect l="0" t="0" r="r" b="b"/>
                <a:pathLst>
                  <a:path w="318" h="930">
                    <a:moveTo>
                      <a:pt x="0" y="930"/>
                    </a:moveTo>
                    <a:lnTo>
                      <a:pt x="318" y="804"/>
                    </a:lnTo>
                    <a:lnTo>
                      <a:pt x="318" y="0"/>
                    </a:lnTo>
                    <a:lnTo>
                      <a:pt x="0" y="930"/>
                    </a:lnTo>
                    <a:close/>
                  </a:path>
                </a:pathLst>
              </a:custGeom>
              <a:solidFill>
                <a:srgbClr val="00BFB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31" name="Line 1607"/>
              <p:cNvSpPr>
                <a:spLocks noChangeShapeType="1"/>
              </p:cNvSpPr>
              <p:nvPr/>
            </p:nvSpPr>
            <p:spPr bwMode="auto">
              <a:xfrm flipV="1">
                <a:off x="2522" y="2396"/>
                <a:ext cx="318" cy="12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32" name="Line 1608"/>
              <p:cNvSpPr>
                <a:spLocks noChangeShapeType="1"/>
              </p:cNvSpPr>
              <p:nvPr/>
            </p:nvSpPr>
            <p:spPr bwMode="auto">
              <a:xfrm flipV="1">
                <a:off x="2840" y="1592"/>
                <a:ext cx="1" cy="80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33" name="Freeform 1609"/>
              <p:cNvSpPr>
                <a:spLocks/>
              </p:cNvSpPr>
              <p:nvPr/>
            </p:nvSpPr>
            <p:spPr bwMode="auto">
              <a:xfrm>
                <a:off x="2840" y="1592"/>
                <a:ext cx="252" cy="96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52" y="159"/>
                  </a:cxn>
                  <a:cxn ang="0">
                    <a:pos x="252" y="963"/>
                  </a:cxn>
                  <a:cxn ang="0">
                    <a:pos x="0" y="0"/>
                  </a:cxn>
                </a:cxnLst>
                <a:rect l="0" t="0" r="r" b="b"/>
                <a:pathLst>
                  <a:path w="252" h="963">
                    <a:moveTo>
                      <a:pt x="0" y="0"/>
                    </a:moveTo>
                    <a:lnTo>
                      <a:pt x="252" y="159"/>
                    </a:lnTo>
                    <a:lnTo>
                      <a:pt x="252" y="96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BFB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34" name="Line 1610"/>
              <p:cNvSpPr>
                <a:spLocks noChangeShapeType="1"/>
              </p:cNvSpPr>
              <p:nvPr/>
            </p:nvSpPr>
            <p:spPr bwMode="auto">
              <a:xfrm>
                <a:off x="2840" y="1592"/>
                <a:ext cx="252" cy="159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35" name="Line 1611"/>
              <p:cNvSpPr>
                <a:spLocks noChangeShapeType="1"/>
              </p:cNvSpPr>
              <p:nvPr/>
            </p:nvSpPr>
            <p:spPr bwMode="auto">
              <a:xfrm>
                <a:off x="3092" y="1751"/>
                <a:ext cx="1" cy="80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36" name="Freeform 1612"/>
              <p:cNvSpPr>
                <a:spLocks/>
              </p:cNvSpPr>
              <p:nvPr/>
            </p:nvSpPr>
            <p:spPr bwMode="auto">
              <a:xfrm>
                <a:off x="2840" y="1592"/>
                <a:ext cx="252" cy="96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804"/>
                  </a:cxn>
                  <a:cxn ang="0">
                    <a:pos x="252" y="963"/>
                  </a:cxn>
                  <a:cxn ang="0">
                    <a:pos x="0" y="0"/>
                  </a:cxn>
                </a:cxnLst>
                <a:rect l="0" t="0" r="r" b="b"/>
                <a:pathLst>
                  <a:path w="252" h="963">
                    <a:moveTo>
                      <a:pt x="0" y="0"/>
                    </a:moveTo>
                    <a:lnTo>
                      <a:pt x="0" y="804"/>
                    </a:lnTo>
                    <a:lnTo>
                      <a:pt x="252" y="96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BFB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37" name="Line 1613"/>
              <p:cNvSpPr>
                <a:spLocks noChangeShapeType="1"/>
              </p:cNvSpPr>
              <p:nvPr/>
            </p:nvSpPr>
            <p:spPr bwMode="auto">
              <a:xfrm>
                <a:off x="2840" y="1592"/>
                <a:ext cx="1" cy="80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38" name="Line 1614"/>
              <p:cNvSpPr>
                <a:spLocks noChangeShapeType="1"/>
              </p:cNvSpPr>
              <p:nvPr/>
            </p:nvSpPr>
            <p:spPr bwMode="auto">
              <a:xfrm>
                <a:off x="2840" y="2396"/>
                <a:ext cx="252" cy="159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39" name="Freeform 1615"/>
              <p:cNvSpPr>
                <a:spLocks/>
              </p:cNvSpPr>
              <p:nvPr/>
            </p:nvSpPr>
            <p:spPr bwMode="auto">
              <a:xfrm>
                <a:off x="2767" y="1751"/>
                <a:ext cx="325" cy="804"/>
              </a:xfrm>
              <a:custGeom>
                <a:avLst/>
                <a:gdLst/>
                <a:ahLst/>
                <a:cxnLst>
                  <a:cxn ang="0">
                    <a:pos x="0" y="120"/>
                  </a:cxn>
                  <a:cxn ang="0">
                    <a:pos x="325" y="0"/>
                  </a:cxn>
                  <a:cxn ang="0">
                    <a:pos x="325" y="804"/>
                  </a:cxn>
                  <a:cxn ang="0">
                    <a:pos x="0" y="120"/>
                  </a:cxn>
                </a:cxnLst>
                <a:rect l="0" t="0" r="r" b="b"/>
                <a:pathLst>
                  <a:path w="325" h="804">
                    <a:moveTo>
                      <a:pt x="0" y="120"/>
                    </a:moveTo>
                    <a:lnTo>
                      <a:pt x="325" y="0"/>
                    </a:lnTo>
                    <a:lnTo>
                      <a:pt x="325" y="804"/>
                    </a:lnTo>
                    <a:lnTo>
                      <a:pt x="0" y="120"/>
                    </a:lnTo>
                    <a:close/>
                  </a:path>
                </a:pathLst>
              </a:custGeom>
              <a:solidFill>
                <a:srgbClr val="00BFB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40" name="Line 1616"/>
              <p:cNvSpPr>
                <a:spLocks noChangeShapeType="1"/>
              </p:cNvSpPr>
              <p:nvPr/>
            </p:nvSpPr>
            <p:spPr bwMode="auto">
              <a:xfrm flipV="1">
                <a:off x="2767" y="1751"/>
                <a:ext cx="325" cy="12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41" name="Line 1617"/>
              <p:cNvSpPr>
                <a:spLocks noChangeShapeType="1"/>
              </p:cNvSpPr>
              <p:nvPr/>
            </p:nvSpPr>
            <p:spPr bwMode="auto">
              <a:xfrm>
                <a:off x="3092" y="1751"/>
                <a:ext cx="1" cy="80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42" name="Freeform 1618"/>
              <p:cNvSpPr>
                <a:spLocks/>
              </p:cNvSpPr>
              <p:nvPr/>
            </p:nvSpPr>
            <p:spPr bwMode="auto">
              <a:xfrm>
                <a:off x="2522" y="2396"/>
                <a:ext cx="318" cy="285"/>
              </a:xfrm>
              <a:custGeom>
                <a:avLst/>
                <a:gdLst/>
                <a:ahLst/>
                <a:cxnLst>
                  <a:cxn ang="0">
                    <a:pos x="245" y="285"/>
                  </a:cxn>
                  <a:cxn ang="0">
                    <a:pos x="0" y="126"/>
                  </a:cxn>
                  <a:cxn ang="0">
                    <a:pos x="318" y="0"/>
                  </a:cxn>
                  <a:cxn ang="0">
                    <a:pos x="245" y="285"/>
                  </a:cxn>
                </a:cxnLst>
                <a:rect l="0" t="0" r="r" b="b"/>
                <a:pathLst>
                  <a:path w="318" h="285">
                    <a:moveTo>
                      <a:pt x="245" y="285"/>
                    </a:moveTo>
                    <a:lnTo>
                      <a:pt x="0" y="126"/>
                    </a:lnTo>
                    <a:lnTo>
                      <a:pt x="318" y="0"/>
                    </a:lnTo>
                    <a:lnTo>
                      <a:pt x="245" y="285"/>
                    </a:lnTo>
                    <a:close/>
                  </a:path>
                </a:pathLst>
              </a:custGeom>
              <a:solidFill>
                <a:srgbClr val="00BFB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43" name="Line 1619"/>
              <p:cNvSpPr>
                <a:spLocks noChangeShapeType="1"/>
              </p:cNvSpPr>
              <p:nvPr/>
            </p:nvSpPr>
            <p:spPr bwMode="auto">
              <a:xfrm flipH="1" flipV="1">
                <a:off x="2522" y="2522"/>
                <a:ext cx="245" cy="159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44" name="Line 1620"/>
              <p:cNvSpPr>
                <a:spLocks noChangeShapeType="1"/>
              </p:cNvSpPr>
              <p:nvPr/>
            </p:nvSpPr>
            <p:spPr bwMode="auto">
              <a:xfrm flipV="1">
                <a:off x="2522" y="2396"/>
                <a:ext cx="318" cy="12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45" name="Freeform 1621"/>
              <p:cNvSpPr>
                <a:spLocks/>
              </p:cNvSpPr>
              <p:nvPr/>
            </p:nvSpPr>
            <p:spPr bwMode="auto">
              <a:xfrm>
                <a:off x="2767" y="2396"/>
                <a:ext cx="325" cy="285"/>
              </a:xfrm>
              <a:custGeom>
                <a:avLst/>
                <a:gdLst/>
                <a:ahLst/>
                <a:cxnLst>
                  <a:cxn ang="0">
                    <a:pos x="0" y="285"/>
                  </a:cxn>
                  <a:cxn ang="0">
                    <a:pos x="325" y="159"/>
                  </a:cxn>
                  <a:cxn ang="0">
                    <a:pos x="73" y="0"/>
                  </a:cxn>
                  <a:cxn ang="0">
                    <a:pos x="0" y="285"/>
                  </a:cxn>
                </a:cxnLst>
                <a:rect l="0" t="0" r="r" b="b"/>
                <a:pathLst>
                  <a:path w="325" h="285">
                    <a:moveTo>
                      <a:pt x="0" y="285"/>
                    </a:moveTo>
                    <a:lnTo>
                      <a:pt x="325" y="159"/>
                    </a:lnTo>
                    <a:lnTo>
                      <a:pt x="73" y="0"/>
                    </a:lnTo>
                    <a:lnTo>
                      <a:pt x="0" y="285"/>
                    </a:lnTo>
                    <a:close/>
                  </a:path>
                </a:pathLst>
              </a:custGeom>
              <a:solidFill>
                <a:srgbClr val="00BFB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46" name="Line 1622"/>
              <p:cNvSpPr>
                <a:spLocks noChangeShapeType="1"/>
              </p:cNvSpPr>
              <p:nvPr/>
            </p:nvSpPr>
            <p:spPr bwMode="auto">
              <a:xfrm flipV="1">
                <a:off x="2767" y="2555"/>
                <a:ext cx="325" cy="12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47" name="Line 1623"/>
              <p:cNvSpPr>
                <a:spLocks noChangeShapeType="1"/>
              </p:cNvSpPr>
              <p:nvPr/>
            </p:nvSpPr>
            <p:spPr bwMode="auto">
              <a:xfrm flipH="1" flipV="1">
                <a:off x="2840" y="2396"/>
                <a:ext cx="252" cy="159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48" name="Freeform 1624"/>
              <p:cNvSpPr>
                <a:spLocks/>
              </p:cNvSpPr>
              <p:nvPr/>
            </p:nvSpPr>
            <p:spPr bwMode="auto">
              <a:xfrm>
                <a:off x="2767" y="1871"/>
                <a:ext cx="325" cy="81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810"/>
                  </a:cxn>
                  <a:cxn ang="0">
                    <a:pos x="325" y="684"/>
                  </a:cxn>
                  <a:cxn ang="0">
                    <a:pos x="0" y="0"/>
                  </a:cxn>
                </a:cxnLst>
                <a:rect l="0" t="0" r="r" b="b"/>
                <a:pathLst>
                  <a:path w="325" h="810">
                    <a:moveTo>
                      <a:pt x="0" y="0"/>
                    </a:moveTo>
                    <a:lnTo>
                      <a:pt x="0" y="810"/>
                    </a:lnTo>
                    <a:lnTo>
                      <a:pt x="325" y="6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BFB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49" name="Line 1625"/>
              <p:cNvSpPr>
                <a:spLocks noChangeShapeType="1"/>
              </p:cNvSpPr>
              <p:nvPr/>
            </p:nvSpPr>
            <p:spPr bwMode="auto">
              <a:xfrm>
                <a:off x="2767" y="1871"/>
                <a:ext cx="1" cy="81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50" name="Line 1626"/>
              <p:cNvSpPr>
                <a:spLocks noChangeShapeType="1"/>
              </p:cNvSpPr>
              <p:nvPr/>
            </p:nvSpPr>
            <p:spPr bwMode="auto">
              <a:xfrm flipV="1">
                <a:off x="2767" y="2555"/>
                <a:ext cx="325" cy="12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51" name="Freeform 1627"/>
              <p:cNvSpPr>
                <a:spLocks/>
              </p:cNvSpPr>
              <p:nvPr/>
            </p:nvSpPr>
            <p:spPr bwMode="auto">
              <a:xfrm>
                <a:off x="2827" y="1991"/>
                <a:ext cx="325" cy="730"/>
              </a:xfrm>
              <a:custGeom>
                <a:avLst/>
                <a:gdLst/>
                <a:ahLst/>
                <a:cxnLst>
                  <a:cxn ang="0">
                    <a:pos x="0" y="730"/>
                  </a:cxn>
                  <a:cxn ang="0">
                    <a:pos x="325" y="604"/>
                  </a:cxn>
                  <a:cxn ang="0">
                    <a:pos x="325" y="0"/>
                  </a:cxn>
                  <a:cxn ang="0">
                    <a:pos x="0" y="730"/>
                  </a:cxn>
                </a:cxnLst>
                <a:rect l="0" t="0" r="r" b="b"/>
                <a:pathLst>
                  <a:path w="325" h="730">
                    <a:moveTo>
                      <a:pt x="0" y="730"/>
                    </a:moveTo>
                    <a:lnTo>
                      <a:pt x="325" y="604"/>
                    </a:lnTo>
                    <a:lnTo>
                      <a:pt x="325" y="0"/>
                    </a:lnTo>
                    <a:lnTo>
                      <a:pt x="0" y="730"/>
                    </a:lnTo>
                    <a:close/>
                  </a:path>
                </a:pathLst>
              </a:custGeom>
              <a:solidFill>
                <a:srgbClr val="00BFB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52" name="Line 1628"/>
              <p:cNvSpPr>
                <a:spLocks noChangeShapeType="1"/>
              </p:cNvSpPr>
              <p:nvPr/>
            </p:nvSpPr>
            <p:spPr bwMode="auto">
              <a:xfrm flipV="1">
                <a:off x="2827" y="2595"/>
                <a:ext cx="325" cy="12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53" name="Line 1629"/>
              <p:cNvSpPr>
                <a:spLocks noChangeShapeType="1"/>
              </p:cNvSpPr>
              <p:nvPr/>
            </p:nvSpPr>
            <p:spPr bwMode="auto">
              <a:xfrm flipV="1">
                <a:off x="3152" y="1991"/>
                <a:ext cx="1" cy="60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54" name="Freeform 1630"/>
              <p:cNvSpPr>
                <a:spLocks/>
              </p:cNvSpPr>
              <p:nvPr/>
            </p:nvSpPr>
            <p:spPr bwMode="auto">
              <a:xfrm>
                <a:off x="3079" y="2157"/>
                <a:ext cx="319" cy="604"/>
              </a:xfrm>
              <a:custGeom>
                <a:avLst/>
                <a:gdLst/>
                <a:ahLst/>
                <a:cxnLst>
                  <a:cxn ang="0">
                    <a:pos x="0" y="119"/>
                  </a:cxn>
                  <a:cxn ang="0">
                    <a:pos x="319" y="0"/>
                  </a:cxn>
                  <a:cxn ang="0">
                    <a:pos x="319" y="604"/>
                  </a:cxn>
                  <a:cxn ang="0">
                    <a:pos x="0" y="119"/>
                  </a:cxn>
                </a:cxnLst>
                <a:rect l="0" t="0" r="r" b="b"/>
                <a:pathLst>
                  <a:path w="319" h="604">
                    <a:moveTo>
                      <a:pt x="0" y="119"/>
                    </a:moveTo>
                    <a:lnTo>
                      <a:pt x="319" y="0"/>
                    </a:lnTo>
                    <a:lnTo>
                      <a:pt x="319" y="604"/>
                    </a:lnTo>
                    <a:lnTo>
                      <a:pt x="0" y="119"/>
                    </a:lnTo>
                    <a:close/>
                  </a:path>
                </a:pathLst>
              </a:custGeom>
              <a:solidFill>
                <a:srgbClr val="00BFB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55" name="Line 1631"/>
              <p:cNvSpPr>
                <a:spLocks noChangeShapeType="1"/>
              </p:cNvSpPr>
              <p:nvPr/>
            </p:nvSpPr>
            <p:spPr bwMode="auto">
              <a:xfrm flipV="1">
                <a:off x="3079" y="2157"/>
                <a:ext cx="319" cy="119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56" name="Line 1632"/>
              <p:cNvSpPr>
                <a:spLocks noChangeShapeType="1"/>
              </p:cNvSpPr>
              <p:nvPr/>
            </p:nvSpPr>
            <p:spPr bwMode="auto">
              <a:xfrm>
                <a:off x="3398" y="2157"/>
                <a:ext cx="1" cy="60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57" name="Freeform 1633"/>
              <p:cNvSpPr>
                <a:spLocks/>
              </p:cNvSpPr>
              <p:nvPr/>
            </p:nvSpPr>
            <p:spPr bwMode="auto">
              <a:xfrm>
                <a:off x="2827" y="2595"/>
                <a:ext cx="325" cy="285"/>
              </a:xfrm>
              <a:custGeom>
                <a:avLst/>
                <a:gdLst/>
                <a:ahLst/>
                <a:cxnLst>
                  <a:cxn ang="0">
                    <a:pos x="252" y="285"/>
                  </a:cxn>
                  <a:cxn ang="0">
                    <a:pos x="0" y="126"/>
                  </a:cxn>
                  <a:cxn ang="0">
                    <a:pos x="325" y="0"/>
                  </a:cxn>
                  <a:cxn ang="0">
                    <a:pos x="252" y="285"/>
                  </a:cxn>
                </a:cxnLst>
                <a:rect l="0" t="0" r="r" b="b"/>
                <a:pathLst>
                  <a:path w="325" h="285">
                    <a:moveTo>
                      <a:pt x="252" y="285"/>
                    </a:moveTo>
                    <a:lnTo>
                      <a:pt x="0" y="126"/>
                    </a:lnTo>
                    <a:lnTo>
                      <a:pt x="325" y="0"/>
                    </a:lnTo>
                    <a:lnTo>
                      <a:pt x="252" y="285"/>
                    </a:lnTo>
                    <a:close/>
                  </a:path>
                </a:pathLst>
              </a:custGeom>
              <a:solidFill>
                <a:srgbClr val="00BFB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58" name="Line 1634"/>
              <p:cNvSpPr>
                <a:spLocks noChangeShapeType="1"/>
              </p:cNvSpPr>
              <p:nvPr/>
            </p:nvSpPr>
            <p:spPr bwMode="auto">
              <a:xfrm flipH="1" flipV="1">
                <a:off x="2827" y="2721"/>
                <a:ext cx="252" cy="159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59" name="Line 1635"/>
              <p:cNvSpPr>
                <a:spLocks noChangeShapeType="1"/>
              </p:cNvSpPr>
              <p:nvPr/>
            </p:nvSpPr>
            <p:spPr bwMode="auto">
              <a:xfrm flipV="1">
                <a:off x="2827" y="2595"/>
                <a:ext cx="325" cy="12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60" name="Freeform 1636"/>
              <p:cNvSpPr>
                <a:spLocks/>
              </p:cNvSpPr>
              <p:nvPr/>
            </p:nvSpPr>
            <p:spPr bwMode="auto">
              <a:xfrm>
                <a:off x="3079" y="2595"/>
                <a:ext cx="319" cy="285"/>
              </a:xfrm>
              <a:custGeom>
                <a:avLst/>
                <a:gdLst/>
                <a:ahLst/>
                <a:cxnLst>
                  <a:cxn ang="0">
                    <a:pos x="0" y="285"/>
                  </a:cxn>
                  <a:cxn ang="0">
                    <a:pos x="319" y="166"/>
                  </a:cxn>
                  <a:cxn ang="0">
                    <a:pos x="73" y="0"/>
                  </a:cxn>
                  <a:cxn ang="0">
                    <a:pos x="0" y="285"/>
                  </a:cxn>
                </a:cxnLst>
                <a:rect l="0" t="0" r="r" b="b"/>
                <a:pathLst>
                  <a:path w="319" h="285">
                    <a:moveTo>
                      <a:pt x="0" y="285"/>
                    </a:moveTo>
                    <a:lnTo>
                      <a:pt x="319" y="166"/>
                    </a:lnTo>
                    <a:lnTo>
                      <a:pt x="73" y="0"/>
                    </a:lnTo>
                    <a:lnTo>
                      <a:pt x="0" y="285"/>
                    </a:lnTo>
                    <a:close/>
                  </a:path>
                </a:pathLst>
              </a:custGeom>
              <a:solidFill>
                <a:srgbClr val="00BFB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61" name="Line 1637"/>
              <p:cNvSpPr>
                <a:spLocks noChangeShapeType="1"/>
              </p:cNvSpPr>
              <p:nvPr/>
            </p:nvSpPr>
            <p:spPr bwMode="auto">
              <a:xfrm flipV="1">
                <a:off x="3079" y="2761"/>
                <a:ext cx="319" cy="119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62" name="Line 1638"/>
              <p:cNvSpPr>
                <a:spLocks noChangeShapeType="1"/>
              </p:cNvSpPr>
              <p:nvPr/>
            </p:nvSpPr>
            <p:spPr bwMode="auto">
              <a:xfrm flipH="1" flipV="1">
                <a:off x="3152" y="2595"/>
                <a:ext cx="246" cy="16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63" name="Freeform 1639"/>
              <p:cNvSpPr>
                <a:spLocks/>
              </p:cNvSpPr>
              <p:nvPr/>
            </p:nvSpPr>
            <p:spPr bwMode="auto">
              <a:xfrm>
                <a:off x="3079" y="2276"/>
                <a:ext cx="319" cy="60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604"/>
                  </a:cxn>
                  <a:cxn ang="0">
                    <a:pos x="319" y="485"/>
                  </a:cxn>
                  <a:cxn ang="0">
                    <a:pos x="0" y="0"/>
                  </a:cxn>
                </a:cxnLst>
                <a:rect l="0" t="0" r="r" b="b"/>
                <a:pathLst>
                  <a:path w="319" h="604">
                    <a:moveTo>
                      <a:pt x="0" y="0"/>
                    </a:moveTo>
                    <a:lnTo>
                      <a:pt x="0" y="604"/>
                    </a:lnTo>
                    <a:lnTo>
                      <a:pt x="319" y="48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BFB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64" name="Line 1640"/>
              <p:cNvSpPr>
                <a:spLocks noChangeShapeType="1"/>
              </p:cNvSpPr>
              <p:nvPr/>
            </p:nvSpPr>
            <p:spPr bwMode="auto">
              <a:xfrm>
                <a:off x="3079" y="2276"/>
                <a:ext cx="1" cy="60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65" name="Line 1641"/>
              <p:cNvSpPr>
                <a:spLocks noChangeShapeType="1"/>
              </p:cNvSpPr>
              <p:nvPr/>
            </p:nvSpPr>
            <p:spPr bwMode="auto">
              <a:xfrm flipV="1">
                <a:off x="3079" y="2761"/>
                <a:ext cx="319" cy="119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66" name="Freeform 1642"/>
              <p:cNvSpPr>
                <a:spLocks/>
              </p:cNvSpPr>
              <p:nvPr/>
            </p:nvSpPr>
            <p:spPr bwMode="auto">
              <a:xfrm>
                <a:off x="3139" y="2801"/>
                <a:ext cx="325" cy="285"/>
              </a:xfrm>
              <a:custGeom>
                <a:avLst/>
                <a:gdLst/>
                <a:ahLst/>
                <a:cxnLst>
                  <a:cxn ang="0">
                    <a:pos x="246" y="285"/>
                  </a:cxn>
                  <a:cxn ang="0">
                    <a:pos x="0" y="119"/>
                  </a:cxn>
                  <a:cxn ang="0">
                    <a:pos x="325" y="0"/>
                  </a:cxn>
                  <a:cxn ang="0">
                    <a:pos x="246" y="285"/>
                  </a:cxn>
                </a:cxnLst>
                <a:rect l="0" t="0" r="r" b="b"/>
                <a:pathLst>
                  <a:path w="325" h="285">
                    <a:moveTo>
                      <a:pt x="246" y="285"/>
                    </a:moveTo>
                    <a:lnTo>
                      <a:pt x="0" y="119"/>
                    </a:lnTo>
                    <a:lnTo>
                      <a:pt x="325" y="0"/>
                    </a:lnTo>
                    <a:lnTo>
                      <a:pt x="246" y="285"/>
                    </a:lnTo>
                    <a:close/>
                  </a:path>
                </a:pathLst>
              </a:custGeom>
              <a:solidFill>
                <a:srgbClr val="00BFB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67" name="Line 1643"/>
              <p:cNvSpPr>
                <a:spLocks noChangeShapeType="1"/>
              </p:cNvSpPr>
              <p:nvPr/>
            </p:nvSpPr>
            <p:spPr bwMode="auto">
              <a:xfrm flipH="1" flipV="1">
                <a:off x="3139" y="2920"/>
                <a:ext cx="246" cy="16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68" name="Line 1644"/>
              <p:cNvSpPr>
                <a:spLocks noChangeShapeType="1"/>
              </p:cNvSpPr>
              <p:nvPr/>
            </p:nvSpPr>
            <p:spPr bwMode="auto">
              <a:xfrm flipV="1">
                <a:off x="3139" y="2801"/>
                <a:ext cx="325" cy="119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870" name="Group 1846"/>
            <p:cNvGrpSpPr>
              <a:grpSpLocks/>
            </p:cNvGrpSpPr>
            <p:nvPr/>
          </p:nvGrpSpPr>
          <p:grpSpPr bwMode="auto">
            <a:xfrm>
              <a:off x="1712" y="1592"/>
              <a:ext cx="1999" cy="1800"/>
              <a:chOff x="1712" y="1592"/>
              <a:chExt cx="1999" cy="1800"/>
            </a:xfrm>
          </p:grpSpPr>
          <p:sp>
            <p:nvSpPr>
              <p:cNvPr id="2670" name="Freeform 1646"/>
              <p:cNvSpPr>
                <a:spLocks/>
              </p:cNvSpPr>
              <p:nvPr/>
            </p:nvSpPr>
            <p:spPr bwMode="auto">
              <a:xfrm>
                <a:off x="3139" y="2396"/>
                <a:ext cx="325" cy="524"/>
              </a:xfrm>
              <a:custGeom>
                <a:avLst/>
                <a:gdLst/>
                <a:ahLst/>
                <a:cxnLst>
                  <a:cxn ang="0">
                    <a:pos x="0" y="524"/>
                  </a:cxn>
                  <a:cxn ang="0">
                    <a:pos x="325" y="405"/>
                  </a:cxn>
                  <a:cxn ang="0">
                    <a:pos x="325" y="0"/>
                  </a:cxn>
                  <a:cxn ang="0">
                    <a:pos x="0" y="524"/>
                  </a:cxn>
                </a:cxnLst>
                <a:rect l="0" t="0" r="r" b="b"/>
                <a:pathLst>
                  <a:path w="325" h="524">
                    <a:moveTo>
                      <a:pt x="0" y="524"/>
                    </a:moveTo>
                    <a:lnTo>
                      <a:pt x="325" y="405"/>
                    </a:lnTo>
                    <a:lnTo>
                      <a:pt x="325" y="0"/>
                    </a:lnTo>
                    <a:lnTo>
                      <a:pt x="0" y="524"/>
                    </a:lnTo>
                    <a:close/>
                  </a:path>
                </a:pathLst>
              </a:custGeom>
              <a:solidFill>
                <a:srgbClr val="00BFB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71" name="Line 1647"/>
              <p:cNvSpPr>
                <a:spLocks noChangeShapeType="1"/>
              </p:cNvSpPr>
              <p:nvPr/>
            </p:nvSpPr>
            <p:spPr bwMode="auto">
              <a:xfrm flipV="1">
                <a:off x="3139" y="2801"/>
                <a:ext cx="325" cy="119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72" name="Line 1648"/>
              <p:cNvSpPr>
                <a:spLocks noChangeShapeType="1"/>
              </p:cNvSpPr>
              <p:nvPr/>
            </p:nvSpPr>
            <p:spPr bwMode="auto">
              <a:xfrm flipV="1">
                <a:off x="3464" y="2396"/>
                <a:ext cx="1" cy="40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73" name="Freeform 1649"/>
              <p:cNvSpPr>
                <a:spLocks/>
              </p:cNvSpPr>
              <p:nvPr/>
            </p:nvSpPr>
            <p:spPr bwMode="auto">
              <a:xfrm>
                <a:off x="3464" y="2396"/>
                <a:ext cx="246" cy="56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405"/>
                  </a:cxn>
                  <a:cxn ang="0">
                    <a:pos x="246" y="564"/>
                  </a:cxn>
                  <a:cxn ang="0">
                    <a:pos x="0" y="0"/>
                  </a:cxn>
                </a:cxnLst>
                <a:rect l="0" t="0" r="r" b="b"/>
                <a:pathLst>
                  <a:path w="246" h="564">
                    <a:moveTo>
                      <a:pt x="0" y="0"/>
                    </a:moveTo>
                    <a:lnTo>
                      <a:pt x="0" y="405"/>
                    </a:lnTo>
                    <a:lnTo>
                      <a:pt x="246" y="56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BFB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74" name="Line 1650"/>
              <p:cNvSpPr>
                <a:spLocks noChangeShapeType="1"/>
              </p:cNvSpPr>
              <p:nvPr/>
            </p:nvSpPr>
            <p:spPr bwMode="auto">
              <a:xfrm>
                <a:off x="3464" y="2396"/>
                <a:ext cx="1" cy="40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75" name="Line 1651"/>
              <p:cNvSpPr>
                <a:spLocks noChangeShapeType="1"/>
              </p:cNvSpPr>
              <p:nvPr/>
            </p:nvSpPr>
            <p:spPr bwMode="auto">
              <a:xfrm>
                <a:off x="3464" y="2801"/>
                <a:ext cx="246" cy="159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76" name="Freeform 1652"/>
              <p:cNvSpPr>
                <a:spLocks/>
              </p:cNvSpPr>
              <p:nvPr/>
            </p:nvSpPr>
            <p:spPr bwMode="auto">
              <a:xfrm>
                <a:off x="3385" y="2801"/>
                <a:ext cx="325" cy="285"/>
              </a:xfrm>
              <a:custGeom>
                <a:avLst/>
                <a:gdLst/>
                <a:ahLst/>
                <a:cxnLst>
                  <a:cxn ang="0">
                    <a:pos x="0" y="285"/>
                  </a:cxn>
                  <a:cxn ang="0">
                    <a:pos x="325" y="159"/>
                  </a:cxn>
                  <a:cxn ang="0">
                    <a:pos x="79" y="0"/>
                  </a:cxn>
                  <a:cxn ang="0">
                    <a:pos x="0" y="285"/>
                  </a:cxn>
                </a:cxnLst>
                <a:rect l="0" t="0" r="r" b="b"/>
                <a:pathLst>
                  <a:path w="325" h="285">
                    <a:moveTo>
                      <a:pt x="0" y="285"/>
                    </a:moveTo>
                    <a:lnTo>
                      <a:pt x="325" y="159"/>
                    </a:lnTo>
                    <a:lnTo>
                      <a:pt x="79" y="0"/>
                    </a:lnTo>
                    <a:lnTo>
                      <a:pt x="0" y="285"/>
                    </a:lnTo>
                    <a:close/>
                  </a:path>
                </a:pathLst>
              </a:custGeom>
              <a:solidFill>
                <a:srgbClr val="00BFB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77" name="Line 1653"/>
              <p:cNvSpPr>
                <a:spLocks noChangeShapeType="1"/>
              </p:cNvSpPr>
              <p:nvPr/>
            </p:nvSpPr>
            <p:spPr bwMode="auto">
              <a:xfrm flipV="1">
                <a:off x="3385" y="2960"/>
                <a:ext cx="325" cy="12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78" name="Line 1654"/>
              <p:cNvSpPr>
                <a:spLocks noChangeShapeType="1"/>
              </p:cNvSpPr>
              <p:nvPr/>
            </p:nvSpPr>
            <p:spPr bwMode="auto">
              <a:xfrm flipH="1" flipV="1">
                <a:off x="3464" y="2801"/>
                <a:ext cx="246" cy="159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79" name="Freeform 1655"/>
              <p:cNvSpPr>
                <a:spLocks/>
              </p:cNvSpPr>
              <p:nvPr/>
            </p:nvSpPr>
            <p:spPr bwMode="auto">
              <a:xfrm>
                <a:off x="3385" y="2681"/>
                <a:ext cx="325" cy="40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405"/>
                  </a:cxn>
                  <a:cxn ang="0">
                    <a:pos x="325" y="279"/>
                  </a:cxn>
                  <a:cxn ang="0">
                    <a:pos x="0" y="0"/>
                  </a:cxn>
                </a:cxnLst>
                <a:rect l="0" t="0" r="r" b="b"/>
                <a:pathLst>
                  <a:path w="325" h="405">
                    <a:moveTo>
                      <a:pt x="0" y="0"/>
                    </a:moveTo>
                    <a:lnTo>
                      <a:pt x="0" y="405"/>
                    </a:lnTo>
                    <a:lnTo>
                      <a:pt x="325" y="27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BFB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80" name="Line 1656"/>
              <p:cNvSpPr>
                <a:spLocks noChangeShapeType="1"/>
              </p:cNvSpPr>
              <p:nvPr/>
            </p:nvSpPr>
            <p:spPr bwMode="auto">
              <a:xfrm>
                <a:off x="3385" y="2681"/>
                <a:ext cx="1" cy="40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81" name="Line 1657"/>
              <p:cNvSpPr>
                <a:spLocks noChangeShapeType="1"/>
              </p:cNvSpPr>
              <p:nvPr/>
            </p:nvSpPr>
            <p:spPr bwMode="auto">
              <a:xfrm flipV="1">
                <a:off x="3385" y="2960"/>
                <a:ext cx="325" cy="12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82" name="Freeform 1658"/>
              <p:cNvSpPr>
                <a:spLocks/>
              </p:cNvSpPr>
              <p:nvPr/>
            </p:nvSpPr>
            <p:spPr bwMode="auto">
              <a:xfrm>
                <a:off x="3464" y="2396"/>
                <a:ext cx="246" cy="56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46" y="159"/>
                  </a:cxn>
                  <a:cxn ang="0">
                    <a:pos x="246" y="564"/>
                  </a:cxn>
                  <a:cxn ang="0">
                    <a:pos x="0" y="0"/>
                  </a:cxn>
                </a:cxnLst>
                <a:rect l="0" t="0" r="r" b="b"/>
                <a:pathLst>
                  <a:path w="246" h="564">
                    <a:moveTo>
                      <a:pt x="0" y="0"/>
                    </a:moveTo>
                    <a:lnTo>
                      <a:pt x="246" y="159"/>
                    </a:lnTo>
                    <a:lnTo>
                      <a:pt x="246" y="56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BFB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83" name="Line 1659"/>
              <p:cNvSpPr>
                <a:spLocks noChangeShapeType="1"/>
              </p:cNvSpPr>
              <p:nvPr/>
            </p:nvSpPr>
            <p:spPr bwMode="auto">
              <a:xfrm>
                <a:off x="3464" y="2396"/>
                <a:ext cx="246" cy="159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84" name="Line 1660"/>
              <p:cNvSpPr>
                <a:spLocks noChangeShapeType="1"/>
              </p:cNvSpPr>
              <p:nvPr/>
            </p:nvSpPr>
            <p:spPr bwMode="auto">
              <a:xfrm>
                <a:off x="3710" y="2555"/>
                <a:ext cx="1" cy="40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85" name="Freeform 1661"/>
              <p:cNvSpPr>
                <a:spLocks/>
              </p:cNvSpPr>
              <p:nvPr/>
            </p:nvSpPr>
            <p:spPr bwMode="auto">
              <a:xfrm>
                <a:off x="3385" y="2555"/>
                <a:ext cx="325" cy="405"/>
              </a:xfrm>
              <a:custGeom>
                <a:avLst/>
                <a:gdLst/>
                <a:ahLst/>
                <a:cxnLst>
                  <a:cxn ang="0">
                    <a:pos x="0" y="126"/>
                  </a:cxn>
                  <a:cxn ang="0">
                    <a:pos x="325" y="0"/>
                  </a:cxn>
                  <a:cxn ang="0">
                    <a:pos x="325" y="405"/>
                  </a:cxn>
                  <a:cxn ang="0">
                    <a:pos x="0" y="126"/>
                  </a:cxn>
                </a:cxnLst>
                <a:rect l="0" t="0" r="r" b="b"/>
                <a:pathLst>
                  <a:path w="325" h="405">
                    <a:moveTo>
                      <a:pt x="0" y="126"/>
                    </a:moveTo>
                    <a:lnTo>
                      <a:pt x="325" y="0"/>
                    </a:lnTo>
                    <a:lnTo>
                      <a:pt x="325" y="405"/>
                    </a:lnTo>
                    <a:lnTo>
                      <a:pt x="0" y="126"/>
                    </a:lnTo>
                    <a:close/>
                  </a:path>
                </a:pathLst>
              </a:custGeom>
              <a:solidFill>
                <a:srgbClr val="00BFB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86" name="Line 1662"/>
              <p:cNvSpPr>
                <a:spLocks noChangeShapeType="1"/>
              </p:cNvSpPr>
              <p:nvPr/>
            </p:nvSpPr>
            <p:spPr bwMode="auto">
              <a:xfrm flipV="1">
                <a:off x="3385" y="2555"/>
                <a:ext cx="325" cy="12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87" name="Line 1663"/>
              <p:cNvSpPr>
                <a:spLocks noChangeShapeType="1"/>
              </p:cNvSpPr>
              <p:nvPr/>
            </p:nvSpPr>
            <p:spPr bwMode="auto">
              <a:xfrm>
                <a:off x="3710" y="2555"/>
                <a:ext cx="1" cy="40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88" name="Freeform 1664"/>
              <p:cNvSpPr>
                <a:spLocks/>
              </p:cNvSpPr>
              <p:nvPr/>
            </p:nvSpPr>
            <p:spPr bwMode="auto">
              <a:xfrm>
                <a:off x="3139" y="2396"/>
                <a:ext cx="325" cy="524"/>
              </a:xfrm>
              <a:custGeom>
                <a:avLst/>
                <a:gdLst/>
                <a:ahLst/>
                <a:cxnLst>
                  <a:cxn ang="0">
                    <a:pos x="0" y="524"/>
                  </a:cxn>
                  <a:cxn ang="0">
                    <a:pos x="0" y="126"/>
                  </a:cxn>
                  <a:cxn ang="0">
                    <a:pos x="325" y="0"/>
                  </a:cxn>
                  <a:cxn ang="0">
                    <a:pos x="0" y="524"/>
                  </a:cxn>
                </a:cxnLst>
                <a:rect l="0" t="0" r="r" b="b"/>
                <a:pathLst>
                  <a:path w="325" h="524">
                    <a:moveTo>
                      <a:pt x="0" y="524"/>
                    </a:moveTo>
                    <a:lnTo>
                      <a:pt x="0" y="126"/>
                    </a:lnTo>
                    <a:lnTo>
                      <a:pt x="325" y="0"/>
                    </a:lnTo>
                    <a:lnTo>
                      <a:pt x="0" y="524"/>
                    </a:lnTo>
                    <a:close/>
                  </a:path>
                </a:pathLst>
              </a:custGeom>
              <a:solidFill>
                <a:srgbClr val="00BFB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89" name="Line 1665"/>
              <p:cNvSpPr>
                <a:spLocks noChangeShapeType="1"/>
              </p:cNvSpPr>
              <p:nvPr/>
            </p:nvSpPr>
            <p:spPr bwMode="auto">
              <a:xfrm flipV="1">
                <a:off x="3139" y="2522"/>
                <a:ext cx="1" cy="39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90" name="Line 1666"/>
              <p:cNvSpPr>
                <a:spLocks noChangeShapeType="1"/>
              </p:cNvSpPr>
              <p:nvPr/>
            </p:nvSpPr>
            <p:spPr bwMode="auto">
              <a:xfrm flipV="1">
                <a:off x="3139" y="2396"/>
                <a:ext cx="325" cy="12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91" name="Freeform 1667"/>
              <p:cNvSpPr>
                <a:spLocks/>
              </p:cNvSpPr>
              <p:nvPr/>
            </p:nvSpPr>
            <p:spPr bwMode="auto">
              <a:xfrm>
                <a:off x="3139" y="2522"/>
                <a:ext cx="571" cy="15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46" y="159"/>
                  </a:cxn>
                  <a:cxn ang="0">
                    <a:pos x="571" y="33"/>
                  </a:cxn>
                  <a:cxn ang="0">
                    <a:pos x="0" y="0"/>
                  </a:cxn>
                </a:cxnLst>
                <a:rect l="0" t="0" r="r" b="b"/>
                <a:pathLst>
                  <a:path w="571" h="159">
                    <a:moveTo>
                      <a:pt x="0" y="0"/>
                    </a:moveTo>
                    <a:lnTo>
                      <a:pt x="246" y="159"/>
                    </a:lnTo>
                    <a:lnTo>
                      <a:pt x="571" y="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BFB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92" name="Line 1668"/>
              <p:cNvSpPr>
                <a:spLocks noChangeShapeType="1"/>
              </p:cNvSpPr>
              <p:nvPr/>
            </p:nvSpPr>
            <p:spPr bwMode="auto">
              <a:xfrm>
                <a:off x="3139" y="2522"/>
                <a:ext cx="246" cy="159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93" name="Line 1669"/>
              <p:cNvSpPr>
                <a:spLocks noChangeShapeType="1"/>
              </p:cNvSpPr>
              <p:nvPr/>
            </p:nvSpPr>
            <p:spPr bwMode="auto">
              <a:xfrm flipV="1">
                <a:off x="3385" y="2555"/>
                <a:ext cx="325" cy="12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94" name="Freeform 1670"/>
              <p:cNvSpPr>
                <a:spLocks/>
              </p:cNvSpPr>
              <p:nvPr/>
            </p:nvSpPr>
            <p:spPr bwMode="auto">
              <a:xfrm>
                <a:off x="3139" y="2396"/>
                <a:ext cx="571" cy="159"/>
              </a:xfrm>
              <a:custGeom>
                <a:avLst/>
                <a:gdLst/>
                <a:ahLst/>
                <a:cxnLst>
                  <a:cxn ang="0">
                    <a:pos x="0" y="126"/>
                  </a:cxn>
                  <a:cxn ang="0">
                    <a:pos x="325" y="0"/>
                  </a:cxn>
                  <a:cxn ang="0">
                    <a:pos x="571" y="159"/>
                  </a:cxn>
                  <a:cxn ang="0">
                    <a:pos x="0" y="126"/>
                  </a:cxn>
                </a:cxnLst>
                <a:rect l="0" t="0" r="r" b="b"/>
                <a:pathLst>
                  <a:path w="571" h="159">
                    <a:moveTo>
                      <a:pt x="0" y="126"/>
                    </a:moveTo>
                    <a:lnTo>
                      <a:pt x="325" y="0"/>
                    </a:lnTo>
                    <a:lnTo>
                      <a:pt x="571" y="159"/>
                    </a:lnTo>
                    <a:lnTo>
                      <a:pt x="0" y="126"/>
                    </a:lnTo>
                    <a:close/>
                  </a:path>
                </a:pathLst>
              </a:custGeom>
              <a:solidFill>
                <a:srgbClr val="00BFB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95" name="Line 1671"/>
              <p:cNvSpPr>
                <a:spLocks noChangeShapeType="1"/>
              </p:cNvSpPr>
              <p:nvPr/>
            </p:nvSpPr>
            <p:spPr bwMode="auto">
              <a:xfrm flipV="1">
                <a:off x="3139" y="2396"/>
                <a:ext cx="325" cy="12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96" name="Line 1672"/>
              <p:cNvSpPr>
                <a:spLocks noChangeShapeType="1"/>
              </p:cNvSpPr>
              <p:nvPr/>
            </p:nvSpPr>
            <p:spPr bwMode="auto">
              <a:xfrm>
                <a:off x="3464" y="2396"/>
                <a:ext cx="246" cy="159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97" name="Freeform 1673"/>
              <p:cNvSpPr>
                <a:spLocks/>
              </p:cNvSpPr>
              <p:nvPr/>
            </p:nvSpPr>
            <p:spPr bwMode="auto">
              <a:xfrm>
                <a:off x="2827" y="1991"/>
                <a:ext cx="325" cy="730"/>
              </a:xfrm>
              <a:custGeom>
                <a:avLst/>
                <a:gdLst/>
                <a:ahLst/>
                <a:cxnLst>
                  <a:cxn ang="0">
                    <a:pos x="0" y="730"/>
                  </a:cxn>
                  <a:cxn ang="0">
                    <a:pos x="0" y="126"/>
                  </a:cxn>
                  <a:cxn ang="0">
                    <a:pos x="325" y="0"/>
                  </a:cxn>
                  <a:cxn ang="0">
                    <a:pos x="0" y="730"/>
                  </a:cxn>
                </a:cxnLst>
                <a:rect l="0" t="0" r="r" b="b"/>
                <a:pathLst>
                  <a:path w="325" h="730">
                    <a:moveTo>
                      <a:pt x="0" y="730"/>
                    </a:moveTo>
                    <a:lnTo>
                      <a:pt x="0" y="126"/>
                    </a:lnTo>
                    <a:lnTo>
                      <a:pt x="325" y="0"/>
                    </a:lnTo>
                    <a:lnTo>
                      <a:pt x="0" y="730"/>
                    </a:lnTo>
                    <a:close/>
                  </a:path>
                </a:pathLst>
              </a:custGeom>
              <a:solidFill>
                <a:srgbClr val="00BFB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98" name="Line 1674"/>
              <p:cNvSpPr>
                <a:spLocks noChangeShapeType="1"/>
              </p:cNvSpPr>
              <p:nvPr/>
            </p:nvSpPr>
            <p:spPr bwMode="auto">
              <a:xfrm flipV="1">
                <a:off x="2827" y="2117"/>
                <a:ext cx="1" cy="60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99" name="Line 1675"/>
              <p:cNvSpPr>
                <a:spLocks noChangeShapeType="1"/>
              </p:cNvSpPr>
              <p:nvPr/>
            </p:nvSpPr>
            <p:spPr bwMode="auto">
              <a:xfrm flipV="1">
                <a:off x="2827" y="1991"/>
                <a:ext cx="325" cy="12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00" name="Freeform 1676"/>
              <p:cNvSpPr>
                <a:spLocks/>
              </p:cNvSpPr>
              <p:nvPr/>
            </p:nvSpPr>
            <p:spPr bwMode="auto">
              <a:xfrm>
                <a:off x="2827" y="2117"/>
                <a:ext cx="571" cy="15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52" y="159"/>
                  </a:cxn>
                  <a:cxn ang="0">
                    <a:pos x="571" y="40"/>
                  </a:cxn>
                  <a:cxn ang="0">
                    <a:pos x="0" y="0"/>
                  </a:cxn>
                </a:cxnLst>
                <a:rect l="0" t="0" r="r" b="b"/>
                <a:pathLst>
                  <a:path w="571" h="159">
                    <a:moveTo>
                      <a:pt x="0" y="0"/>
                    </a:moveTo>
                    <a:lnTo>
                      <a:pt x="252" y="159"/>
                    </a:lnTo>
                    <a:lnTo>
                      <a:pt x="571" y="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BFB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01" name="Line 1677"/>
              <p:cNvSpPr>
                <a:spLocks noChangeShapeType="1"/>
              </p:cNvSpPr>
              <p:nvPr/>
            </p:nvSpPr>
            <p:spPr bwMode="auto">
              <a:xfrm>
                <a:off x="2827" y="2117"/>
                <a:ext cx="252" cy="159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02" name="Line 1678"/>
              <p:cNvSpPr>
                <a:spLocks noChangeShapeType="1"/>
              </p:cNvSpPr>
              <p:nvPr/>
            </p:nvSpPr>
            <p:spPr bwMode="auto">
              <a:xfrm flipV="1">
                <a:off x="3079" y="2157"/>
                <a:ext cx="319" cy="119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03" name="Freeform 1679"/>
              <p:cNvSpPr>
                <a:spLocks/>
              </p:cNvSpPr>
              <p:nvPr/>
            </p:nvSpPr>
            <p:spPr bwMode="auto">
              <a:xfrm>
                <a:off x="2827" y="1991"/>
                <a:ext cx="571" cy="166"/>
              </a:xfrm>
              <a:custGeom>
                <a:avLst/>
                <a:gdLst/>
                <a:ahLst/>
                <a:cxnLst>
                  <a:cxn ang="0">
                    <a:pos x="0" y="126"/>
                  </a:cxn>
                  <a:cxn ang="0">
                    <a:pos x="325" y="0"/>
                  </a:cxn>
                  <a:cxn ang="0">
                    <a:pos x="571" y="166"/>
                  </a:cxn>
                  <a:cxn ang="0">
                    <a:pos x="0" y="126"/>
                  </a:cxn>
                </a:cxnLst>
                <a:rect l="0" t="0" r="r" b="b"/>
                <a:pathLst>
                  <a:path w="571" h="166">
                    <a:moveTo>
                      <a:pt x="0" y="126"/>
                    </a:moveTo>
                    <a:lnTo>
                      <a:pt x="325" y="0"/>
                    </a:lnTo>
                    <a:lnTo>
                      <a:pt x="571" y="166"/>
                    </a:lnTo>
                    <a:lnTo>
                      <a:pt x="0" y="126"/>
                    </a:lnTo>
                    <a:close/>
                  </a:path>
                </a:pathLst>
              </a:custGeom>
              <a:solidFill>
                <a:srgbClr val="00BFB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04" name="Line 1680"/>
              <p:cNvSpPr>
                <a:spLocks noChangeShapeType="1"/>
              </p:cNvSpPr>
              <p:nvPr/>
            </p:nvSpPr>
            <p:spPr bwMode="auto">
              <a:xfrm flipV="1">
                <a:off x="2827" y="1991"/>
                <a:ext cx="325" cy="12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05" name="Line 1681"/>
              <p:cNvSpPr>
                <a:spLocks noChangeShapeType="1"/>
              </p:cNvSpPr>
              <p:nvPr/>
            </p:nvSpPr>
            <p:spPr bwMode="auto">
              <a:xfrm>
                <a:off x="3152" y="1991"/>
                <a:ext cx="246" cy="16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06" name="Freeform 1682"/>
              <p:cNvSpPr>
                <a:spLocks/>
              </p:cNvSpPr>
              <p:nvPr/>
            </p:nvSpPr>
            <p:spPr bwMode="auto">
              <a:xfrm>
                <a:off x="3139" y="2681"/>
                <a:ext cx="246" cy="405"/>
              </a:xfrm>
              <a:custGeom>
                <a:avLst/>
                <a:gdLst/>
                <a:ahLst/>
                <a:cxnLst>
                  <a:cxn ang="0">
                    <a:pos x="0" y="239"/>
                  </a:cxn>
                  <a:cxn ang="0">
                    <a:pos x="246" y="405"/>
                  </a:cxn>
                  <a:cxn ang="0">
                    <a:pos x="246" y="0"/>
                  </a:cxn>
                  <a:cxn ang="0">
                    <a:pos x="0" y="239"/>
                  </a:cxn>
                </a:cxnLst>
                <a:rect l="0" t="0" r="r" b="b"/>
                <a:pathLst>
                  <a:path w="246" h="405">
                    <a:moveTo>
                      <a:pt x="0" y="239"/>
                    </a:moveTo>
                    <a:lnTo>
                      <a:pt x="246" y="405"/>
                    </a:lnTo>
                    <a:lnTo>
                      <a:pt x="246" y="0"/>
                    </a:lnTo>
                    <a:lnTo>
                      <a:pt x="0" y="239"/>
                    </a:lnTo>
                    <a:close/>
                  </a:path>
                </a:pathLst>
              </a:custGeom>
              <a:solidFill>
                <a:srgbClr val="00BFB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07" name="Line 1683"/>
              <p:cNvSpPr>
                <a:spLocks noChangeShapeType="1"/>
              </p:cNvSpPr>
              <p:nvPr/>
            </p:nvSpPr>
            <p:spPr bwMode="auto">
              <a:xfrm>
                <a:off x="3139" y="2920"/>
                <a:ext cx="246" cy="16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08" name="Line 1684"/>
              <p:cNvSpPr>
                <a:spLocks noChangeShapeType="1"/>
              </p:cNvSpPr>
              <p:nvPr/>
            </p:nvSpPr>
            <p:spPr bwMode="auto">
              <a:xfrm flipV="1">
                <a:off x="3385" y="2681"/>
                <a:ext cx="1" cy="40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09" name="Freeform 1685"/>
              <p:cNvSpPr>
                <a:spLocks/>
              </p:cNvSpPr>
              <p:nvPr/>
            </p:nvSpPr>
            <p:spPr bwMode="auto">
              <a:xfrm>
                <a:off x="3139" y="2522"/>
                <a:ext cx="246" cy="398"/>
              </a:xfrm>
              <a:custGeom>
                <a:avLst/>
                <a:gdLst/>
                <a:ahLst/>
                <a:cxnLst>
                  <a:cxn ang="0">
                    <a:pos x="0" y="398"/>
                  </a:cxn>
                  <a:cxn ang="0">
                    <a:pos x="0" y="0"/>
                  </a:cxn>
                  <a:cxn ang="0">
                    <a:pos x="246" y="159"/>
                  </a:cxn>
                  <a:cxn ang="0">
                    <a:pos x="0" y="398"/>
                  </a:cxn>
                </a:cxnLst>
                <a:rect l="0" t="0" r="r" b="b"/>
                <a:pathLst>
                  <a:path w="246" h="398">
                    <a:moveTo>
                      <a:pt x="0" y="398"/>
                    </a:moveTo>
                    <a:lnTo>
                      <a:pt x="0" y="0"/>
                    </a:lnTo>
                    <a:lnTo>
                      <a:pt x="246" y="159"/>
                    </a:lnTo>
                    <a:lnTo>
                      <a:pt x="0" y="398"/>
                    </a:lnTo>
                    <a:close/>
                  </a:path>
                </a:pathLst>
              </a:custGeom>
              <a:solidFill>
                <a:srgbClr val="00BFB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10" name="Line 1686"/>
              <p:cNvSpPr>
                <a:spLocks noChangeShapeType="1"/>
              </p:cNvSpPr>
              <p:nvPr/>
            </p:nvSpPr>
            <p:spPr bwMode="auto">
              <a:xfrm flipV="1">
                <a:off x="3139" y="2522"/>
                <a:ext cx="1" cy="39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11" name="Line 1687"/>
              <p:cNvSpPr>
                <a:spLocks noChangeShapeType="1"/>
              </p:cNvSpPr>
              <p:nvPr/>
            </p:nvSpPr>
            <p:spPr bwMode="auto">
              <a:xfrm>
                <a:off x="3139" y="2522"/>
                <a:ext cx="246" cy="159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12" name="Freeform 1688"/>
              <p:cNvSpPr>
                <a:spLocks/>
              </p:cNvSpPr>
              <p:nvPr/>
            </p:nvSpPr>
            <p:spPr bwMode="auto">
              <a:xfrm>
                <a:off x="2117" y="2150"/>
                <a:ext cx="325" cy="525"/>
              </a:xfrm>
              <a:custGeom>
                <a:avLst/>
                <a:gdLst/>
                <a:ahLst/>
                <a:cxnLst>
                  <a:cxn ang="0">
                    <a:pos x="0" y="525"/>
                  </a:cxn>
                  <a:cxn ang="0">
                    <a:pos x="325" y="398"/>
                  </a:cxn>
                  <a:cxn ang="0">
                    <a:pos x="325" y="0"/>
                  </a:cxn>
                  <a:cxn ang="0">
                    <a:pos x="0" y="525"/>
                  </a:cxn>
                </a:cxnLst>
                <a:rect l="0" t="0" r="r" b="b"/>
                <a:pathLst>
                  <a:path w="325" h="525">
                    <a:moveTo>
                      <a:pt x="0" y="525"/>
                    </a:moveTo>
                    <a:lnTo>
                      <a:pt x="325" y="398"/>
                    </a:lnTo>
                    <a:lnTo>
                      <a:pt x="325" y="0"/>
                    </a:lnTo>
                    <a:lnTo>
                      <a:pt x="0" y="525"/>
                    </a:lnTo>
                    <a:close/>
                  </a:path>
                </a:pathLst>
              </a:custGeom>
              <a:solidFill>
                <a:srgbClr val="FF00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13" name="Line 1689"/>
              <p:cNvSpPr>
                <a:spLocks noChangeShapeType="1"/>
              </p:cNvSpPr>
              <p:nvPr/>
            </p:nvSpPr>
            <p:spPr bwMode="auto">
              <a:xfrm flipV="1">
                <a:off x="2117" y="2548"/>
                <a:ext cx="325" cy="12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14" name="Line 1690"/>
              <p:cNvSpPr>
                <a:spLocks noChangeShapeType="1"/>
              </p:cNvSpPr>
              <p:nvPr/>
            </p:nvSpPr>
            <p:spPr bwMode="auto">
              <a:xfrm flipV="1">
                <a:off x="2442" y="2150"/>
                <a:ext cx="1" cy="39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15" name="Freeform 1691"/>
              <p:cNvSpPr>
                <a:spLocks/>
              </p:cNvSpPr>
              <p:nvPr/>
            </p:nvSpPr>
            <p:spPr bwMode="auto">
              <a:xfrm>
                <a:off x="2117" y="2548"/>
                <a:ext cx="325" cy="286"/>
              </a:xfrm>
              <a:custGeom>
                <a:avLst/>
                <a:gdLst/>
                <a:ahLst/>
                <a:cxnLst>
                  <a:cxn ang="0">
                    <a:pos x="245" y="286"/>
                  </a:cxn>
                  <a:cxn ang="0">
                    <a:pos x="0" y="127"/>
                  </a:cxn>
                  <a:cxn ang="0">
                    <a:pos x="325" y="0"/>
                  </a:cxn>
                  <a:cxn ang="0">
                    <a:pos x="245" y="286"/>
                  </a:cxn>
                </a:cxnLst>
                <a:rect l="0" t="0" r="r" b="b"/>
                <a:pathLst>
                  <a:path w="325" h="286">
                    <a:moveTo>
                      <a:pt x="245" y="286"/>
                    </a:moveTo>
                    <a:lnTo>
                      <a:pt x="0" y="127"/>
                    </a:lnTo>
                    <a:lnTo>
                      <a:pt x="325" y="0"/>
                    </a:lnTo>
                    <a:lnTo>
                      <a:pt x="245" y="286"/>
                    </a:lnTo>
                    <a:close/>
                  </a:path>
                </a:pathLst>
              </a:custGeom>
              <a:solidFill>
                <a:srgbClr val="FF00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16" name="Line 1692"/>
              <p:cNvSpPr>
                <a:spLocks noChangeShapeType="1"/>
              </p:cNvSpPr>
              <p:nvPr/>
            </p:nvSpPr>
            <p:spPr bwMode="auto">
              <a:xfrm flipH="1" flipV="1">
                <a:off x="2117" y="2675"/>
                <a:ext cx="245" cy="159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17" name="Line 1693"/>
              <p:cNvSpPr>
                <a:spLocks noChangeShapeType="1"/>
              </p:cNvSpPr>
              <p:nvPr/>
            </p:nvSpPr>
            <p:spPr bwMode="auto">
              <a:xfrm flipV="1">
                <a:off x="2117" y="2548"/>
                <a:ext cx="325" cy="12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18" name="Freeform 1694"/>
              <p:cNvSpPr>
                <a:spLocks/>
              </p:cNvSpPr>
              <p:nvPr/>
            </p:nvSpPr>
            <p:spPr bwMode="auto">
              <a:xfrm>
                <a:off x="2362" y="2548"/>
                <a:ext cx="326" cy="286"/>
              </a:xfrm>
              <a:custGeom>
                <a:avLst/>
                <a:gdLst/>
                <a:ahLst/>
                <a:cxnLst>
                  <a:cxn ang="0">
                    <a:pos x="0" y="286"/>
                  </a:cxn>
                  <a:cxn ang="0">
                    <a:pos x="326" y="166"/>
                  </a:cxn>
                  <a:cxn ang="0">
                    <a:pos x="80" y="0"/>
                  </a:cxn>
                  <a:cxn ang="0">
                    <a:pos x="0" y="286"/>
                  </a:cxn>
                </a:cxnLst>
                <a:rect l="0" t="0" r="r" b="b"/>
                <a:pathLst>
                  <a:path w="326" h="286">
                    <a:moveTo>
                      <a:pt x="0" y="286"/>
                    </a:moveTo>
                    <a:lnTo>
                      <a:pt x="326" y="166"/>
                    </a:lnTo>
                    <a:lnTo>
                      <a:pt x="80" y="0"/>
                    </a:lnTo>
                    <a:lnTo>
                      <a:pt x="0" y="286"/>
                    </a:lnTo>
                    <a:close/>
                  </a:path>
                </a:pathLst>
              </a:custGeom>
              <a:solidFill>
                <a:srgbClr val="FF00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19" name="Line 1695"/>
              <p:cNvSpPr>
                <a:spLocks noChangeShapeType="1"/>
              </p:cNvSpPr>
              <p:nvPr/>
            </p:nvSpPr>
            <p:spPr bwMode="auto">
              <a:xfrm flipV="1">
                <a:off x="2362" y="2714"/>
                <a:ext cx="326" cy="12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20" name="Line 1696"/>
              <p:cNvSpPr>
                <a:spLocks noChangeShapeType="1"/>
              </p:cNvSpPr>
              <p:nvPr/>
            </p:nvSpPr>
            <p:spPr bwMode="auto">
              <a:xfrm flipH="1" flipV="1">
                <a:off x="2442" y="2548"/>
                <a:ext cx="246" cy="16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21" name="Freeform 1697"/>
              <p:cNvSpPr>
                <a:spLocks/>
              </p:cNvSpPr>
              <p:nvPr/>
            </p:nvSpPr>
            <p:spPr bwMode="auto">
              <a:xfrm>
                <a:off x="2522" y="1871"/>
                <a:ext cx="245" cy="810"/>
              </a:xfrm>
              <a:custGeom>
                <a:avLst/>
                <a:gdLst/>
                <a:ahLst/>
                <a:cxnLst>
                  <a:cxn ang="0">
                    <a:pos x="0" y="651"/>
                  </a:cxn>
                  <a:cxn ang="0">
                    <a:pos x="245" y="810"/>
                  </a:cxn>
                  <a:cxn ang="0">
                    <a:pos x="245" y="0"/>
                  </a:cxn>
                  <a:cxn ang="0">
                    <a:pos x="0" y="651"/>
                  </a:cxn>
                </a:cxnLst>
                <a:rect l="0" t="0" r="r" b="b"/>
                <a:pathLst>
                  <a:path w="245" h="810">
                    <a:moveTo>
                      <a:pt x="0" y="651"/>
                    </a:moveTo>
                    <a:lnTo>
                      <a:pt x="245" y="810"/>
                    </a:lnTo>
                    <a:lnTo>
                      <a:pt x="245" y="0"/>
                    </a:lnTo>
                    <a:lnTo>
                      <a:pt x="0" y="651"/>
                    </a:lnTo>
                    <a:close/>
                  </a:path>
                </a:pathLst>
              </a:custGeom>
              <a:solidFill>
                <a:srgbClr val="00BFB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22" name="Line 1698"/>
              <p:cNvSpPr>
                <a:spLocks noChangeShapeType="1"/>
              </p:cNvSpPr>
              <p:nvPr/>
            </p:nvSpPr>
            <p:spPr bwMode="auto">
              <a:xfrm>
                <a:off x="2522" y="2522"/>
                <a:ext cx="245" cy="159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23" name="Line 1699"/>
              <p:cNvSpPr>
                <a:spLocks noChangeShapeType="1"/>
              </p:cNvSpPr>
              <p:nvPr/>
            </p:nvSpPr>
            <p:spPr bwMode="auto">
              <a:xfrm flipV="1">
                <a:off x="2767" y="1871"/>
                <a:ext cx="1" cy="81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24" name="Freeform 1700"/>
              <p:cNvSpPr>
                <a:spLocks/>
              </p:cNvSpPr>
              <p:nvPr/>
            </p:nvSpPr>
            <p:spPr bwMode="auto">
              <a:xfrm>
                <a:off x="2522" y="1592"/>
                <a:ext cx="318" cy="930"/>
              </a:xfrm>
              <a:custGeom>
                <a:avLst/>
                <a:gdLst/>
                <a:ahLst/>
                <a:cxnLst>
                  <a:cxn ang="0">
                    <a:pos x="0" y="930"/>
                  </a:cxn>
                  <a:cxn ang="0">
                    <a:pos x="0" y="120"/>
                  </a:cxn>
                  <a:cxn ang="0">
                    <a:pos x="318" y="0"/>
                  </a:cxn>
                  <a:cxn ang="0">
                    <a:pos x="0" y="930"/>
                  </a:cxn>
                </a:cxnLst>
                <a:rect l="0" t="0" r="r" b="b"/>
                <a:pathLst>
                  <a:path w="318" h="930">
                    <a:moveTo>
                      <a:pt x="0" y="930"/>
                    </a:moveTo>
                    <a:lnTo>
                      <a:pt x="0" y="120"/>
                    </a:lnTo>
                    <a:lnTo>
                      <a:pt x="318" y="0"/>
                    </a:lnTo>
                    <a:lnTo>
                      <a:pt x="0" y="930"/>
                    </a:lnTo>
                    <a:close/>
                  </a:path>
                </a:pathLst>
              </a:custGeom>
              <a:solidFill>
                <a:srgbClr val="00BFB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25" name="Line 1701"/>
              <p:cNvSpPr>
                <a:spLocks noChangeShapeType="1"/>
              </p:cNvSpPr>
              <p:nvPr/>
            </p:nvSpPr>
            <p:spPr bwMode="auto">
              <a:xfrm flipV="1">
                <a:off x="2522" y="1712"/>
                <a:ext cx="1" cy="81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26" name="Line 1702"/>
              <p:cNvSpPr>
                <a:spLocks noChangeShapeType="1"/>
              </p:cNvSpPr>
              <p:nvPr/>
            </p:nvSpPr>
            <p:spPr bwMode="auto">
              <a:xfrm flipV="1">
                <a:off x="2522" y="1592"/>
                <a:ext cx="318" cy="12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27" name="Freeform 1703"/>
              <p:cNvSpPr>
                <a:spLocks/>
              </p:cNvSpPr>
              <p:nvPr/>
            </p:nvSpPr>
            <p:spPr bwMode="auto">
              <a:xfrm>
                <a:off x="2522" y="1712"/>
                <a:ext cx="245" cy="810"/>
              </a:xfrm>
              <a:custGeom>
                <a:avLst/>
                <a:gdLst/>
                <a:ahLst/>
                <a:cxnLst>
                  <a:cxn ang="0">
                    <a:pos x="0" y="810"/>
                  </a:cxn>
                  <a:cxn ang="0">
                    <a:pos x="0" y="0"/>
                  </a:cxn>
                  <a:cxn ang="0">
                    <a:pos x="245" y="159"/>
                  </a:cxn>
                  <a:cxn ang="0">
                    <a:pos x="0" y="810"/>
                  </a:cxn>
                </a:cxnLst>
                <a:rect l="0" t="0" r="r" b="b"/>
                <a:pathLst>
                  <a:path w="245" h="810">
                    <a:moveTo>
                      <a:pt x="0" y="810"/>
                    </a:moveTo>
                    <a:lnTo>
                      <a:pt x="0" y="0"/>
                    </a:lnTo>
                    <a:lnTo>
                      <a:pt x="245" y="159"/>
                    </a:lnTo>
                    <a:lnTo>
                      <a:pt x="0" y="810"/>
                    </a:lnTo>
                    <a:close/>
                  </a:path>
                </a:pathLst>
              </a:custGeom>
              <a:solidFill>
                <a:srgbClr val="00BFB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28" name="Line 1704"/>
              <p:cNvSpPr>
                <a:spLocks noChangeShapeType="1"/>
              </p:cNvSpPr>
              <p:nvPr/>
            </p:nvSpPr>
            <p:spPr bwMode="auto">
              <a:xfrm flipV="1">
                <a:off x="2522" y="1712"/>
                <a:ext cx="1" cy="81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29" name="Line 1705"/>
              <p:cNvSpPr>
                <a:spLocks noChangeShapeType="1"/>
              </p:cNvSpPr>
              <p:nvPr/>
            </p:nvSpPr>
            <p:spPr bwMode="auto">
              <a:xfrm>
                <a:off x="2522" y="1712"/>
                <a:ext cx="245" cy="159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30" name="Freeform 1706"/>
              <p:cNvSpPr>
                <a:spLocks/>
              </p:cNvSpPr>
              <p:nvPr/>
            </p:nvSpPr>
            <p:spPr bwMode="auto">
              <a:xfrm>
                <a:off x="2442" y="2150"/>
                <a:ext cx="246" cy="56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398"/>
                  </a:cxn>
                  <a:cxn ang="0">
                    <a:pos x="246" y="564"/>
                  </a:cxn>
                  <a:cxn ang="0">
                    <a:pos x="0" y="0"/>
                  </a:cxn>
                </a:cxnLst>
                <a:rect l="0" t="0" r="r" b="b"/>
                <a:pathLst>
                  <a:path w="246" h="564">
                    <a:moveTo>
                      <a:pt x="0" y="0"/>
                    </a:moveTo>
                    <a:lnTo>
                      <a:pt x="0" y="398"/>
                    </a:lnTo>
                    <a:lnTo>
                      <a:pt x="246" y="56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31" name="Line 1707"/>
              <p:cNvSpPr>
                <a:spLocks noChangeShapeType="1"/>
              </p:cNvSpPr>
              <p:nvPr/>
            </p:nvSpPr>
            <p:spPr bwMode="auto">
              <a:xfrm>
                <a:off x="2442" y="2150"/>
                <a:ext cx="1" cy="39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32" name="Line 1708"/>
              <p:cNvSpPr>
                <a:spLocks noChangeShapeType="1"/>
              </p:cNvSpPr>
              <p:nvPr/>
            </p:nvSpPr>
            <p:spPr bwMode="auto">
              <a:xfrm>
                <a:off x="2442" y="2548"/>
                <a:ext cx="246" cy="16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33" name="Freeform 1709"/>
              <p:cNvSpPr>
                <a:spLocks/>
              </p:cNvSpPr>
              <p:nvPr/>
            </p:nvSpPr>
            <p:spPr bwMode="auto">
              <a:xfrm>
                <a:off x="2362" y="2435"/>
                <a:ext cx="326" cy="39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399"/>
                  </a:cxn>
                  <a:cxn ang="0">
                    <a:pos x="326" y="279"/>
                  </a:cxn>
                  <a:cxn ang="0">
                    <a:pos x="0" y="0"/>
                  </a:cxn>
                </a:cxnLst>
                <a:rect l="0" t="0" r="r" b="b"/>
                <a:pathLst>
                  <a:path w="326" h="399">
                    <a:moveTo>
                      <a:pt x="0" y="0"/>
                    </a:moveTo>
                    <a:lnTo>
                      <a:pt x="0" y="399"/>
                    </a:lnTo>
                    <a:lnTo>
                      <a:pt x="326" y="27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34" name="Line 1710"/>
              <p:cNvSpPr>
                <a:spLocks noChangeShapeType="1"/>
              </p:cNvSpPr>
              <p:nvPr/>
            </p:nvSpPr>
            <p:spPr bwMode="auto">
              <a:xfrm>
                <a:off x="2362" y="2435"/>
                <a:ext cx="1" cy="399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35" name="Line 1711"/>
              <p:cNvSpPr>
                <a:spLocks noChangeShapeType="1"/>
              </p:cNvSpPr>
              <p:nvPr/>
            </p:nvSpPr>
            <p:spPr bwMode="auto">
              <a:xfrm flipV="1">
                <a:off x="2362" y="2714"/>
                <a:ext cx="326" cy="12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36" name="Freeform 1712"/>
              <p:cNvSpPr>
                <a:spLocks/>
              </p:cNvSpPr>
              <p:nvPr/>
            </p:nvSpPr>
            <p:spPr bwMode="auto">
              <a:xfrm>
                <a:off x="2442" y="2150"/>
                <a:ext cx="246" cy="56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46" y="159"/>
                  </a:cxn>
                  <a:cxn ang="0">
                    <a:pos x="246" y="564"/>
                  </a:cxn>
                  <a:cxn ang="0">
                    <a:pos x="0" y="0"/>
                  </a:cxn>
                </a:cxnLst>
                <a:rect l="0" t="0" r="r" b="b"/>
                <a:pathLst>
                  <a:path w="246" h="564">
                    <a:moveTo>
                      <a:pt x="0" y="0"/>
                    </a:moveTo>
                    <a:lnTo>
                      <a:pt x="246" y="159"/>
                    </a:lnTo>
                    <a:lnTo>
                      <a:pt x="246" y="56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37" name="Line 1713"/>
              <p:cNvSpPr>
                <a:spLocks noChangeShapeType="1"/>
              </p:cNvSpPr>
              <p:nvPr/>
            </p:nvSpPr>
            <p:spPr bwMode="auto">
              <a:xfrm>
                <a:off x="2442" y="2150"/>
                <a:ext cx="246" cy="159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38" name="Line 1714"/>
              <p:cNvSpPr>
                <a:spLocks noChangeShapeType="1"/>
              </p:cNvSpPr>
              <p:nvPr/>
            </p:nvSpPr>
            <p:spPr bwMode="auto">
              <a:xfrm>
                <a:off x="2688" y="2309"/>
                <a:ext cx="1" cy="40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39" name="Freeform 1715"/>
              <p:cNvSpPr>
                <a:spLocks/>
              </p:cNvSpPr>
              <p:nvPr/>
            </p:nvSpPr>
            <p:spPr bwMode="auto">
              <a:xfrm>
                <a:off x="2362" y="2309"/>
                <a:ext cx="326" cy="405"/>
              </a:xfrm>
              <a:custGeom>
                <a:avLst/>
                <a:gdLst/>
                <a:ahLst/>
                <a:cxnLst>
                  <a:cxn ang="0">
                    <a:pos x="0" y="126"/>
                  </a:cxn>
                  <a:cxn ang="0">
                    <a:pos x="326" y="0"/>
                  </a:cxn>
                  <a:cxn ang="0">
                    <a:pos x="326" y="405"/>
                  </a:cxn>
                  <a:cxn ang="0">
                    <a:pos x="0" y="126"/>
                  </a:cxn>
                </a:cxnLst>
                <a:rect l="0" t="0" r="r" b="b"/>
                <a:pathLst>
                  <a:path w="326" h="405">
                    <a:moveTo>
                      <a:pt x="0" y="126"/>
                    </a:moveTo>
                    <a:lnTo>
                      <a:pt x="326" y="0"/>
                    </a:lnTo>
                    <a:lnTo>
                      <a:pt x="326" y="405"/>
                    </a:lnTo>
                    <a:lnTo>
                      <a:pt x="0" y="126"/>
                    </a:lnTo>
                    <a:close/>
                  </a:path>
                </a:pathLst>
              </a:custGeom>
              <a:solidFill>
                <a:srgbClr val="FF00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40" name="Line 1716"/>
              <p:cNvSpPr>
                <a:spLocks noChangeShapeType="1"/>
              </p:cNvSpPr>
              <p:nvPr/>
            </p:nvSpPr>
            <p:spPr bwMode="auto">
              <a:xfrm flipV="1">
                <a:off x="2362" y="2309"/>
                <a:ext cx="326" cy="12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41" name="Line 1717"/>
              <p:cNvSpPr>
                <a:spLocks noChangeShapeType="1"/>
              </p:cNvSpPr>
              <p:nvPr/>
            </p:nvSpPr>
            <p:spPr bwMode="auto">
              <a:xfrm>
                <a:off x="2688" y="2309"/>
                <a:ext cx="1" cy="40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42" name="Freeform 1718"/>
              <p:cNvSpPr>
                <a:spLocks/>
              </p:cNvSpPr>
              <p:nvPr/>
            </p:nvSpPr>
            <p:spPr bwMode="auto">
              <a:xfrm>
                <a:off x="2117" y="2150"/>
                <a:ext cx="325" cy="525"/>
              </a:xfrm>
              <a:custGeom>
                <a:avLst/>
                <a:gdLst/>
                <a:ahLst/>
                <a:cxnLst>
                  <a:cxn ang="0">
                    <a:pos x="0" y="525"/>
                  </a:cxn>
                  <a:cxn ang="0">
                    <a:pos x="0" y="119"/>
                  </a:cxn>
                  <a:cxn ang="0">
                    <a:pos x="325" y="0"/>
                  </a:cxn>
                  <a:cxn ang="0">
                    <a:pos x="0" y="525"/>
                  </a:cxn>
                </a:cxnLst>
                <a:rect l="0" t="0" r="r" b="b"/>
                <a:pathLst>
                  <a:path w="325" h="525">
                    <a:moveTo>
                      <a:pt x="0" y="525"/>
                    </a:moveTo>
                    <a:lnTo>
                      <a:pt x="0" y="119"/>
                    </a:lnTo>
                    <a:lnTo>
                      <a:pt x="325" y="0"/>
                    </a:lnTo>
                    <a:lnTo>
                      <a:pt x="0" y="525"/>
                    </a:lnTo>
                    <a:close/>
                  </a:path>
                </a:pathLst>
              </a:custGeom>
              <a:solidFill>
                <a:srgbClr val="FF00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43" name="Line 1719"/>
              <p:cNvSpPr>
                <a:spLocks noChangeShapeType="1"/>
              </p:cNvSpPr>
              <p:nvPr/>
            </p:nvSpPr>
            <p:spPr bwMode="auto">
              <a:xfrm flipV="1">
                <a:off x="2117" y="2269"/>
                <a:ext cx="1" cy="40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44" name="Line 1720"/>
              <p:cNvSpPr>
                <a:spLocks noChangeShapeType="1"/>
              </p:cNvSpPr>
              <p:nvPr/>
            </p:nvSpPr>
            <p:spPr bwMode="auto">
              <a:xfrm flipV="1">
                <a:off x="2117" y="2150"/>
                <a:ext cx="325" cy="119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45" name="Freeform 1721"/>
              <p:cNvSpPr>
                <a:spLocks/>
              </p:cNvSpPr>
              <p:nvPr/>
            </p:nvSpPr>
            <p:spPr bwMode="auto">
              <a:xfrm>
                <a:off x="2117" y="2269"/>
                <a:ext cx="571" cy="16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45" y="166"/>
                  </a:cxn>
                  <a:cxn ang="0">
                    <a:pos x="571" y="40"/>
                  </a:cxn>
                  <a:cxn ang="0">
                    <a:pos x="0" y="0"/>
                  </a:cxn>
                </a:cxnLst>
                <a:rect l="0" t="0" r="r" b="b"/>
                <a:pathLst>
                  <a:path w="571" h="166">
                    <a:moveTo>
                      <a:pt x="0" y="0"/>
                    </a:moveTo>
                    <a:lnTo>
                      <a:pt x="245" y="166"/>
                    </a:lnTo>
                    <a:lnTo>
                      <a:pt x="571" y="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46" name="Line 1722"/>
              <p:cNvSpPr>
                <a:spLocks noChangeShapeType="1"/>
              </p:cNvSpPr>
              <p:nvPr/>
            </p:nvSpPr>
            <p:spPr bwMode="auto">
              <a:xfrm>
                <a:off x="2117" y="2269"/>
                <a:ext cx="245" cy="16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47" name="Line 1723"/>
              <p:cNvSpPr>
                <a:spLocks noChangeShapeType="1"/>
              </p:cNvSpPr>
              <p:nvPr/>
            </p:nvSpPr>
            <p:spPr bwMode="auto">
              <a:xfrm flipV="1">
                <a:off x="2362" y="2309"/>
                <a:ext cx="326" cy="12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48" name="Freeform 1724"/>
              <p:cNvSpPr>
                <a:spLocks/>
              </p:cNvSpPr>
              <p:nvPr/>
            </p:nvSpPr>
            <p:spPr bwMode="auto">
              <a:xfrm>
                <a:off x="2117" y="2150"/>
                <a:ext cx="571" cy="159"/>
              </a:xfrm>
              <a:custGeom>
                <a:avLst/>
                <a:gdLst/>
                <a:ahLst/>
                <a:cxnLst>
                  <a:cxn ang="0">
                    <a:pos x="0" y="119"/>
                  </a:cxn>
                  <a:cxn ang="0">
                    <a:pos x="325" y="0"/>
                  </a:cxn>
                  <a:cxn ang="0">
                    <a:pos x="571" y="159"/>
                  </a:cxn>
                  <a:cxn ang="0">
                    <a:pos x="0" y="119"/>
                  </a:cxn>
                </a:cxnLst>
                <a:rect l="0" t="0" r="r" b="b"/>
                <a:pathLst>
                  <a:path w="571" h="159">
                    <a:moveTo>
                      <a:pt x="0" y="119"/>
                    </a:moveTo>
                    <a:lnTo>
                      <a:pt x="325" y="0"/>
                    </a:lnTo>
                    <a:lnTo>
                      <a:pt x="571" y="159"/>
                    </a:lnTo>
                    <a:lnTo>
                      <a:pt x="0" y="119"/>
                    </a:lnTo>
                    <a:close/>
                  </a:path>
                </a:pathLst>
              </a:custGeom>
              <a:solidFill>
                <a:srgbClr val="FF00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49" name="Line 1725"/>
              <p:cNvSpPr>
                <a:spLocks noChangeShapeType="1"/>
              </p:cNvSpPr>
              <p:nvPr/>
            </p:nvSpPr>
            <p:spPr bwMode="auto">
              <a:xfrm flipV="1">
                <a:off x="2117" y="2150"/>
                <a:ext cx="325" cy="119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50" name="Line 1726"/>
              <p:cNvSpPr>
                <a:spLocks noChangeShapeType="1"/>
              </p:cNvSpPr>
              <p:nvPr/>
            </p:nvSpPr>
            <p:spPr bwMode="auto">
              <a:xfrm>
                <a:off x="2442" y="2150"/>
                <a:ext cx="246" cy="159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51" name="Freeform 1727"/>
              <p:cNvSpPr>
                <a:spLocks/>
              </p:cNvSpPr>
              <p:nvPr/>
            </p:nvSpPr>
            <p:spPr bwMode="auto">
              <a:xfrm>
                <a:off x="2429" y="2150"/>
                <a:ext cx="318" cy="724"/>
              </a:xfrm>
              <a:custGeom>
                <a:avLst/>
                <a:gdLst/>
                <a:ahLst/>
                <a:cxnLst>
                  <a:cxn ang="0">
                    <a:pos x="0" y="724"/>
                  </a:cxn>
                  <a:cxn ang="0">
                    <a:pos x="318" y="604"/>
                  </a:cxn>
                  <a:cxn ang="0">
                    <a:pos x="318" y="0"/>
                  </a:cxn>
                  <a:cxn ang="0">
                    <a:pos x="0" y="724"/>
                  </a:cxn>
                </a:cxnLst>
                <a:rect l="0" t="0" r="r" b="b"/>
                <a:pathLst>
                  <a:path w="318" h="724">
                    <a:moveTo>
                      <a:pt x="0" y="724"/>
                    </a:moveTo>
                    <a:lnTo>
                      <a:pt x="318" y="604"/>
                    </a:lnTo>
                    <a:lnTo>
                      <a:pt x="318" y="0"/>
                    </a:lnTo>
                    <a:lnTo>
                      <a:pt x="0" y="724"/>
                    </a:lnTo>
                    <a:close/>
                  </a:path>
                </a:pathLst>
              </a:custGeom>
              <a:solidFill>
                <a:srgbClr val="FF00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52" name="Line 1728"/>
              <p:cNvSpPr>
                <a:spLocks noChangeShapeType="1"/>
              </p:cNvSpPr>
              <p:nvPr/>
            </p:nvSpPr>
            <p:spPr bwMode="auto">
              <a:xfrm flipV="1">
                <a:off x="2429" y="2754"/>
                <a:ext cx="318" cy="12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53" name="Line 1729"/>
              <p:cNvSpPr>
                <a:spLocks noChangeShapeType="1"/>
              </p:cNvSpPr>
              <p:nvPr/>
            </p:nvSpPr>
            <p:spPr bwMode="auto">
              <a:xfrm flipV="1">
                <a:off x="2747" y="2150"/>
                <a:ext cx="1" cy="60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54" name="Freeform 1730"/>
              <p:cNvSpPr>
                <a:spLocks/>
              </p:cNvSpPr>
              <p:nvPr/>
            </p:nvSpPr>
            <p:spPr bwMode="auto">
              <a:xfrm>
                <a:off x="2827" y="2117"/>
                <a:ext cx="252" cy="604"/>
              </a:xfrm>
              <a:custGeom>
                <a:avLst/>
                <a:gdLst/>
                <a:ahLst/>
                <a:cxnLst>
                  <a:cxn ang="0">
                    <a:pos x="0" y="604"/>
                  </a:cxn>
                  <a:cxn ang="0">
                    <a:pos x="0" y="0"/>
                  </a:cxn>
                  <a:cxn ang="0">
                    <a:pos x="252" y="159"/>
                  </a:cxn>
                  <a:cxn ang="0">
                    <a:pos x="0" y="604"/>
                  </a:cxn>
                </a:cxnLst>
                <a:rect l="0" t="0" r="r" b="b"/>
                <a:pathLst>
                  <a:path w="252" h="604">
                    <a:moveTo>
                      <a:pt x="0" y="604"/>
                    </a:moveTo>
                    <a:lnTo>
                      <a:pt x="0" y="0"/>
                    </a:lnTo>
                    <a:lnTo>
                      <a:pt x="252" y="159"/>
                    </a:lnTo>
                    <a:lnTo>
                      <a:pt x="0" y="604"/>
                    </a:lnTo>
                    <a:close/>
                  </a:path>
                </a:pathLst>
              </a:custGeom>
              <a:solidFill>
                <a:srgbClr val="00BFB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55" name="Line 1731"/>
              <p:cNvSpPr>
                <a:spLocks noChangeShapeType="1"/>
              </p:cNvSpPr>
              <p:nvPr/>
            </p:nvSpPr>
            <p:spPr bwMode="auto">
              <a:xfrm flipV="1">
                <a:off x="2827" y="2117"/>
                <a:ext cx="1" cy="60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56" name="Line 1732"/>
              <p:cNvSpPr>
                <a:spLocks noChangeShapeType="1"/>
              </p:cNvSpPr>
              <p:nvPr/>
            </p:nvSpPr>
            <p:spPr bwMode="auto">
              <a:xfrm>
                <a:off x="2827" y="2117"/>
                <a:ext cx="252" cy="159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57" name="Freeform 1733"/>
              <p:cNvSpPr>
                <a:spLocks/>
              </p:cNvSpPr>
              <p:nvPr/>
            </p:nvSpPr>
            <p:spPr bwMode="auto">
              <a:xfrm>
                <a:off x="2827" y="2276"/>
                <a:ext cx="252" cy="604"/>
              </a:xfrm>
              <a:custGeom>
                <a:avLst/>
                <a:gdLst/>
                <a:ahLst/>
                <a:cxnLst>
                  <a:cxn ang="0">
                    <a:pos x="0" y="445"/>
                  </a:cxn>
                  <a:cxn ang="0">
                    <a:pos x="252" y="604"/>
                  </a:cxn>
                  <a:cxn ang="0">
                    <a:pos x="252" y="0"/>
                  </a:cxn>
                  <a:cxn ang="0">
                    <a:pos x="0" y="445"/>
                  </a:cxn>
                </a:cxnLst>
                <a:rect l="0" t="0" r="r" b="b"/>
                <a:pathLst>
                  <a:path w="252" h="604">
                    <a:moveTo>
                      <a:pt x="0" y="445"/>
                    </a:moveTo>
                    <a:lnTo>
                      <a:pt x="252" y="604"/>
                    </a:lnTo>
                    <a:lnTo>
                      <a:pt x="252" y="0"/>
                    </a:lnTo>
                    <a:lnTo>
                      <a:pt x="0" y="445"/>
                    </a:lnTo>
                    <a:close/>
                  </a:path>
                </a:pathLst>
              </a:custGeom>
              <a:solidFill>
                <a:srgbClr val="00BFB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58" name="Line 1734"/>
              <p:cNvSpPr>
                <a:spLocks noChangeShapeType="1"/>
              </p:cNvSpPr>
              <p:nvPr/>
            </p:nvSpPr>
            <p:spPr bwMode="auto">
              <a:xfrm>
                <a:off x="2827" y="2721"/>
                <a:ext cx="252" cy="159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59" name="Line 1735"/>
              <p:cNvSpPr>
                <a:spLocks noChangeShapeType="1"/>
              </p:cNvSpPr>
              <p:nvPr/>
            </p:nvSpPr>
            <p:spPr bwMode="auto">
              <a:xfrm flipV="1">
                <a:off x="3079" y="2276"/>
                <a:ext cx="1" cy="60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60" name="Freeform 1736"/>
              <p:cNvSpPr>
                <a:spLocks/>
              </p:cNvSpPr>
              <p:nvPr/>
            </p:nvSpPr>
            <p:spPr bwMode="auto">
              <a:xfrm>
                <a:off x="2747" y="2150"/>
                <a:ext cx="253" cy="76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604"/>
                  </a:cxn>
                  <a:cxn ang="0">
                    <a:pos x="253" y="764"/>
                  </a:cxn>
                  <a:cxn ang="0">
                    <a:pos x="0" y="0"/>
                  </a:cxn>
                </a:cxnLst>
                <a:rect l="0" t="0" r="r" b="b"/>
                <a:pathLst>
                  <a:path w="253" h="764">
                    <a:moveTo>
                      <a:pt x="0" y="0"/>
                    </a:moveTo>
                    <a:lnTo>
                      <a:pt x="0" y="604"/>
                    </a:lnTo>
                    <a:lnTo>
                      <a:pt x="253" y="76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61" name="Line 1737"/>
              <p:cNvSpPr>
                <a:spLocks noChangeShapeType="1"/>
              </p:cNvSpPr>
              <p:nvPr/>
            </p:nvSpPr>
            <p:spPr bwMode="auto">
              <a:xfrm>
                <a:off x="2747" y="2150"/>
                <a:ext cx="1" cy="60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62" name="Line 1738"/>
              <p:cNvSpPr>
                <a:spLocks noChangeShapeType="1"/>
              </p:cNvSpPr>
              <p:nvPr/>
            </p:nvSpPr>
            <p:spPr bwMode="auto">
              <a:xfrm>
                <a:off x="2747" y="2754"/>
                <a:ext cx="253" cy="16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63" name="Freeform 1739"/>
              <p:cNvSpPr>
                <a:spLocks/>
              </p:cNvSpPr>
              <p:nvPr/>
            </p:nvSpPr>
            <p:spPr bwMode="auto">
              <a:xfrm>
                <a:off x="2747" y="2150"/>
                <a:ext cx="253" cy="76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53" y="159"/>
                  </a:cxn>
                  <a:cxn ang="0">
                    <a:pos x="253" y="764"/>
                  </a:cxn>
                  <a:cxn ang="0">
                    <a:pos x="0" y="0"/>
                  </a:cxn>
                </a:cxnLst>
                <a:rect l="0" t="0" r="r" b="b"/>
                <a:pathLst>
                  <a:path w="253" h="764">
                    <a:moveTo>
                      <a:pt x="0" y="0"/>
                    </a:moveTo>
                    <a:lnTo>
                      <a:pt x="253" y="159"/>
                    </a:lnTo>
                    <a:lnTo>
                      <a:pt x="253" y="76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64" name="Line 1740"/>
              <p:cNvSpPr>
                <a:spLocks noChangeShapeType="1"/>
              </p:cNvSpPr>
              <p:nvPr/>
            </p:nvSpPr>
            <p:spPr bwMode="auto">
              <a:xfrm>
                <a:off x="2747" y="2150"/>
                <a:ext cx="253" cy="159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65" name="Line 1741"/>
              <p:cNvSpPr>
                <a:spLocks noChangeShapeType="1"/>
              </p:cNvSpPr>
              <p:nvPr/>
            </p:nvSpPr>
            <p:spPr bwMode="auto">
              <a:xfrm>
                <a:off x="3000" y="2309"/>
                <a:ext cx="1" cy="60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66" name="Freeform 1742"/>
              <p:cNvSpPr>
                <a:spLocks/>
              </p:cNvSpPr>
              <p:nvPr/>
            </p:nvSpPr>
            <p:spPr bwMode="auto">
              <a:xfrm>
                <a:off x="2429" y="2150"/>
                <a:ext cx="318" cy="724"/>
              </a:xfrm>
              <a:custGeom>
                <a:avLst/>
                <a:gdLst/>
                <a:ahLst/>
                <a:cxnLst>
                  <a:cxn ang="0">
                    <a:pos x="0" y="724"/>
                  </a:cxn>
                  <a:cxn ang="0">
                    <a:pos x="0" y="119"/>
                  </a:cxn>
                  <a:cxn ang="0">
                    <a:pos x="318" y="0"/>
                  </a:cxn>
                  <a:cxn ang="0">
                    <a:pos x="0" y="724"/>
                  </a:cxn>
                </a:cxnLst>
                <a:rect l="0" t="0" r="r" b="b"/>
                <a:pathLst>
                  <a:path w="318" h="724">
                    <a:moveTo>
                      <a:pt x="0" y="724"/>
                    </a:moveTo>
                    <a:lnTo>
                      <a:pt x="0" y="119"/>
                    </a:lnTo>
                    <a:lnTo>
                      <a:pt x="318" y="0"/>
                    </a:lnTo>
                    <a:lnTo>
                      <a:pt x="0" y="724"/>
                    </a:lnTo>
                    <a:close/>
                  </a:path>
                </a:pathLst>
              </a:custGeom>
              <a:solidFill>
                <a:srgbClr val="FF00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67" name="Line 1743"/>
              <p:cNvSpPr>
                <a:spLocks noChangeShapeType="1"/>
              </p:cNvSpPr>
              <p:nvPr/>
            </p:nvSpPr>
            <p:spPr bwMode="auto">
              <a:xfrm flipV="1">
                <a:off x="2429" y="2269"/>
                <a:ext cx="1" cy="60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68" name="Line 1744"/>
              <p:cNvSpPr>
                <a:spLocks noChangeShapeType="1"/>
              </p:cNvSpPr>
              <p:nvPr/>
            </p:nvSpPr>
            <p:spPr bwMode="auto">
              <a:xfrm flipV="1">
                <a:off x="2429" y="2150"/>
                <a:ext cx="318" cy="119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69" name="Freeform 1745"/>
              <p:cNvSpPr>
                <a:spLocks/>
              </p:cNvSpPr>
              <p:nvPr/>
            </p:nvSpPr>
            <p:spPr bwMode="auto">
              <a:xfrm>
                <a:off x="2429" y="2150"/>
                <a:ext cx="571" cy="159"/>
              </a:xfrm>
              <a:custGeom>
                <a:avLst/>
                <a:gdLst/>
                <a:ahLst/>
                <a:cxnLst>
                  <a:cxn ang="0">
                    <a:pos x="0" y="119"/>
                  </a:cxn>
                  <a:cxn ang="0">
                    <a:pos x="318" y="0"/>
                  </a:cxn>
                  <a:cxn ang="0">
                    <a:pos x="571" y="159"/>
                  </a:cxn>
                  <a:cxn ang="0">
                    <a:pos x="0" y="119"/>
                  </a:cxn>
                </a:cxnLst>
                <a:rect l="0" t="0" r="r" b="b"/>
                <a:pathLst>
                  <a:path w="571" h="159">
                    <a:moveTo>
                      <a:pt x="0" y="119"/>
                    </a:moveTo>
                    <a:lnTo>
                      <a:pt x="318" y="0"/>
                    </a:lnTo>
                    <a:lnTo>
                      <a:pt x="571" y="159"/>
                    </a:lnTo>
                    <a:lnTo>
                      <a:pt x="0" y="119"/>
                    </a:lnTo>
                    <a:close/>
                  </a:path>
                </a:pathLst>
              </a:custGeom>
              <a:solidFill>
                <a:srgbClr val="FF00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70" name="Line 1746"/>
              <p:cNvSpPr>
                <a:spLocks noChangeShapeType="1"/>
              </p:cNvSpPr>
              <p:nvPr/>
            </p:nvSpPr>
            <p:spPr bwMode="auto">
              <a:xfrm flipV="1">
                <a:off x="2429" y="2150"/>
                <a:ext cx="318" cy="119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71" name="Line 1747"/>
              <p:cNvSpPr>
                <a:spLocks noChangeShapeType="1"/>
              </p:cNvSpPr>
              <p:nvPr/>
            </p:nvSpPr>
            <p:spPr bwMode="auto">
              <a:xfrm>
                <a:off x="2747" y="2150"/>
                <a:ext cx="253" cy="159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72" name="Freeform 1748"/>
              <p:cNvSpPr>
                <a:spLocks/>
              </p:cNvSpPr>
              <p:nvPr/>
            </p:nvSpPr>
            <p:spPr bwMode="auto">
              <a:xfrm>
                <a:off x="2429" y="2754"/>
                <a:ext cx="318" cy="286"/>
              </a:xfrm>
              <a:custGeom>
                <a:avLst/>
                <a:gdLst/>
                <a:ahLst/>
                <a:cxnLst>
                  <a:cxn ang="0">
                    <a:pos x="245" y="286"/>
                  </a:cxn>
                  <a:cxn ang="0">
                    <a:pos x="0" y="120"/>
                  </a:cxn>
                  <a:cxn ang="0">
                    <a:pos x="318" y="0"/>
                  </a:cxn>
                  <a:cxn ang="0">
                    <a:pos x="245" y="286"/>
                  </a:cxn>
                </a:cxnLst>
                <a:rect l="0" t="0" r="r" b="b"/>
                <a:pathLst>
                  <a:path w="318" h="286">
                    <a:moveTo>
                      <a:pt x="245" y="286"/>
                    </a:moveTo>
                    <a:lnTo>
                      <a:pt x="0" y="120"/>
                    </a:lnTo>
                    <a:lnTo>
                      <a:pt x="318" y="0"/>
                    </a:lnTo>
                    <a:lnTo>
                      <a:pt x="245" y="286"/>
                    </a:lnTo>
                    <a:close/>
                  </a:path>
                </a:pathLst>
              </a:custGeom>
              <a:solidFill>
                <a:srgbClr val="FF00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73" name="Line 1749"/>
              <p:cNvSpPr>
                <a:spLocks noChangeShapeType="1"/>
              </p:cNvSpPr>
              <p:nvPr/>
            </p:nvSpPr>
            <p:spPr bwMode="auto">
              <a:xfrm flipH="1" flipV="1">
                <a:off x="2429" y="2874"/>
                <a:ext cx="245" cy="16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74" name="Line 1750"/>
              <p:cNvSpPr>
                <a:spLocks noChangeShapeType="1"/>
              </p:cNvSpPr>
              <p:nvPr/>
            </p:nvSpPr>
            <p:spPr bwMode="auto">
              <a:xfrm flipV="1">
                <a:off x="2429" y="2754"/>
                <a:ext cx="318" cy="12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75" name="Freeform 1751"/>
              <p:cNvSpPr>
                <a:spLocks/>
              </p:cNvSpPr>
              <p:nvPr/>
            </p:nvSpPr>
            <p:spPr bwMode="auto">
              <a:xfrm>
                <a:off x="2674" y="2754"/>
                <a:ext cx="326" cy="286"/>
              </a:xfrm>
              <a:custGeom>
                <a:avLst/>
                <a:gdLst/>
                <a:ahLst/>
                <a:cxnLst>
                  <a:cxn ang="0">
                    <a:pos x="0" y="286"/>
                  </a:cxn>
                  <a:cxn ang="0">
                    <a:pos x="326" y="160"/>
                  </a:cxn>
                  <a:cxn ang="0">
                    <a:pos x="73" y="0"/>
                  </a:cxn>
                  <a:cxn ang="0">
                    <a:pos x="0" y="286"/>
                  </a:cxn>
                </a:cxnLst>
                <a:rect l="0" t="0" r="r" b="b"/>
                <a:pathLst>
                  <a:path w="326" h="286">
                    <a:moveTo>
                      <a:pt x="0" y="286"/>
                    </a:moveTo>
                    <a:lnTo>
                      <a:pt x="326" y="160"/>
                    </a:lnTo>
                    <a:lnTo>
                      <a:pt x="73" y="0"/>
                    </a:lnTo>
                    <a:lnTo>
                      <a:pt x="0" y="286"/>
                    </a:lnTo>
                    <a:close/>
                  </a:path>
                </a:pathLst>
              </a:custGeom>
              <a:solidFill>
                <a:srgbClr val="FF00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76" name="Line 1752"/>
              <p:cNvSpPr>
                <a:spLocks noChangeShapeType="1"/>
              </p:cNvSpPr>
              <p:nvPr/>
            </p:nvSpPr>
            <p:spPr bwMode="auto">
              <a:xfrm flipV="1">
                <a:off x="2674" y="2914"/>
                <a:ext cx="326" cy="12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77" name="Line 1753"/>
              <p:cNvSpPr>
                <a:spLocks noChangeShapeType="1"/>
              </p:cNvSpPr>
              <p:nvPr/>
            </p:nvSpPr>
            <p:spPr bwMode="auto">
              <a:xfrm flipH="1" flipV="1">
                <a:off x="2747" y="2754"/>
                <a:ext cx="253" cy="16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78" name="Freeform 1754"/>
              <p:cNvSpPr>
                <a:spLocks/>
              </p:cNvSpPr>
              <p:nvPr/>
            </p:nvSpPr>
            <p:spPr bwMode="auto">
              <a:xfrm>
                <a:off x="2674" y="2435"/>
                <a:ext cx="326" cy="60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605"/>
                  </a:cxn>
                  <a:cxn ang="0">
                    <a:pos x="326" y="479"/>
                  </a:cxn>
                  <a:cxn ang="0">
                    <a:pos x="0" y="0"/>
                  </a:cxn>
                </a:cxnLst>
                <a:rect l="0" t="0" r="r" b="b"/>
                <a:pathLst>
                  <a:path w="326" h="605">
                    <a:moveTo>
                      <a:pt x="0" y="0"/>
                    </a:moveTo>
                    <a:lnTo>
                      <a:pt x="0" y="605"/>
                    </a:lnTo>
                    <a:lnTo>
                      <a:pt x="326" y="47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79" name="Line 1755"/>
              <p:cNvSpPr>
                <a:spLocks noChangeShapeType="1"/>
              </p:cNvSpPr>
              <p:nvPr/>
            </p:nvSpPr>
            <p:spPr bwMode="auto">
              <a:xfrm>
                <a:off x="2674" y="2435"/>
                <a:ext cx="1" cy="60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80" name="Line 1756"/>
              <p:cNvSpPr>
                <a:spLocks noChangeShapeType="1"/>
              </p:cNvSpPr>
              <p:nvPr/>
            </p:nvSpPr>
            <p:spPr bwMode="auto">
              <a:xfrm flipV="1">
                <a:off x="2674" y="2914"/>
                <a:ext cx="326" cy="12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81" name="Freeform 1757"/>
              <p:cNvSpPr>
                <a:spLocks/>
              </p:cNvSpPr>
              <p:nvPr/>
            </p:nvSpPr>
            <p:spPr bwMode="auto">
              <a:xfrm>
                <a:off x="2674" y="2309"/>
                <a:ext cx="326" cy="605"/>
              </a:xfrm>
              <a:custGeom>
                <a:avLst/>
                <a:gdLst/>
                <a:ahLst/>
                <a:cxnLst>
                  <a:cxn ang="0">
                    <a:pos x="0" y="126"/>
                  </a:cxn>
                  <a:cxn ang="0">
                    <a:pos x="326" y="0"/>
                  </a:cxn>
                  <a:cxn ang="0">
                    <a:pos x="326" y="605"/>
                  </a:cxn>
                  <a:cxn ang="0">
                    <a:pos x="0" y="126"/>
                  </a:cxn>
                </a:cxnLst>
                <a:rect l="0" t="0" r="r" b="b"/>
                <a:pathLst>
                  <a:path w="326" h="605">
                    <a:moveTo>
                      <a:pt x="0" y="126"/>
                    </a:moveTo>
                    <a:lnTo>
                      <a:pt x="326" y="0"/>
                    </a:lnTo>
                    <a:lnTo>
                      <a:pt x="326" y="605"/>
                    </a:lnTo>
                    <a:lnTo>
                      <a:pt x="0" y="126"/>
                    </a:lnTo>
                    <a:close/>
                  </a:path>
                </a:pathLst>
              </a:custGeom>
              <a:solidFill>
                <a:srgbClr val="FF00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82" name="Line 1758"/>
              <p:cNvSpPr>
                <a:spLocks noChangeShapeType="1"/>
              </p:cNvSpPr>
              <p:nvPr/>
            </p:nvSpPr>
            <p:spPr bwMode="auto">
              <a:xfrm flipV="1">
                <a:off x="2674" y="2309"/>
                <a:ext cx="326" cy="12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83" name="Line 1759"/>
              <p:cNvSpPr>
                <a:spLocks noChangeShapeType="1"/>
              </p:cNvSpPr>
              <p:nvPr/>
            </p:nvSpPr>
            <p:spPr bwMode="auto">
              <a:xfrm>
                <a:off x="3000" y="2309"/>
                <a:ext cx="1" cy="60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84" name="Freeform 1760"/>
              <p:cNvSpPr>
                <a:spLocks/>
              </p:cNvSpPr>
              <p:nvPr/>
            </p:nvSpPr>
            <p:spPr bwMode="auto">
              <a:xfrm>
                <a:off x="2734" y="2150"/>
                <a:ext cx="325" cy="930"/>
              </a:xfrm>
              <a:custGeom>
                <a:avLst/>
                <a:gdLst/>
                <a:ahLst/>
                <a:cxnLst>
                  <a:cxn ang="0">
                    <a:pos x="0" y="930"/>
                  </a:cxn>
                  <a:cxn ang="0">
                    <a:pos x="325" y="804"/>
                  </a:cxn>
                  <a:cxn ang="0">
                    <a:pos x="325" y="0"/>
                  </a:cxn>
                  <a:cxn ang="0">
                    <a:pos x="0" y="930"/>
                  </a:cxn>
                </a:cxnLst>
                <a:rect l="0" t="0" r="r" b="b"/>
                <a:pathLst>
                  <a:path w="325" h="930">
                    <a:moveTo>
                      <a:pt x="0" y="930"/>
                    </a:moveTo>
                    <a:lnTo>
                      <a:pt x="325" y="804"/>
                    </a:lnTo>
                    <a:lnTo>
                      <a:pt x="325" y="0"/>
                    </a:lnTo>
                    <a:lnTo>
                      <a:pt x="0" y="930"/>
                    </a:lnTo>
                    <a:close/>
                  </a:path>
                </a:pathLst>
              </a:custGeom>
              <a:solidFill>
                <a:srgbClr val="FF00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85" name="Line 1761"/>
              <p:cNvSpPr>
                <a:spLocks noChangeShapeType="1"/>
              </p:cNvSpPr>
              <p:nvPr/>
            </p:nvSpPr>
            <p:spPr bwMode="auto">
              <a:xfrm flipV="1">
                <a:off x="2734" y="2954"/>
                <a:ext cx="325" cy="12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86" name="Line 1762"/>
              <p:cNvSpPr>
                <a:spLocks noChangeShapeType="1"/>
              </p:cNvSpPr>
              <p:nvPr/>
            </p:nvSpPr>
            <p:spPr bwMode="auto">
              <a:xfrm flipV="1">
                <a:off x="3059" y="2150"/>
                <a:ext cx="1" cy="80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87" name="Freeform 1763"/>
              <p:cNvSpPr>
                <a:spLocks/>
              </p:cNvSpPr>
              <p:nvPr/>
            </p:nvSpPr>
            <p:spPr bwMode="auto">
              <a:xfrm>
                <a:off x="2429" y="2269"/>
                <a:ext cx="571" cy="16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45" y="166"/>
                  </a:cxn>
                  <a:cxn ang="0">
                    <a:pos x="571" y="40"/>
                  </a:cxn>
                  <a:cxn ang="0">
                    <a:pos x="0" y="0"/>
                  </a:cxn>
                </a:cxnLst>
                <a:rect l="0" t="0" r="r" b="b"/>
                <a:pathLst>
                  <a:path w="571" h="166">
                    <a:moveTo>
                      <a:pt x="0" y="0"/>
                    </a:moveTo>
                    <a:lnTo>
                      <a:pt x="245" y="166"/>
                    </a:lnTo>
                    <a:lnTo>
                      <a:pt x="571" y="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88" name="Line 1764"/>
              <p:cNvSpPr>
                <a:spLocks noChangeShapeType="1"/>
              </p:cNvSpPr>
              <p:nvPr/>
            </p:nvSpPr>
            <p:spPr bwMode="auto">
              <a:xfrm>
                <a:off x="2429" y="2269"/>
                <a:ext cx="245" cy="16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89" name="Line 1765"/>
              <p:cNvSpPr>
                <a:spLocks noChangeShapeType="1"/>
              </p:cNvSpPr>
              <p:nvPr/>
            </p:nvSpPr>
            <p:spPr bwMode="auto">
              <a:xfrm flipV="1">
                <a:off x="2674" y="2309"/>
                <a:ext cx="326" cy="12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90" name="Freeform 1766"/>
              <p:cNvSpPr>
                <a:spLocks/>
              </p:cNvSpPr>
              <p:nvPr/>
            </p:nvSpPr>
            <p:spPr bwMode="auto">
              <a:xfrm>
                <a:off x="2734" y="2150"/>
                <a:ext cx="325" cy="930"/>
              </a:xfrm>
              <a:custGeom>
                <a:avLst/>
                <a:gdLst/>
                <a:ahLst/>
                <a:cxnLst>
                  <a:cxn ang="0">
                    <a:pos x="0" y="930"/>
                  </a:cxn>
                  <a:cxn ang="0">
                    <a:pos x="0" y="119"/>
                  </a:cxn>
                  <a:cxn ang="0">
                    <a:pos x="325" y="0"/>
                  </a:cxn>
                  <a:cxn ang="0">
                    <a:pos x="0" y="930"/>
                  </a:cxn>
                </a:cxnLst>
                <a:rect l="0" t="0" r="r" b="b"/>
                <a:pathLst>
                  <a:path w="325" h="930">
                    <a:moveTo>
                      <a:pt x="0" y="930"/>
                    </a:moveTo>
                    <a:lnTo>
                      <a:pt x="0" y="119"/>
                    </a:lnTo>
                    <a:lnTo>
                      <a:pt x="325" y="0"/>
                    </a:lnTo>
                    <a:lnTo>
                      <a:pt x="0" y="930"/>
                    </a:lnTo>
                    <a:close/>
                  </a:path>
                </a:pathLst>
              </a:custGeom>
              <a:solidFill>
                <a:srgbClr val="FF00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91" name="Line 1767"/>
              <p:cNvSpPr>
                <a:spLocks noChangeShapeType="1"/>
              </p:cNvSpPr>
              <p:nvPr/>
            </p:nvSpPr>
            <p:spPr bwMode="auto">
              <a:xfrm flipV="1">
                <a:off x="2734" y="2269"/>
                <a:ext cx="1" cy="81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92" name="Line 1768"/>
              <p:cNvSpPr>
                <a:spLocks noChangeShapeType="1"/>
              </p:cNvSpPr>
              <p:nvPr/>
            </p:nvSpPr>
            <p:spPr bwMode="auto">
              <a:xfrm flipV="1">
                <a:off x="2734" y="2150"/>
                <a:ext cx="325" cy="119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93" name="Freeform 1769"/>
              <p:cNvSpPr>
                <a:spLocks/>
              </p:cNvSpPr>
              <p:nvPr/>
            </p:nvSpPr>
            <p:spPr bwMode="auto">
              <a:xfrm>
                <a:off x="3059" y="2150"/>
                <a:ext cx="246" cy="96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46" y="159"/>
                  </a:cxn>
                  <a:cxn ang="0">
                    <a:pos x="246" y="963"/>
                  </a:cxn>
                  <a:cxn ang="0">
                    <a:pos x="0" y="0"/>
                  </a:cxn>
                </a:cxnLst>
                <a:rect l="0" t="0" r="r" b="b"/>
                <a:pathLst>
                  <a:path w="246" h="963">
                    <a:moveTo>
                      <a:pt x="0" y="0"/>
                    </a:moveTo>
                    <a:lnTo>
                      <a:pt x="246" y="159"/>
                    </a:lnTo>
                    <a:lnTo>
                      <a:pt x="246" y="96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94" name="Line 1770"/>
              <p:cNvSpPr>
                <a:spLocks noChangeShapeType="1"/>
              </p:cNvSpPr>
              <p:nvPr/>
            </p:nvSpPr>
            <p:spPr bwMode="auto">
              <a:xfrm>
                <a:off x="3059" y="2150"/>
                <a:ext cx="246" cy="159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95" name="Line 1771"/>
              <p:cNvSpPr>
                <a:spLocks noChangeShapeType="1"/>
              </p:cNvSpPr>
              <p:nvPr/>
            </p:nvSpPr>
            <p:spPr bwMode="auto">
              <a:xfrm>
                <a:off x="3305" y="2309"/>
                <a:ext cx="1" cy="80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96" name="Freeform 1772"/>
              <p:cNvSpPr>
                <a:spLocks/>
              </p:cNvSpPr>
              <p:nvPr/>
            </p:nvSpPr>
            <p:spPr bwMode="auto">
              <a:xfrm>
                <a:off x="3059" y="2150"/>
                <a:ext cx="246" cy="96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804"/>
                  </a:cxn>
                  <a:cxn ang="0">
                    <a:pos x="246" y="963"/>
                  </a:cxn>
                  <a:cxn ang="0">
                    <a:pos x="0" y="0"/>
                  </a:cxn>
                </a:cxnLst>
                <a:rect l="0" t="0" r="r" b="b"/>
                <a:pathLst>
                  <a:path w="246" h="963">
                    <a:moveTo>
                      <a:pt x="0" y="0"/>
                    </a:moveTo>
                    <a:lnTo>
                      <a:pt x="0" y="804"/>
                    </a:lnTo>
                    <a:lnTo>
                      <a:pt x="246" y="96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97" name="Line 1773"/>
              <p:cNvSpPr>
                <a:spLocks noChangeShapeType="1"/>
              </p:cNvSpPr>
              <p:nvPr/>
            </p:nvSpPr>
            <p:spPr bwMode="auto">
              <a:xfrm>
                <a:off x="3059" y="2150"/>
                <a:ext cx="1" cy="80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98" name="Line 1774"/>
              <p:cNvSpPr>
                <a:spLocks noChangeShapeType="1"/>
              </p:cNvSpPr>
              <p:nvPr/>
            </p:nvSpPr>
            <p:spPr bwMode="auto">
              <a:xfrm>
                <a:off x="3059" y="2954"/>
                <a:ext cx="246" cy="159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99" name="Freeform 1775"/>
              <p:cNvSpPr>
                <a:spLocks/>
              </p:cNvSpPr>
              <p:nvPr/>
            </p:nvSpPr>
            <p:spPr bwMode="auto">
              <a:xfrm>
                <a:off x="2734" y="2150"/>
                <a:ext cx="571" cy="159"/>
              </a:xfrm>
              <a:custGeom>
                <a:avLst/>
                <a:gdLst/>
                <a:ahLst/>
                <a:cxnLst>
                  <a:cxn ang="0">
                    <a:pos x="0" y="119"/>
                  </a:cxn>
                  <a:cxn ang="0">
                    <a:pos x="325" y="0"/>
                  </a:cxn>
                  <a:cxn ang="0">
                    <a:pos x="571" y="159"/>
                  </a:cxn>
                  <a:cxn ang="0">
                    <a:pos x="0" y="119"/>
                  </a:cxn>
                </a:cxnLst>
                <a:rect l="0" t="0" r="r" b="b"/>
                <a:pathLst>
                  <a:path w="571" h="159">
                    <a:moveTo>
                      <a:pt x="0" y="119"/>
                    </a:moveTo>
                    <a:lnTo>
                      <a:pt x="325" y="0"/>
                    </a:lnTo>
                    <a:lnTo>
                      <a:pt x="571" y="159"/>
                    </a:lnTo>
                    <a:lnTo>
                      <a:pt x="0" y="119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00" name="Line 1776"/>
              <p:cNvSpPr>
                <a:spLocks noChangeShapeType="1"/>
              </p:cNvSpPr>
              <p:nvPr/>
            </p:nvSpPr>
            <p:spPr bwMode="auto">
              <a:xfrm flipV="1">
                <a:off x="2734" y="2150"/>
                <a:ext cx="325" cy="119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01" name="Line 1777"/>
              <p:cNvSpPr>
                <a:spLocks noChangeShapeType="1"/>
              </p:cNvSpPr>
              <p:nvPr/>
            </p:nvSpPr>
            <p:spPr bwMode="auto">
              <a:xfrm>
                <a:off x="3059" y="2150"/>
                <a:ext cx="246" cy="159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02" name="Freeform 1778"/>
              <p:cNvSpPr>
                <a:spLocks/>
              </p:cNvSpPr>
              <p:nvPr/>
            </p:nvSpPr>
            <p:spPr bwMode="auto">
              <a:xfrm>
                <a:off x="2986" y="2954"/>
                <a:ext cx="319" cy="285"/>
              </a:xfrm>
              <a:custGeom>
                <a:avLst/>
                <a:gdLst/>
                <a:ahLst/>
                <a:cxnLst>
                  <a:cxn ang="0">
                    <a:pos x="0" y="285"/>
                  </a:cxn>
                  <a:cxn ang="0">
                    <a:pos x="319" y="159"/>
                  </a:cxn>
                  <a:cxn ang="0">
                    <a:pos x="73" y="0"/>
                  </a:cxn>
                  <a:cxn ang="0">
                    <a:pos x="0" y="285"/>
                  </a:cxn>
                </a:cxnLst>
                <a:rect l="0" t="0" r="r" b="b"/>
                <a:pathLst>
                  <a:path w="319" h="285">
                    <a:moveTo>
                      <a:pt x="0" y="285"/>
                    </a:moveTo>
                    <a:lnTo>
                      <a:pt x="319" y="159"/>
                    </a:lnTo>
                    <a:lnTo>
                      <a:pt x="73" y="0"/>
                    </a:lnTo>
                    <a:lnTo>
                      <a:pt x="0" y="285"/>
                    </a:lnTo>
                    <a:close/>
                  </a:path>
                </a:pathLst>
              </a:custGeom>
              <a:solidFill>
                <a:srgbClr val="FF00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03" name="Line 1779"/>
              <p:cNvSpPr>
                <a:spLocks noChangeShapeType="1"/>
              </p:cNvSpPr>
              <p:nvPr/>
            </p:nvSpPr>
            <p:spPr bwMode="auto">
              <a:xfrm flipV="1">
                <a:off x="2986" y="3113"/>
                <a:ext cx="319" cy="12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04" name="Line 1780"/>
              <p:cNvSpPr>
                <a:spLocks noChangeShapeType="1"/>
              </p:cNvSpPr>
              <p:nvPr/>
            </p:nvSpPr>
            <p:spPr bwMode="auto">
              <a:xfrm flipH="1" flipV="1">
                <a:off x="3059" y="2954"/>
                <a:ext cx="246" cy="159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05" name="Freeform 1781"/>
              <p:cNvSpPr>
                <a:spLocks/>
              </p:cNvSpPr>
              <p:nvPr/>
            </p:nvSpPr>
            <p:spPr bwMode="auto">
              <a:xfrm>
                <a:off x="2734" y="2954"/>
                <a:ext cx="325" cy="285"/>
              </a:xfrm>
              <a:custGeom>
                <a:avLst/>
                <a:gdLst/>
                <a:ahLst/>
                <a:cxnLst>
                  <a:cxn ang="0">
                    <a:pos x="252" y="285"/>
                  </a:cxn>
                  <a:cxn ang="0">
                    <a:pos x="0" y="126"/>
                  </a:cxn>
                  <a:cxn ang="0">
                    <a:pos x="325" y="0"/>
                  </a:cxn>
                  <a:cxn ang="0">
                    <a:pos x="252" y="285"/>
                  </a:cxn>
                </a:cxnLst>
                <a:rect l="0" t="0" r="r" b="b"/>
                <a:pathLst>
                  <a:path w="325" h="285">
                    <a:moveTo>
                      <a:pt x="252" y="285"/>
                    </a:moveTo>
                    <a:lnTo>
                      <a:pt x="0" y="126"/>
                    </a:lnTo>
                    <a:lnTo>
                      <a:pt x="325" y="0"/>
                    </a:lnTo>
                    <a:lnTo>
                      <a:pt x="252" y="285"/>
                    </a:lnTo>
                    <a:close/>
                  </a:path>
                </a:pathLst>
              </a:custGeom>
              <a:solidFill>
                <a:srgbClr val="FF00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06" name="Line 1782"/>
              <p:cNvSpPr>
                <a:spLocks noChangeShapeType="1"/>
              </p:cNvSpPr>
              <p:nvPr/>
            </p:nvSpPr>
            <p:spPr bwMode="auto">
              <a:xfrm flipH="1" flipV="1">
                <a:off x="2734" y="3080"/>
                <a:ext cx="252" cy="159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07" name="Line 1783"/>
              <p:cNvSpPr>
                <a:spLocks noChangeShapeType="1"/>
              </p:cNvSpPr>
              <p:nvPr/>
            </p:nvSpPr>
            <p:spPr bwMode="auto">
              <a:xfrm flipV="1">
                <a:off x="2734" y="2954"/>
                <a:ext cx="325" cy="12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08" name="Freeform 1784"/>
              <p:cNvSpPr>
                <a:spLocks/>
              </p:cNvSpPr>
              <p:nvPr/>
            </p:nvSpPr>
            <p:spPr bwMode="auto">
              <a:xfrm>
                <a:off x="2986" y="2435"/>
                <a:ext cx="319" cy="80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804"/>
                  </a:cxn>
                  <a:cxn ang="0">
                    <a:pos x="319" y="678"/>
                  </a:cxn>
                  <a:cxn ang="0">
                    <a:pos x="0" y="0"/>
                  </a:cxn>
                </a:cxnLst>
                <a:rect l="0" t="0" r="r" b="b"/>
                <a:pathLst>
                  <a:path w="319" h="804">
                    <a:moveTo>
                      <a:pt x="0" y="0"/>
                    </a:moveTo>
                    <a:lnTo>
                      <a:pt x="0" y="804"/>
                    </a:lnTo>
                    <a:lnTo>
                      <a:pt x="319" y="67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09" name="Line 1785"/>
              <p:cNvSpPr>
                <a:spLocks noChangeShapeType="1"/>
              </p:cNvSpPr>
              <p:nvPr/>
            </p:nvSpPr>
            <p:spPr bwMode="auto">
              <a:xfrm>
                <a:off x="2986" y="2435"/>
                <a:ext cx="1" cy="80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10" name="Line 1786"/>
              <p:cNvSpPr>
                <a:spLocks noChangeShapeType="1"/>
              </p:cNvSpPr>
              <p:nvPr/>
            </p:nvSpPr>
            <p:spPr bwMode="auto">
              <a:xfrm flipV="1">
                <a:off x="2986" y="3113"/>
                <a:ext cx="319" cy="12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11" name="Freeform 1787"/>
              <p:cNvSpPr>
                <a:spLocks/>
              </p:cNvSpPr>
              <p:nvPr/>
            </p:nvSpPr>
            <p:spPr bwMode="auto">
              <a:xfrm>
                <a:off x="2734" y="2269"/>
                <a:ext cx="571" cy="16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52" y="166"/>
                  </a:cxn>
                  <a:cxn ang="0">
                    <a:pos x="571" y="40"/>
                  </a:cxn>
                  <a:cxn ang="0">
                    <a:pos x="0" y="0"/>
                  </a:cxn>
                </a:cxnLst>
                <a:rect l="0" t="0" r="r" b="b"/>
                <a:pathLst>
                  <a:path w="571" h="166">
                    <a:moveTo>
                      <a:pt x="0" y="0"/>
                    </a:moveTo>
                    <a:lnTo>
                      <a:pt x="252" y="166"/>
                    </a:lnTo>
                    <a:lnTo>
                      <a:pt x="571" y="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12" name="Line 1788"/>
              <p:cNvSpPr>
                <a:spLocks noChangeShapeType="1"/>
              </p:cNvSpPr>
              <p:nvPr/>
            </p:nvSpPr>
            <p:spPr bwMode="auto">
              <a:xfrm>
                <a:off x="2734" y="2269"/>
                <a:ext cx="252" cy="16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13" name="Line 1789"/>
              <p:cNvSpPr>
                <a:spLocks noChangeShapeType="1"/>
              </p:cNvSpPr>
              <p:nvPr/>
            </p:nvSpPr>
            <p:spPr bwMode="auto">
              <a:xfrm flipV="1">
                <a:off x="2986" y="2309"/>
                <a:ext cx="319" cy="12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14" name="Freeform 1790"/>
              <p:cNvSpPr>
                <a:spLocks/>
              </p:cNvSpPr>
              <p:nvPr/>
            </p:nvSpPr>
            <p:spPr bwMode="auto">
              <a:xfrm>
                <a:off x="2986" y="2309"/>
                <a:ext cx="319" cy="804"/>
              </a:xfrm>
              <a:custGeom>
                <a:avLst/>
                <a:gdLst/>
                <a:ahLst/>
                <a:cxnLst>
                  <a:cxn ang="0">
                    <a:pos x="0" y="126"/>
                  </a:cxn>
                  <a:cxn ang="0">
                    <a:pos x="319" y="0"/>
                  </a:cxn>
                  <a:cxn ang="0">
                    <a:pos x="319" y="804"/>
                  </a:cxn>
                  <a:cxn ang="0">
                    <a:pos x="0" y="126"/>
                  </a:cxn>
                </a:cxnLst>
                <a:rect l="0" t="0" r="r" b="b"/>
                <a:pathLst>
                  <a:path w="319" h="804">
                    <a:moveTo>
                      <a:pt x="0" y="126"/>
                    </a:moveTo>
                    <a:lnTo>
                      <a:pt x="319" y="0"/>
                    </a:lnTo>
                    <a:lnTo>
                      <a:pt x="319" y="804"/>
                    </a:lnTo>
                    <a:lnTo>
                      <a:pt x="0" y="126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15" name="Line 1791"/>
              <p:cNvSpPr>
                <a:spLocks noChangeShapeType="1"/>
              </p:cNvSpPr>
              <p:nvPr/>
            </p:nvSpPr>
            <p:spPr bwMode="auto">
              <a:xfrm flipV="1">
                <a:off x="2986" y="2309"/>
                <a:ext cx="319" cy="12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16" name="Line 1792"/>
              <p:cNvSpPr>
                <a:spLocks noChangeShapeType="1"/>
              </p:cNvSpPr>
              <p:nvPr/>
            </p:nvSpPr>
            <p:spPr bwMode="auto">
              <a:xfrm>
                <a:off x="3305" y="2309"/>
                <a:ext cx="1" cy="80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17" name="Freeform 1793"/>
              <p:cNvSpPr>
                <a:spLocks/>
              </p:cNvSpPr>
              <p:nvPr/>
            </p:nvSpPr>
            <p:spPr bwMode="auto">
              <a:xfrm>
                <a:off x="2522" y="1712"/>
                <a:ext cx="570" cy="15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45" y="159"/>
                  </a:cxn>
                  <a:cxn ang="0">
                    <a:pos x="570" y="39"/>
                  </a:cxn>
                  <a:cxn ang="0">
                    <a:pos x="0" y="0"/>
                  </a:cxn>
                </a:cxnLst>
                <a:rect l="0" t="0" r="r" b="b"/>
                <a:pathLst>
                  <a:path w="570" h="159">
                    <a:moveTo>
                      <a:pt x="0" y="0"/>
                    </a:moveTo>
                    <a:lnTo>
                      <a:pt x="245" y="159"/>
                    </a:lnTo>
                    <a:lnTo>
                      <a:pt x="570" y="3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BFB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18" name="Line 1794"/>
              <p:cNvSpPr>
                <a:spLocks noChangeShapeType="1"/>
              </p:cNvSpPr>
              <p:nvPr/>
            </p:nvSpPr>
            <p:spPr bwMode="auto">
              <a:xfrm>
                <a:off x="2522" y="1712"/>
                <a:ext cx="245" cy="159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19" name="Line 1795"/>
              <p:cNvSpPr>
                <a:spLocks noChangeShapeType="1"/>
              </p:cNvSpPr>
              <p:nvPr/>
            </p:nvSpPr>
            <p:spPr bwMode="auto">
              <a:xfrm flipV="1">
                <a:off x="2767" y="1751"/>
                <a:ext cx="325" cy="12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20" name="Freeform 1796"/>
              <p:cNvSpPr>
                <a:spLocks/>
              </p:cNvSpPr>
              <p:nvPr/>
            </p:nvSpPr>
            <p:spPr bwMode="auto">
              <a:xfrm>
                <a:off x="2522" y="1592"/>
                <a:ext cx="570" cy="159"/>
              </a:xfrm>
              <a:custGeom>
                <a:avLst/>
                <a:gdLst/>
                <a:ahLst/>
                <a:cxnLst>
                  <a:cxn ang="0">
                    <a:pos x="0" y="120"/>
                  </a:cxn>
                  <a:cxn ang="0">
                    <a:pos x="318" y="0"/>
                  </a:cxn>
                  <a:cxn ang="0">
                    <a:pos x="570" y="159"/>
                  </a:cxn>
                  <a:cxn ang="0">
                    <a:pos x="0" y="120"/>
                  </a:cxn>
                </a:cxnLst>
                <a:rect l="0" t="0" r="r" b="b"/>
                <a:pathLst>
                  <a:path w="570" h="159">
                    <a:moveTo>
                      <a:pt x="0" y="120"/>
                    </a:moveTo>
                    <a:lnTo>
                      <a:pt x="318" y="0"/>
                    </a:lnTo>
                    <a:lnTo>
                      <a:pt x="570" y="159"/>
                    </a:lnTo>
                    <a:lnTo>
                      <a:pt x="0" y="120"/>
                    </a:lnTo>
                    <a:close/>
                  </a:path>
                </a:pathLst>
              </a:custGeom>
              <a:solidFill>
                <a:srgbClr val="00BFB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21" name="Line 1797"/>
              <p:cNvSpPr>
                <a:spLocks noChangeShapeType="1"/>
              </p:cNvSpPr>
              <p:nvPr/>
            </p:nvSpPr>
            <p:spPr bwMode="auto">
              <a:xfrm flipV="1">
                <a:off x="2522" y="1592"/>
                <a:ext cx="318" cy="12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22" name="Line 1798"/>
              <p:cNvSpPr>
                <a:spLocks noChangeShapeType="1"/>
              </p:cNvSpPr>
              <p:nvPr/>
            </p:nvSpPr>
            <p:spPr bwMode="auto">
              <a:xfrm>
                <a:off x="2840" y="1592"/>
                <a:ext cx="252" cy="159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23" name="Freeform 1799"/>
              <p:cNvSpPr>
                <a:spLocks/>
              </p:cNvSpPr>
              <p:nvPr/>
            </p:nvSpPr>
            <p:spPr bwMode="auto">
              <a:xfrm>
                <a:off x="2734" y="2269"/>
                <a:ext cx="252" cy="811"/>
              </a:xfrm>
              <a:custGeom>
                <a:avLst/>
                <a:gdLst/>
                <a:ahLst/>
                <a:cxnLst>
                  <a:cxn ang="0">
                    <a:pos x="0" y="811"/>
                  </a:cxn>
                  <a:cxn ang="0">
                    <a:pos x="0" y="0"/>
                  </a:cxn>
                  <a:cxn ang="0">
                    <a:pos x="252" y="166"/>
                  </a:cxn>
                  <a:cxn ang="0">
                    <a:pos x="0" y="811"/>
                  </a:cxn>
                </a:cxnLst>
                <a:rect l="0" t="0" r="r" b="b"/>
                <a:pathLst>
                  <a:path w="252" h="811">
                    <a:moveTo>
                      <a:pt x="0" y="811"/>
                    </a:moveTo>
                    <a:lnTo>
                      <a:pt x="0" y="0"/>
                    </a:lnTo>
                    <a:lnTo>
                      <a:pt x="252" y="166"/>
                    </a:lnTo>
                    <a:lnTo>
                      <a:pt x="0" y="811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24" name="Line 1800"/>
              <p:cNvSpPr>
                <a:spLocks noChangeShapeType="1"/>
              </p:cNvSpPr>
              <p:nvPr/>
            </p:nvSpPr>
            <p:spPr bwMode="auto">
              <a:xfrm flipV="1">
                <a:off x="2734" y="2269"/>
                <a:ext cx="1" cy="81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25" name="Line 1801"/>
              <p:cNvSpPr>
                <a:spLocks noChangeShapeType="1"/>
              </p:cNvSpPr>
              <p:nvPr/>
            </p:nvSpPr>
            <p:spPr bwMode="auto">
              <a:xfrm>
                <a:off x="2734" y="2269"/>
                <a:ext cx="252" cy="16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26" name="Freeform 1802"/>
              <p:cNvSpPr>
                <a:spLocks/>
              </p:cNvSpPr>
              <p:nvPr/>
            </p:nvSpPr>
            <p:spPr bwMode="auto">
              <a:xfrm>
                <a:off x="2734" y="2435"/>
                <a:ext cx="252" cy="804"/>
              </a:xfrm>
              <a:custGeom>
                <a:avLst/>
                <a:gdLst/>
                <a:ahLst/>
                <a:cxnLst>
                  <a:cxn ang="0">
                    <a:pos x="0" y="645"/>
                  </a:cxn>
                  <a:cxn ang="0">
                    <a:pos x="252" y="804"/>
                  </a:cxn>
                  <a:cxn ang="0">
                    <a:pos x="252" y="0"/>
                  </a:cxn>
                  <a:cxn ang="0">
                    <a:pos x="0" y="645"/>
                  </a:cxn>
                </a:cxnLst>
                <a:rect l="0" t="0" r="r" b="b"/>
                <a:pathLst>
                  <a:path w="252" h="804">
                    <a:moveTo>
                      <a:pt x="0" y="645"/>
                    </a:moveTo>
                    <a:lnTo>
                      <a:pt x="252" y="804"/>
                    </a:lnTo>
                    <a:lnTo>
                      <a:pt x="252" y="0"/>
                    </a:lnTo>
                    <a:lnTo>
                      <a:pt x="0" y="645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27" name="Line 1803"/>
              <p:cNvSpPr>
                <a:spLocks noChangeShapeType="1"/>
              </p:cNvSpPr>
              <p:nvPr/>
            </p:nvSpPr>
            <p:spPr bwMode="auto">
              <a:xfrm>
                <a:off x="2734" y="3080"/>
                <a:ext cx="252" cy="159"/>
              </a:xfrm>
              <a:prstGeom prst="line">
                <a:avLst/>
              </a:prstGeom>
              <a:solidFill>
                <a:srgbClr val="FF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28" name="Line 1804"/>
              <p:cNvSpPr>
                <a:spLocks noChangeShapeType="1"/>
              </p:cNvSpPr>
              <p:nvPr/>
            </p:nvSpPr>
            <p:spPr bwMode="auto">
              <a:xfrm flipV="1">
                <a:off x="2986" y="2435"/>
                <a:ext cx="1" cy="80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29" name="Freeform 1805"/>
              <p:cNvSpPr>
                <a:spLocks/>
              </p:cNvSpPr>
              <p:nvPr/>
            </p:nvSpPr>
            <p:spPr bwMode="auto">
              <a:xfrm>
                <a:off x="2581" y="3106"/>
                <a:ext cx="319" cy="286"/>
              </a:xfrm>
              <a:custGeom>
                <a:avLst/>
                <a:gdLst/>
                <a:ahLst/>
                <a:cxnLst>
                  <a:cxn ang="0">
                    <a:pos x="0" y="286"/>
                  </a:cxn>
                  <a:cxn ang="0">
                    <a:pos x="319" y="166"/>
                  </a:cxn>
                  <a:cxn ang="0">
                    <a:pos x="73" y="0"/>
                  </a:cxn>
                  <a:cxn ang="0">
                    <a:pos x="0" y="286"/>
                  </a:cxn>
                </a:cxnLst>
                <a:rect l="0" t="0" r="r" b="b"/>
                <a:pathLst>
                  <a:path w="319" h="286">
                    <a:moveTo>
                      <a:pt x="0" y="286"/>
                    </a:moveTo>
                    <a:lnTo>
                      <a:pt x="319" y="166"/>
                    </a:lnTo>
                    <a:lnTo>
                      <a:pt x="73" y="0"/>
                    </a:lnTo>
                    <a:lnTo>
                      <a:pt x="0" y="286"/>
                    </a:lnTo>
                    <a:close/>
                  </a:path>
                </a:pathLst>
              </a:custGeom>
              <a:solidFill>
                <a:srgbClr val="00BFB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30" name="Line 1806"/>
              <p:cNvSpPr>
                <a:spLocks noChangeShapeType="1"/>
              </p:cNvSpPr>
              <p:nvPr/>
            </p:nvSpPr>
            <p:spPr bwMode="auto">
              <a:xfrm flipV="1">
                <a:off x="2581" y="3272"/>
                <a:ext cx="319" cy="12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31" name="Line 1807"/>
              <p:cNvSpPr>
                <a:spLocks noChangeShapeType="1"/>
              </p:cNvSpPr>
              <p:nvPr/>
            </p:nvSpPr>
            <p:spPr bwMode="auto">
              <a:xfrm flipH="1" flipV="1">
                <a:off x="2654" y="3106"/>
                <a:ext cx="246" cy="16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32" name="Freeform 1808"/>
              <p:cNvSpPr>
                <a:spLocks/>
              </p:cNvSpPr>
              <p:nvPr/>
            </p:nvSpPr>
            <p:spPr bwMode="auto">
              <a:xfrm>
                <a:off x="2117" y="2435"/>
                <a:ext cx="245" cy="399"/>
              </a:xfrm>
              <a:custGeom>
                <a:avLst/>
                <a:gdLst/>
                <a:ahLst/>
                <a:cxnLst>
                  <a:cxn ang="0">
                    <a:pos x="0" y="240"/>
                  </a:cxn>
                  <a:cxn ang="0">
                    <a:pos x="245" y="399"/>
                  </a:cxn>
                  <a:cxn ang="0">
                    <a:pos x="245" y="0"/>
                  </a:cxn>
                  <a:cxn ang="0">
                    <a:pos x="0" y="240"/>
                  </a:cxn>
                </a:cxnLst>
                <a:rect l="0" t="0" r="r" b="b"/>
                <a:pathLst>
                  <a:path w="245" h="399">
                    <a:moveTo>
                      <a:pt x="0" y="240"/>
                    </a:moveTo>
                    <a:lnTo>
                      <a:pt x="245" y="399"/>
                    </a:lnTo>
                    <a:lnTo>
                      <a:pt x="245" y="0"/>
                    </a:lnTo>
                    <a:lnTo>
                      <a:pt x="0" y="240"/>
                    </a:lnTo>
                    <a:close/>
                  </a:path>
                </a:pathLst>
              </a:custGeom>
              <a:solidFill>
                <a:srgbClr val="FF00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33" name="Line 1809"/>
              <p:cNvSpPr>
                <a:spLocks noChangeShapeType="1"/>
              </p:cNvSpPr>
              <p:nvPr/>
            </p:nvSpPr>
            <p:spPr bwMode="auto">
              <a:xfrm>
                <a:off x="2117" y="2675"/>
                <a:ext cx="245" cy="159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34" name="Line 1810"/>
              <p:cNvSpPr>
                <a:spLocks noChangeShapeType="1"/>
              </p:cNvSpPr>
              <p:nvPr/>
            </p:nvSpPr>
            <p:spPr bwMode="auto">
              <a:xfrm flipV="1">
                <a:off x="2362" y="2435"/>
                <a:ext cx="1" cy="399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35" name="Freeform 1811"/>
              <p:cNvSpPr>
                <a:spLocks/>
              </p:cNvSpPr>
              <p:nvPr/>
            </p:nvSpPr>
            <p:spPr bwMode="auto">
              <a:xfrm>
                <a:off x="1964" y="2708"/>
                <a:ext cx="319" cy="285"/>
              </a:xfrm>
              <a:custGeom>
                <a:avLst/>
                <a:gdLst/>
                <a:ahLst/>
                <a:cxnLst>
                  <a:cxn ang="0">
                    <a:pos x="0" y="285"/>
                  </a:cxn>
                  <a:cxn ang="0">
                    <a:pos x="319" y="159"/>
                  </a:cxn>
                  <a:cxn ang="0">
                    <a:pos x="73" y="0"/>
                  </a:cxn>
                  <a:cxn ang="0">
                    <a:pos x="0" y="285"/>
                  </a:cxn>
                </a:cxnLst>
                <a:rect l="0" t="0" r="r" b="b"/>
                <a:pathLst>
                  <a:path w="319" h="285">
                    <a:moveTo>
                      <a:pt x="0" y="285"/>
                    </a:moveTo>
                    <a:lnTo>
                      <a:pt x="319" y="159"/>
                    </a:lnTo>
                    <a:lnTo>
                      <a:pt x="73" y="0"/>
                    </a:lnTo>
                    <a:lnTo>
                      <a:pt x="0" y="285"/>
                    </a:lnTo>
                    <a:close/>
                  </a:path>
                </a:pathLst>
              </a:custGeom>
              <a:solidFill>
                <a:srgbClr val="00BFB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36" name="Line 1812"/>
              <p:cNvSpPr>
                <a:spLocks noChangeShapeType="1"/>
              </p:cNvSpPr>
              <p:nvPr/>
            </p:nvSpPr>
            <p:spPr bwMode="auto">
              <a:xfrm flipV="1">
                <a:off x="1964" y="2867"/>
                <a:ext cx="319" cy="12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37" name="Line 1813"/>
              <p:cNvSpPr>
                <a:spLocks noChangeShapeType="1"/>
              </p:cNvSpPr>
              <p:nvPr/>
            </p:nvSpPr>
            <p:spPr bwMode="auto">
              <a:xfrm flipH="1" flipV="1">
                <a:off x="2037" y="2708"/>
                <a:ext cx="246" cy="159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38" name="Freeform 1814"/>
              <p:cNvSpPr>
                <a:spLocks/>
              </p:cNvSpPr>
              <p:nvPr/>
            </p:nvSpPr>
            <p:spPr bwMode="auto">
              <a:xfrm>
                <a:off x="1712" y="2708"/>
                <a:ext cx="325" cy="285"/>
              </a:xfrm>
              <a:custGeom>
                <a:avLst/>
                <a:gdLst/>
                <a:ahLst/>
                <a:cxnLst>
                  <a:cxn ang="0">
                    <a:pos x="252" y="285"/>
                  </a:cxn>
                  <a:cxn ang="0">
                    <a:pos x="0" y="119"/>
                  </a:cxn>
                  <a:cxn ang="0">
                    <a:pos x="325" y="0"/>
                  </a:cxn>
                  <a:cxn ang="0">
                    <a:pos x="252" y="285"/>
                  </a:cxn>
                </a:cxnLst>
                <a:rect l="0" t="0" r="r" b="b"/>
                <a:pathLst>
                  <a:path w="325" h="285">
                    <a:moveTo>
                      <a:pt x="252" y="285"/>
                    </a:moveTo>
                    <a:lnTo>
                      <a:pt x="0" y="119"/>
                    </a:lnTo>
                    <a:lnTo>
                      <a:pt x="325" y="0"/>
                    </a:lnTo>
                    <a:lnTo>
                      <a:pt x="252" y="285"/>
                    </a:lnTo>
                    <a:close/>
                  </a:path>
                </a:pathLst>
              </a:custGeom>
              <a:solidFill>
                <a:srgbClr val="00BFB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39" name="Line 1815"/>
              <p:cNvSpPr>
                <a:spLocks noChangeShapeType="1"/>
              </p:cNvSpPr>
              <p:nvPr/>
            </p:nvSpPr>
            <p:spPr bwMode="auto">
              <a:xfrm flipH="1" flipV="1">
                <a:off x="1712" y="2827"/>
                <a:ext cx="252" cy="16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40" name="Line 1816"/>
              <p:cNvSpPr>
                <a:spLocks noChangeShapeType="1"/>
              </p:cNvSpPr>
              <p:nvPr/>
            </p:nvSpPr>
            <p:spPr bwMode="auto">
              <a:xfrm flipV="1">
                <a:off x="1712" y="2708"/>
                <a:ext cx="325" cy="119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41" name="Freeform 1817"/>
              <p:cNvSpPr>
                <a:spLocks/>
              </p:cNvSpPr>
              <p:nvPr/>
            </p:nvSpPr>
            <p:spPr bwMode="auto">
              <a:xfrm>
                <a:off x="1964" y="2787"/>
                <a:ext cx="319" cy="20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06"/>
                  </a:cxn>
                  <a:cxn ang="0">
                    <a:pos x="319" y="80"/>
                  </a:cxn>
                  <a:cxn ang="0">
                    <a:pos x="0" y="0"/>
                  </a:cxn>
                </a:cxnLst>
                <a:rect l="0" t="0" r="r" b="b"/>
                <a:pathLst>
                  <a:path w="319" h="206">
                    <a:moveTo>
                      <a:pt x="0" y="0"/>
                    </a:moveTo>
                    <a:lnTo>
                      <a:pt x="0" y="206"/>
                    </a:lnTo>
                    <a:lnTo>
                      <a:pt x="319" y="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BFB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42" name="Line 1818"/>
              <p:cNvSpPr>
                <a:spLocks noChangeShapeType="1"/>
              </p:cNvSpPr>
              <p:nvPr/>
            </p:nvSpPr>
            <p:spPr bwMode="auto">
              <a:xfrm>
                <a:off x="1964" y="2787"/>
                <a:ext cx="1" cy="20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43" name="Line 1819"/>
              <p:cNvSpPr>
                <a:spLocks noChangeShapeType="1"/>
              </p:cNvSpPr>
              <p:nvPr/>
            </p:nvSpPr>
            <p:spPr bwMode="auto">
              <a:xfrm flipV="1">
                <a:off x="1964" y="2867"/>
                <a:ext cx="319" cy="12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44" name="Freeform 1820"/>
              <p:cNvSpPr>
                <a:spLocks/>
              </p:cNvSpPr>
              <p:nvPr/>
            </p:nvSpPr>
            <p:spPr bwMode="auto">
              <a:xfrm>
                <a:off x="2117" y="2269"/>
                <a:ext cx="245" cy="406"/>
              </a:xfrm>
              <a:custGeom>
                <a:avLst/>
                <a:gdLst/>
                <a:ahLst/>
                <a:cxnLst>
                  <a:cxn ang="0">
                    <a:pos x="0" y="406"/>
                  </a:cxn>
                  <a:cxn ang="0">
                    <a:pos x="0" y="0"/>
                  </a:cxn>
                  <a:cxn ang="0">
                    <a:pos x="245" y="166"/>
                  </a:cxn>
                  <a:cxn ang="0">
                    <a:pos x="0" y="406"/>
                  </a:cxn>
                </a:cxnLst>
                <a:rect l="0" t="0" r="r" b="b"/>
                <a:pathLst>
                  <a:path w="245" h="406">
                    <a:moveTo>
                      <a:pt x="0" y="406"/>
                    </a:moveTo>
                    <a:lnTo>
                      <a:pt x="0" y="0"/>
                    </a:lnTo>
                    <a:lnTo>
                      <a:pt x="245" y="166"/>
                    </a:lnTo>
                    <a:lnTo>
                      <a:pt x="0" y="406"/>
                    </a:lnTo>
                    <a:close/>
                  </a:path>
                </a:pathLst>
              </a:custGeom>
              <a:solidFill>
                <a:srgbClr val="FF00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45" name="Line 1821"/>
              <p:cNvSpPr>
                <a:spLocks noChangeShapeType="1"/>
              </p:cNvSpPr>
              <p:nvPr/>
            </p:nvSpPr>
            <p:spPr bwMode="auto">
              <a:xfrm flipV="1">
                <a:off x="2117" y="2269"/>
                <a:ext cx="1" cy="40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46" name="Line 1822"/>
              <p:cNvSpPr>
                <a:spLocks noChangeShapeType="1"/>
              </p:cNvSpPr>
              <p:nvPr/>
            </p:nvSpPr>
            <p:spPr bwMode="auto">
              <a:xfrm>
                <a:off x="2117" y="2269"/>
                <a:ext cx="245" cy="16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47" name="Freeform 1823"/>
              <p:cNvSpPr>
                <a:spLocks/>
              </p:cNvSpPr>
              <p:nvPr/>
            </p:nvSpPr>
            <p:spPr bwMode="auto">
              <a:xfrm>
                <a:off x="2037" y="2502"/>
                <a:ext cx="246" cy="36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46" y="166"/>
                  </a:cxn>
                  <a:cxn ang="0">
                    <a:pos x="246" y="365"/>
                  </a:cxn>
                  <a:cxn ang="0">
                    <a:pos x="0" y="0"/>
                  </a:cxn>
                </a:cxnLst>
                <a:rect l="0" t="0" r="r" b="b"/>
                <a:pathLst>
                  <a:path w="246" h="365">
                    <a:moveTo>
                      <a:pt x="0" y="0"/>
                    </a:moveTo>
                    <a:lnTo>
                      <a:pt x="246" y="166"/>
                    </a:lnTo>
                    <a:lnTo>
                      <a:pt x="246" y="36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BFB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48" name="Line 1824"/>
              <p:cNvSpPr>
                <a:spLocks noChangeShapeType="1"/>
              </p:cNvSpPr>
              <p:nvPr/>
            </p:nvSpPr>
            <p:spPr bwMode="auto">
              <a:xfrm>
                <a:off x="2037" y="2502"/>
                <a:ext cx="246" cy="16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49" name="Line 1825"/>
              <p:cNvSpPr>
                <a:spLocks noChangeShapeType="1"/>
              </p:cNvSpPr>
              <p:nvPr/>
            </p:nvSpPr>
            <p:spPr bwMode="auto">
              <a:xfrm>
                <a:off x="2283" y="2668"/>
                <a:ext cx="1" cy="199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50" name="Freeform 1826"/>
              <p:cNvSpPr>
                <a:spLocks/>
              </p:cNvSpPr>
              <p:nvPr/>
            </p:nvSpPr>
            <p:spPr bwMode="auto">
              <a:xfrm>
                <a:off x="2037" y="2502"/>
                <a:ext cx="246" cy="36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06"/>
                  </a:cxn>
                  <a:cxn ang="0">
                    <a:pos x="246" y="365"/>
                  </a:cxn>
                  <a:cxn ang="0">
                    <a:pos x="0" y="0"/>
                  </a:cxn>
                </a:cxnLst>
                <a:rect l="0" t="0" r="r" b="b"/>
                <a:pathLst>
                  <a:path w="246" h="365">
                    <a:moveTo>
                      <a:pt x="0" y="0"/>
                    </a:moveTo>
                    <a:lnTo>
                      <a:pt x="0" y="206"/>
                    </a:lnTo>
                    <a:lnTo>
                      <a:pt x="246" y="36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BFB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51" name="Line 1827"/>
              <p:cNvSpPr>
                <a:spLocks noChangeShapeType="1"/>
              </p:cNvSpPr>
              <p:nvPr/>
            </p:nvSpPr>
            <p:spPr bwMode="auto">
              <a:xfrm>
                <a:off x="2037" y="2502"/>
                <a:ext cx="1" cy="20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52" name="Line 1828"/>
              <p:cNvSpPr>
                <a:spLocks noChangeShapeType="1"/>
              </p:cNvSpPr>
              <p:nvPr/>
            </p:nvSpPr>
            <p:spPr bwMode="auto">
              <a:xfrm>
                <a:off x="2037" y="2708"/>
                <a:ext cx="246" cy="159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53" name="Freeform 1829"/>
              <p:cNvSpPr>
                <a:spLocks/>
              </p:cNvSpPr>
              <p:nvPr/>
            </p:nvSpPr>
            <p:spPr bwMode="auto">
              <a:xfrm>
                <a:off x="1964" y="2668"/>
                <a:ext cx="319" cy="199"/>
              </a:xfrm>
              <a:custGeom>
                <a:avLst/>
                <a:gdLst/>
                <a:ahLst/>
                <a:cxnLst>
                  <a:cxn ang="0">
                    <a:pos x="0" y="119"/>
                  </a:cxn>
                  <a:cxn ang="0">
                    <a:pos x="319" y="0"/>
                  </a:cxn>
                  <a:cxn ang="0">
                    <a:pos x="319" y="199"/>
                  </a:cxn>
                  <a:cxn ang="0">
                    <a:pos x="0" y="119"/>
                  </a:cxn>
                </a:cxnLst>
                <a:rect l="0" t="0" r="r" b="b"/>
                <a:pathLst>
                  <a:path w="319" h="199">
                    <a:moveTo>
                      <a:pt x="0" y="119"/>
                    </a:moveTo>
                    <a:lnTo>
                      <a:pt x="319" y="0"/>
                    </a:lnTo>
                    <a:lnTo>
                      <a:pt x="319" y="199"/>
                    </a:lnTo>
                    <a:lnTo>
                      <a:pt x="0" y="119"/>
                    </a:lnTo>
                    <a:close/>
                  </a:path>
                </a:pathLst>
              </a:custGeom>
              <a:solidFill>
                <a:srgbClr val="00BFB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54" name="Line 1830"/>
              <p:cNvSpPr>
                <a:spLocks noChangeShapeType="1"/>
              </p:cNvSpPr>
              <p:nvPr/>
            </p:nvSpPr>
            <p:spPr bwMode="auto">
              <a:xfrm flipV="1">
                <a:off x="1964" y="2668"/>
                <a:ext cx="319" cy="119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55" name="Line 1831"/>
              <p:cNvSpPr>
                <a:spLocks noChangeShapeType="1"/>
              </p:cNvSpPr>
              <p:nvPr/>
            </p:nvSpPr>
            <p:spPr bwMode="auto">
              <a:xfrm>
                <a:off x="2283" y="2668"/>
                <a:ext cx="1" cy="199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56" name="Freeform 1832"/>
              <p:cNvSpPr>
                <a:spLocks/>
              </p:cNvSpPr>
              <p:nvPr/>
            </p:nvSpPr>
            <p:spPr bwMode="auto">
              <a:xfrm>
                <a:off x="1712" y="2502"/>
                <a:ext cx="325" cy="325"/>
              </a:xfrm>
              <a:custGeom>
                <a:avLst/>
                <a:gdLst/>
                <a:ahLst/>
                <a:cxnLst>
                  <a:cxn ang="0">
                    <a:pos x="0" y="325"/>
                  </a:cxn>
                  <a:cxn ang="0">
                    <a:pos x="0" y="126"/>
                  </a:cxn>
                  <a:cxn ang="0">
                    <a:pos x="325" y="0"/>
                  </a:cxn>
                  <a:cxn ang="0">
                    <a:pos x="0" y="325"/>
                  </a:cxn>
                </a:cxnLst>
                <a:rect l="0" t="0" r="r" b="b"/>
                <a:pathLst>
                  <a:path w="325" h="325">
                    <a:moveTo>
                      <a:pt x="0" y="325"/>
                    </a:moveTo>
                    <a:lnTo>
                      <a:pt x="0" y="126"/>
                    </a:lnTo>
                    <a:lnTo>
                      <a:pt x="325" y="0"/>
                    </a:lnTo>
                    <a:lnTo>
                      <a:pt x="0" y="325"/>
                    </a:lnTo>
                    <a:close/>
                  </a:path>
                </a:pathLst>
              </a:custGeom>
              <a:solidFill>
                <a:srgbClr val="00BFB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57" name="Line 1833"/>
              <p:cNvSpPr>
                <a:spLocks noChangeShapeType="1"/>
              </p:cNvSpPr>
              <p:nvPr/>
            </p:nvSpPr>
            <p:spPr bwMode="auto">
              <a:xfrm flipV="1">
                <a:off x="1712" y="2628"/>
                <a:ext cx="1" cy="199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58" name="Line 1834"/>
              <p:cNvSpPr>
                <a:spLocks noChangeShapeType="1"/>
              </p:cNvSpPr>
              <p:nvPr/>
            </p:nvSpPr>
            <p:spPr bwMode="auto">
              <a:xfrm flipV="1">
                <a:off x="1712" y="2502"/>
                <a:ext cx="325" cy="12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59" name="Freeform 1835"/>
              <p:cNvSpPr>
                <a:spLocks/>
              </p:cNvSpPr>
              <p:nvPr/>
            </p:nvSpPr>
            <p:spPr bwMode="auto">
              <a:xfrm>
                <a:off x="1712" y="2502"/>
                <a:ext cx="325" cy="325"/>
              </a:xfrm>
              <a:custGeom>
                <a:avLst/>
                <a:gdLst/>
                <a:ahLst/>
                <a:cxnLst>
                  <a:cxn ang="0">
                    <a:pos x="0" y="325"/>
                  </a:cxn>
                  <a:cxn ang="0">
                    <a:pos x="325" y="206"/>
                  </a:cxn>
                  <a:cxn ang="0">
                    <a:pos x="325" y="0"/>
                  </a:cxn>
                  <a:cxn ang="0">
                    <a:pos x="0" y="325"/>
                  </a:cxn>
                </a:cxnLst>
                <a:rect l="0" t="0" r="r" b="b"/>
                <a:pathLst>
                  <a:path w="325" h="325">
                    <a:moveTo>
                      <a:pt x="0" y="325"/>
                    </a:moveTo>
                    <a:lnTo>
                      <a:pt x="325" y="206"/>
                    </a:lnTo>
                    <a:lnTo>
                      <a:pt x="325" y="0"/>
                    </a:lnTo>
                    <a:lnTo>
                      <a:pt x="0" y="325"/>
                    </a:lnTo>
                    <a:close/>
                  </a:path>
                </a:pathLst>
              </a:custGeom>
              <a:solidFill>
                <a:srgbClr val="00BFB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60" name="Line 1836"/>
              <p:cNvSpPr>
                <a:spLocks noChangeShapeType="1"/>
              </p:cNvSpPr>
              <p:nvPr/>
            </p:nvSpPr>
            <p:spPr bwMode="auto">
              <a:xfrm flipV="1">
                <a:off x="1712" y="2708"/>
                <a:ext cx="325" cy="119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61" name="Line 1837"/>
              <p:cNvSpPr>
                <a:spLocks noChangeShapeType="1"/>
              </p:cNvSpPr>
              <p:nvPr/>
            </p:nvSpPr>
            <p:spPr bwMode="auto">
              <a:xfrm flipV="1">
                <a:off x="2037" y="2502"/>
                <a:ext cx="1" cy="20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62" name="Freeform 1838"/>
              <p:cNvSpPr>
                <a:spLocks/>
              </p:cNvSpPr>
              <p:nvPr/>
            </p:nvSpPr>
            <p:spPr bwMode="auto">
              <a:xfrm>
                <a:off x="1712" y="2628"/>
                <a:ext cx="571" cy="15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52" y="159"/>
                  </a:cxn>
                  <a:cxn ang="0">
                    <a:pos x="571" y="40"/>
                  </a:cxn>
                  <a:cxn ang="0">
                    <a:pos x="0" y="0"/>
                  </a:cxn>
                </a:cxnLst>
                <a:rect l="0" t="0" r="r" b="b"/>
                <a:pathLst>
                  <a:path w="571" h="159">
                    <a:moveTo>
                      <a:pt x="0" y="0"/>
                    </a:moveTo>
                    <a:lnTo>
                      <a:pt x="252" y="159"/>
                    </a:lnTo>
                    <a:lnTo>
                      <a:pt x="571" y="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BFB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63" name="Line 1839"/>
              <p:cNvSpPr>
                <a:spLocks noChangeShapeType="1"/>
              </p:cNvSpPr>
              <p:nvPr/>
            </p:nvSpPr>
            <p:spPr bwMode="auto">
              <a:xfrm>
                <a:off x="1712" y="2628"/>
                <a:ext cx="252" cy="159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64" name="Line 1840"/>
              <p:cNvSpPr>
                <a:spLocks noChangeShapeType="1"/>
              </p:cNvSpPr>
              <p:nvPr/>
            </p:nvSpPr>
            <p:spPr bwMode="auto">
              <a:xfrm flipV="1">
                <a:off x="1964" y="2668"/>
                <a:ext cx="319" cy="119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65" name="Freeform 1841"/>
              <p:cNvSpPr>
                <a:spLocks/>
              </p:cNvSpPr>
              <p:nvPr/>
            </p:nvSpPr>
            <p:spPr bwMode="auto">
              <a:xfrm>
                <a:off x="1712" y="2502"/>
                <a:ext cx="571" cy="166"/>
              </a:xfrm>
              <a:custGeom>
                <a:avLst/>
                <a:gdLst/>
                <a:ahLst/>
                <a:cxnLst>
                  <a:cxn ang="0">
                    <a:pos x="0" y="126"/>
                  </a:cxn>
                  <a:cxn ang="0">
                    <a:pos x="325" y="0"/>
                  </a:cxn>
                  <a:cxn ang="0">
                    <a:pos x="571" y="166"/>
                  </a:cxn>
                  <a:cxn ang="0">
                    <a:pos x="0" y="126"/>
                  </a:cxn>
                </a:cxnLst>
                <a:rect l="0" t="0" r="r" b="b"/>
                <a:pathLst>
                  <a:path w="571" h="166">
                    <a:moveTo>
                      <a:pt x="0" y="126"/>
                    </a:moveTo>
                    <a:lnTo>
                      <a:pt x="325" y="0"/>
                    </a:lnTo>
                    <a:lnTo>
                      <a:pt x="571" y="166"/>
                    </a:lnTo>
                    <a:lnTo>
                      <a:pt x="0" y="126"/>
                    </a:lnTo>
                    <a:close/>
                  </a:path>
                </a:pathLst>
              </a:custGeom>
              <a:solidFill>
                <a:srgbClr val="00BFB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66" name="Line 1842"/>
              <p:cNvSpPr>
                <a:spLocks noChangeShapeType="1"/>
              </p:cNvSpPr>
              <p:nvPr/>
            </p:nvSpPr>
            <p:spPr bwMode="auto">
              <a:xfrm flipV="1">
                <a:off x="1712" y="2502"/>
                <a:ext cx="325" cy="12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67" name="Line 1843"/>
              <p:cNvSpPr>
                <a:spLocks noChangeShapeType="1"/>
              </p:cNvSpPr>
              <p:nvPr/>
            </p:nvSpPr>
            <p:spPr bwMode="auto">
              <a:xfrm>
                <a:off x="2037" y="2502"/>
                <a:ext cx="246" cy="16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68" name="Freeform 1844"/>
              <p:cNvSpPr>
                <a:spLocks/>
              </p:cNvSpPr>
              <p:nvPr/>
            </p:nvSpPr>
            <p:spPr bwMode="auto">
              <a:xfrm>
                <a:off x="2024" y="2502"/>
                <a:ext cx="325" cy="531"/>
              </a:xfrm>
              <a:custGeom>
                <a:avLst/>
                <a:gdLst/>
                <a:ahLst/>
                <a:cxnLst>
                  <a:cxn ang="0">
                    <a:pos x="0" y="531"/>
                  </a:cxn>
                  <a:cxn ang="0">
                    <a:pos x="325" y="405"/>
                  </a:cxn>
                  <a:cxn ang="0">
                    <a:pos x="325" y="0"/>
                  </a:cxn>
                  <a:cxn ang="0">
                    <a:pos x="0" y="531"/>
                  </a:cxn>
                </a:cxnLst>
                <a:rect l="0" t="0" r="r" b="b"/>
                <a:pathLst>
                  <a:path w="325" h="531">
                    <a:moveTo>
                      <a:pt x="0" y="531"/>
                    </a:moveTo>
                    <a:lnTo>
                      <a:pt x="325" y="405"/>
                    </a:lnTo>
                    <a:lnTo>
                      <a:pt x="325" y="0"/>
                    </a:lnTo>
                    <a:lnTo>
                      <a:pt x="0" y="531"/>
                    </a:lnTo>
                    <a:close/>
                  </a:path>
                </a:pathLst>
              </a:custGeom>
              <a:solidFill>
                <a:srgbClr val="00BFB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69" name="Line 1845"/>
              <p:cNvSpPr>
                <a:spLocks noChangeShapeType="1"/>
              </p:cNvSpPr>
              <p:nvPr/>
            </p:nvSpPr>
            <p:spPr bwMode="auto">
              <a:xfrm flipV="1">
                <a:off x="2024" y="2907"/>
                <a:ext cx="325" cy="12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871" name="Line 1847"/>
            <p:cNvSpPr>
              <a:spLocks noChangeShapeType="1"/>
            </p:cNvSpPr>
            <p:nvPr/>
          </p:nvSpPr>
          <p:spPr bwMode="auto">
            <a:xfrm flipV="1">
              <a:off x="2349" y="2502"/>
              <a:ext cx="1" cy="40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72" name="Freeform 1848"/>
            <p:cNvSpPr>
              <a:spLocks/>
            </p:cNvSpPr>
            <p:nvPr/>
          </p:nvSpPr>
          <p:spPr bwMode="auto">
            <a:xfrm>
              <a:off x="2024" y="2502"/>
              <a:ext cx="325" cy="531"/>
            </a:xfrm>
            <a:custGeom>
              <a:avLst/>
              <a:gdLst/>
              <a:ahLst/>
              <a:cxnLst>
                <a:cxn ang="0">
                  <a:pos x="0" y="531"/>
                </a:cxn>
                <a:cxn ang="0">
                  <a:pos x="0" y="126"/>
                </a:cxn>
                <a:cxn ang="0">
                  <a:pos x="325" y="0"/>
                </a:cxn>
                <a:cxn ang="0">
                  <a:pos x="0" y="531"/>
                </a:cxn>
              </a:cxnLst>
              <a:rect l="0" t="0" r="r" b="b"/>
              <a:pathLst>
                <a:path w="325" h="531">
                  <a:moveTo>
                    <a:pt x="0" y="531"/>
                  </a:moveTo>
                  <a:lnTo>
                    <a:pt x="0" y="126"/>
                  </a:lnTo>
                  <a:lnTo>
                    <a:pt x="325" y="0"/>
                  </a:lnTo>
                  <a:lnTo>
                    <a:pt x="0" y="531"/>
                  </a:lnTo>
                  <a:close/>
                </a:path>
              </a:pathLst>
            </a:custGeom>
            <a:solidFill>
              <a:srgbClr val="00BFB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73" name="Line 1849"/>
            <p:cNvSpPr>
              <a:spLocks noChangeShapeType="1"/>
            </p:cNvSpPr>
            <p:nvPr/>
          </p:nvSpPr>
          <p:spPr bwMode="auto">
            <a:xfrm flipV="1">
              <a:off x="2024" y="2628"/>
              <a:ext cx="1" cy="40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74" name="Line 1850"/>
            <p:cNvSpPr>
              <a:spLocks noChangeShapeType="1"/>
            </p:cNvSpPr>
            <p:nvPr/>
          </p:nvSpPr>
          <p:spPr bwMode="auto">
            <a:xfrm flipV="1">
              <a:off x="2024" y="2502"/>
              <a:ext cx="325" cy="12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75" name="Freeform 1851"/>
            <p:cNvSpPr>
              <a:spLocks/>
            </p:cNvSpPr>
            <p:nvPr/>
          </p:nvSpPr>
          <p:spPr bwMode="auto">
            <a:xfrm>
              <a:off x="2429" y="2269"/>
              <a:ext cx="245" cy="605"/>
            </a:xfrm>
            <a:custGeom>
              <a:avLst/>
              <a:gdLst/>
              <a:ahLst/>
              <a:cxnLst>
                <a:cxn ang="0">
                  <a:pos x="0" y="605"/>
                </a:cxn>
                <a:cxn ang="0">
                  <a:pos x="0" y="0"/>
                </a:cxn>
                <a:cxn ang="0">
                  <a:pos x="245" y="166"/>
                </a:cxn>
                <a:cxn ang="0">
                  <a:pos x="0" y="605"/>
                </a:cxn>
              </a:cxnLst>
              <a:rect l="0" t="0" r="r" b="b"/>
              <a:pathLst>
                <a:path w="245" h="605">
                  <a:moveTo>
                    <a:pt x="0" y="605"/>
                  </a:moveTo>
                  <a:lnTo>
                    <a:pt x="0" y="0"/>
                  </a:lnTo>
                  <a:lnTo>
                    <a:pt x="245" y="166"/>
                  </a:lnTo>
                  <a:lnTo>
                    <a:pt x="0" y="605"/>
                  </a:lnTo>
                  <a:close/>
                </a:path>
              </a:pathLst>
            </a:custGeom>
            <a:solidFill>
              <a:srgbClr val="FF00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76" name="Line 1852"/>
            <p:cNvSpPr>
              <a:spLocks noChangeShapeType="1"/>
            </p:cNvSpPr>
            <p:nvPr/>
          </p:nvSpPr>
          <p:spPr bwMode="auto">
            <a:xfrm flipV="1">
              <a:off x="2429" y="2269"/>
              <a:ext cx="1" cy="60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77" name="Line 1853"/>
            <p:cNvSpPr>
              <a:spLocks noChangeShapeType="1"/>
            </p:cNvSpPr>
            <p:nvPr/>
          </p:nvSpPr>
          <p:spPr bwMode="auto">
            <a:xfrm>
              <a:off x="2429" y="2269"/>
              <a:ext cx="245" cy="16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78" name="Freeform 1854"/>
            <p:cNvSpPr>
              <a:spLocks/>
            </p:cNvSpPr>
            <p:nvPr/>
          </p:nvSpPr>
          <p:spPr bwMode="auto">
            <a:xfrm>
              <a:off x="2429" y="2435"/>
              <a:ext cx="245" cy="605"/>
            </a:xfrm>
            <a:custGeom>
              <a:avLst/>
              <a:gdLst/>
              <a:ahLst/>
              <a:cxnLst>
                <a:cxn ang="0">
                  <a:pos x="0" y="439"/>
                </a:cxn>
                <a:cxn ang="0">
                  <a:pos x="245" y="605"/>
                </a:cxn>
                <a:cxn ang="0">
                  <a:pos x="245" y="0"/>
                </a:cxn>
                <a:cxn ang="0">
                  <a:pos x="0" y="439"/>
                </a:cxn>
              </a:cxnLst>
              <a:rect l="0" t="0" r="r" b="b"/>
              <a:pathLst>
                <a:path w="245" h="605">
                  <a:moveTo>
                    <a:pt x="0" y="439"/>
                  </a:moveTo>
                  <a:lnTo>
                    <a:pt x="245" y="605"/>
                  </a:lnTo>
                  <a:lnTo>
                    <a:pt x="245" y="0"/>
                  </a:lnTo>
                  <a:lnTo>
                    <a:pt x="0" y="439"/>
                  </a:lnTo>
                  <a:close/>
                </a:path>
              </a:pathLst>
            </a:custGeom>
            <a:solidFill>
              <a:srgbClr val="FF00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79" name="Line 1855"/>
            <p:cNvSpPr>
              <a:spLocks noChangeShapeType="1"/>
            </p:cNvSpPr>
            <p:nvPr/>
          </p:nvSpPr>
          <p:spPr bwMode="auto">
            <a:xfrm>
              <a:off x="2429" y="2874"/>
              <a:ext cx="245" cy="16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80" name="Line 1856"/>
            <p:cNvSpPr>
              <a:spLocks noChangeShapeType="1"/>
            </p:cNvSpPr>
            <p:nvPr/>
          </p:nvSpPr>
          <p:spPr bwMode="auto">
            <a:xfrm flipV="1">
              <a:off x="2674" y="2435"/>
              <a:ext cx="1" cy="60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81" name="Freeform 1857"/>
            <p:cNvSpPr>
              <a:spLocks/>
            </p:cNvSpPr>
            <p:nvPr/>
          </p:nvSpPr>
          <p:spPr bwMode="auto">
            <a:xfrm>
              <a:off x="2349" y="2502"/>
              <a:ext cx="246" cy="56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405"/>
                </a:cxn>
                <a:cxn ang="0">
                  <a:pos x="246" y="564"/>
                </a:cxn>
                <a:cxn ang="0">
                  <a:pos x="0" y="0"/>
                </a:cxn>
              </a:cxnLst>
              <a:rect l="0" t="0" r="r" b="b"/>
              <a:pathLst>
                <a:path w="246" h="564">
                  <a:moveTo>
                    <a:pt x="0" y="0"/>
                  </a:moveTo>
                  <a:lnTo>
                    <a:pt x="0" y="405"/>
                  </a:lnTo>
                  <a:lnTo>
                    <a:pt x="246" y="5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FB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82" name="Line 1858"/>
            <p:cNvSpPr>
              <a:spLocks noChangeShapeType="1"/>
            </p:cNvSpPr>
            <p:nvPr/>
          </p:nvSpPr>
          <p:spPr bwMode="auto">
            <a:xfrm>
              <a:off x="2349" y="2502"/>
              <a:ext cx="1" cy="40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83" name="Line 1859"/>
            <p:cNvSpPr>
              <a:spLocks noChangeShapeType="1"/>
            </p:cNvSpPr>
            <p:nvPr/>
          </p:nvSpPr>
          <p:spPr bwMode="auto">
            <a:xfrm>
              <a:off x="2349" y="2907"/>
              <a:ext cx="246" cy="15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84" name="Freeform 1860"/>
            <p:cNvSpPr>
              <a:spLocks/>
            </p:cNvSpPr>
            <p:nvPr/>
          </p:nvSpPr>
          <p:spPr bwMode="auto">
            <a:xfrm>
              <a:off x="2349" y="2502"/>
              <a:ext cx="246" cy="56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6" y="166"/>
                </a:cxn>
                <a:cxn ang="0">
                  <a:pos x="246" y="564"/>
                </a:cxn>
                <a:cxn ang="0">
                  <a:pos x="0" y="0"/>
                </a:cxn>
              </a:cxnLst>
              <a:rect l="0" t="0" r="r" b="b"/>
              <a:pathLst>
                <a:path w="246" h="564">
                  <a:moveTo>
                    <a:pt x="0" y="0"/>
                  </a:moveTo>
                  <a:lnTo>
                    <a:pt x="246" y="166"/>
                  </a:lnTo>
                  <a:lnTo>
                    <a:pt x="246" y="5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FB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85" name="Line 1861"/>
            <p:cNvSpPr>
              <a:spLocks noChangeShapeType="1"/>
            </p:cNvSpPr>
            <p:nvPr/>
          </p:nvSpPr>
          <p:spPr bwMode="auto">
            <a:xfrm>
              <a:off x="2349" y="2502"/>
              <a:ext cx="246" cy="16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86" name="Line 1862"/>
            <p:cNvSpPr>
              <a:spLocks noChangeShapeType="1"/>
            </p:cNvSpPr>
            <p:nvPr/>
          </p:nvSpPr>
          <p:spPr bwMode="auto">
            <a:xfrm>
              <a:off x="2595" y="2668"/>
              <a:ext cx="1" cy="39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87" name="Freeform 1863"/>
            <p:cNvSpPr>
              <a:spLocks/>
            </p:cNvSpPr>
            <p:nvPr/>
          </p:nvSpPr>
          <p:spPr bwMode="auto">
            <a:xfrm>
              <a:off x="2024" y="2502"/>
              <a:ext cx="571" cy="166"/>
            </a:xfrm>
            <a:custGeom>
              <a:avLst/>
              <a:gdLst/>
              <a:ahLst/>
              <a:cxnLst>
                <a:cxn ang="0">
                  <a:pos x="0" y="126"/>
                </a:cxn>
                <a:cxn ang="0">
                  <a:pos x="325" y="0"/>
                </a:cxn>
                <a:cxn ang="0">
                  <a:pos x="571" y="166"/>
                </a:cxn>
                <a:cxn ang="0">
                  <a:pos x="0" y="126"/>
                </a:cxn>
              </a:cxnLst>
              <a:rect l="0" t="0" r="r" b="b"/>
              <a:pathLst>
                <a:path w="571" h="166">
                  <a:moveTo>
                    <a:pt x="0" y="126"/>
                  </a:moveTo>
                  <a:lnTo>
                    <a:pt x="325" y="0"/>
                  </a:lnTo>
                  <a:lnTo>
                    <a:pt x="571" y="166"/>
                  </a:lnTo>
                  <a:lnTo>
                    <a:pt x="0" y="126"/>
                  </a:lnTo>
                  <a:close/>
                </a:path>
              </a:pathLst>
            </a:custGeom>
            <a:solidFill>
              <a:srgbClr val="00BFB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88" name="Line 1864"/>
            <p:cNvSpPr>
              <a:spLocks noChangeShapeType="1"/>
            </p:cNvSpPr>
            <p:nvPr/>
          </p:nvSpPr>
          <p:spPr bwMode="auto">
            <a:xfrm flipV="1">
              <a:off x="2024" y="2502"/>
              <a:ext cx="325" cy="12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89" name="Line 1865"/>
            <p:cNvSpPr>
              <a:spLocks noChangeShapeType="1"/>
            </p:cNvSpPr>
            <p:nvPr/>
          </p:nvSpPr>
          <p:spPr bwMode="auto">
            <a:xfrm>
              <a:off x="2349" y="2502"/>
              <a:ext cx="246" cy="16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90" name="Freeform 1866"/>
            <p:cNvSpPr>
              <a:spLocks/>
            </p:cNvSpPr>
            <p:nvPr/>
          </p:nvSpPr>
          <p:spPr bwMode="auto">
            <a:xfrm>
              <a:off x="2024" y="2907"/>
              <a:ext cx="325" cy="286"/>
            </a:xfrm>
            <a:custGeom>
              <a:avLst/>
              <a:gdLst/>
              <a:ahLst/>
              <a:cxnLst>
                <a:cxn ang="0">
                  <a:pos x="245" y="286"/>
                </a:cxn>
                <a:cxn ang="0">
                  <a:pos x="0" y="126"/>
                </a:cxn>
                <a:cxn ang="0">
                  <a:pos x="325" y="0"/>
                </a:cxn>
                <a:cxn ang="0">
                  <a:pos x="245" y="286"/>
                </a:cxn>
              </a:cxnLst>
              <a:rect l="0" t="0" r="r" b="b"/>
              <a:pathLst>
                <a:path w="325" h="286">
                  <a:moveTo>
                    <a:pt x="245" y="286"/>
                  </a:moveTo>
                  <a:lnTo>
                    <a:pt x="0" y="126"/>
                  </a:lnTo>
                  <a:lnTo>
                    <a:pt x="325" y="0"/>
                  </a:lnTo>
                  <a:lnTo>
                    <a:pt x="245" y="286"/>
                  </a:lnTo>
                  <a:close/>
                </a:path>
              </a:pathLst>
            </a:custGeom>
            <a:solidFill>
              <a:srgbClr val="00BFB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91" name="Line 1867"/>
            <p:cNvSpPr>
              <a:spLocks noChangeShapeType="1"/>
            </p:cNvSpPr>
            <p:nvPr/>
          </p:nvSpPr>
          <p:spPr bwMode="auto">
            <a:xfrm flipH="1" flipV="1">
              <a:off x="2024" y="3033"/>
              <a:ext cx="245" cy="16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92" name="Line 1868"/>
            <p:cNvSpPr>
              <a:spLocks noChangeShapeType="1"/>
            </p:cNvSpPr>
            <p:nvPr/>
          </p:nvSpPr>
          <p:spPr bwMode="auto">
            <a:xfrm flipV="1">
              <a:off x="2024" y="2907"/>
              <a:ext cx="325" cy="12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93" name="Freeform 1869"/>
            <p:cNvSpPr>
              <a:spLocks/>
            </p:cNvSpPr>
            <p:nvPr/>
          </p:nvSpPr>
          <p:spPr bwMode="auto">
            <a:xfrm>
              <a:off x="2024" y="2628"/>
              <a:ext cx="571" cy="15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5" y="159"/>
                </a:cxn>
                <a:cxn ang="0">
                  <a:pos x="571" y="40"/>
                </a:cxn>
                <a:cxn ang="0">
                  <a:pos x="0" y="0"/>
                </a:cxn>
              </a:cxnLst>
              <a:rect l="0" t="0" r="r" b="b"/>
              <a:pathLst>
                <a:path w="571" h="159">
                  <a:moveTo>
                    <a:pt x="0" y="0"/>
                  </a:moveTo>
                  <a:lnTo>
                    <a:pt x="245" y="159"/>
                  </a:lnTo>
                  <a:lnTo>
                    <a:pt x="571" y="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FB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94" name="Line 1870"/>
            <p:cNvSpPr>
              <a:spLocks noChangeShapeType="1"/>
            </p:cNvSpPr>
            <p:nvPr/>
          </p:nvSpPr>
          <p:spPr bwMode="auto">
            <a:xfrm>
              <a:off x="2024" y="2628"/>
              <a:ext cx="245" cy="15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95" name="Line 1871"/>
            <p:cNvSpPr>
              <a:spLocks noChangeShapeType="1"/>
            </p:cNvSpPr>
            <p:nvPr/>
          </p:nvSpPr>
          <p:spPr bwMode="auto">
            <a:xfrm flipV="1">
              <a:off x="2269" y="2668"/>
              <a:ext cx="326" cy="11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96" name="Freeform 1872"/>
            <p:cNvSpPr>
              <a:spLocks/>
            </p:cNvSpPr>
            <p:nvPr/>
          </p:nvSpPr>
          <p:spPr bwMode="auto">
            <a:xfrm>
              <a:off x="2269" y="2668"/>
              <a:ext cx="326" cy="398"/>
            </a:xfrm>
            <a:custGeom>
              <a:avLst/>
              <a:gdLst/>
              <a:ahLst/>
              <a:cxnLst>
                <a:cxn ang="0">
                  <a:pos x="0" y="119"/>
                </a:cxn>
                <a:cxn ang="0">
                  <a:pos x="326" y="0"/>
                </a:cxn>
                <a:cxn ang="0">
                  <a:pos x="326" y="398"/>
                </a:cxn>
                <a:cxn ang="0">
                  <a:pos x="0" y="119"/>
                </a:cxn>
              </a:cxnLst>
              <a:rect l="0" t="0" r="r" b="b"/>
              <a:pathLst>
                <a:path w="326" h="398">
                  <a:moveTo>
                    <a:pt x="0" y="119"/>
                  </a:moveTo>
                  <a:lnTo>
                    <a:pt x="326" y="0"/>
                  </a:lnTo>
                  <a:lnTo>
                    <a:pt x="326" y="398"/>
                  </a:lnTo>
                  <a:lnTo>
                    <a:pt x="0" y="119"/>
                  </a:lnTo>
                  <a:close/>
                </a:path>
              </a:pathLst>
            </a:custGeom>
            <a:solidFill>
              <a:srgbClr val="00BFB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97" name="Line 1873"/>
            <p:cNvSpPr>
              <a:spLocks noChangeShapeType="1"/>
            </p:cNvSpPr>
            <p:nvPr/>
          </p:nvSpPr>
          <p:spPr bwMode="auto">
            <a:xfrm flipV="1">
              <a:off x="2269" y="2668"/>
              <a:ext cx="326" cy="11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98" name="Line 1874"/>
            <p:cNvSpPr>
              <a:spLocks noChangeShapeType="1"/>
            </p:cNvSpPr>
            <p:nvPr/>
          </p:nvSpPr>
          <p:spPr bwMode="auto">
            <a:xfrm>
              <a:off x="2595" y="2668"/>
              <a:ext cx="1" cy="39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99" name="Freeform 1875"/>
            <p:cNvSpPr>
              <a:spLocks/>
            </p:cNvSpPr>
            <p:nvPr/>
          </p:nvSpPr>
          <p:spPr bwMode="auto">
            <a:xfrm>
              <a:off x="2269" y="2907"/>
              <a:ext cx="326" cy="286"/>
            </a:xfrm>
            <a:custGeom>
              <a:avLst/>
              <a:gdLst/>
              <a:ahLst/>
              <a:cxnLst>
                <a:cxn ang="0">
                  <a:pos x="0" y="286"/>
                </a:cxn>
                <a:cxn ang="0">
                  <a:pos x="326" y="159"/>
                </a:cxn>
                <a:cxn ang="0">
                  <a:pos x="80" y="0"/>
                </a:cxn>
                <a:cxn ang="0">
                  <a:pos x="0" y="286"/>
                </a:cxn>
              </a:cxnLst>
              <a:rect l="0" t="0" r="r" b="b"/>
              <a:pathLst>
                <a:path w="326" h="286">
                  <a:moveTo>
                    <a:pt x="0" y="286"/>
                  </a:moveTo>
                  <a:lnTo>
                    <a:pt x="326" y="159"/>
                  </a:lnTo>
                  <a:lnTo>
                    <a:pt x="80" y="0"/>
                  </a:lnTo>
                  <a:lnTo>
                    <a:pt x="0" y="286"/>
                  </a:lnTo>
                  <a:close/>
                </a:path>
              </a:pathLst>
            </a:custGeom>
            <a:solidFill>
              <a:srgbClr val="00BFB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00" name="Line 1876"/>
            <p:cNvSpPr>
              <a:spLocks noChangeShapeType="1"/>
            </p:cNvSpPr>
            <p:nvPr/>
          </p:nvSpPr>
          <p:spPr bwMode="auto">
            <a:xfrm flipV="1">
              <a:off x="2269" y="3066"/>
              <a:ext cx="326" cy="12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01" name="Line 1877"/>
            <p:cNvSpPr>
              <a:spLocks noChangeShapeType="1"/>
            </p:cNvSpPr>
            <p:nvPr/>
          </p:nvSpPr>
          <p:spPr bwMode="auto">
            <a:xfrm flipH="1" flipV="1">
              <a:off x="2349" y="2907"/>
              <a:ext cx="246" cy="15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02" name="Freeform 1878"/>
            <p:cNvSpPr>
              <a:spLocks/>
            </p:cNvSpPr>
            <p:nvPr/>
          </p:nvSpPr>
          <p:spPr bwMode="auto">
            <a:xfrm>
              <a:off x="2269" y="2787"/>
              <a:ext cx="326" cy="40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406"/>
                </a:cxn>
                <a:cxn ang="0">
                  <a:pos x="326" y="279"/>
                </a:cxn>
                <a:cxn ang="0">
                  <a:pos x="0" y="0"/>
                </a:cxn>
              </a:cxnLst>
              <a:rect l="0" t="0" r="r" b="b"/>
              <a:pathLst>
                <a:path w="326" h="406">
                  <a:moveTo>
                    <a:pt x="0" y="0"/>
                  </a:moveTo>
                  <a:lnTo>
                    <a:pt x="0" y="406"/>
                  </a:lnTo>
                  <a:lnTo>
                    <a:pt x="326" y="2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FB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03" name="Line 1879"/>
            <p:cNvSpPr>
              <a:spLocks noChangeShapeType="1"/>
            </p:cNvSpPr>
            <p:nvPr/>
          </p:nvSpPr>
          <p:spPr bwMode="auto">
            <a:xfrm>
              <a:off x="2269" y="2787"/>
              <a:ext cx="1" cy="40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04" name="Line 1880"/>
            <p:cNvSpPr>
              <a:spLocks noChangeShapeType="1"/>
            </p:cNvSpPr>
            <p:nvPr/>
          </p:nvSpPr>
          <p:spPr bwMode="auto">
            <a:xfrm flipV="1">
              <a:off x="2269" y="3066"/>
              <a:ext cx="326" cy="12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05" name="Freeform 1881"/>
            <p:cNvSpPr>
              <a:spLocks/>
            </p:cNvSpPr>
            <p:nvPr/>
          </p:nvSpPr>
          <p:spPr bwMode="auto">
            <a:xfrm>
              <a:off x="2336" y="2502"/>
              <a:ext cx="318" cy="730"/>
            </a:xfrm>
            <a:custGeom>
              <a:avLst/>
              <a:gdLst/>
              <a:ahLst/>
              <a:cxnLst>
                <a:cxn ang="0">
                  <a:pos x="0" y="730"/>
                </a:cxn>
                <a:cxn ang="0">
                  <a:pos x="0" y="126"/>
                </a:cxn>
                <a:cxn ang="0">
                  <a:pos x="318" y="0"/>
                </a:cxn>
                <a:cxn ang="0">
                  <a:pos x="0" y="730"/>
                </a:cxn>
              </a:cxnLst>
              <a:rect l="0" t="0" r="r" b="b"/>
              <a:pathLst>
                <a:path w="318" h="730">
                  <a:moveTo>
                    <a:pt x="0" y="730"/>
                  </a:moveTo>
                  <a:lnTo>
                    <a:pt x="0" y="126"/>
                  </a:lnTo>
                  <a:lnTo>
                    <a:pt x="318" y="0"/>
                  </a:lnTo>
                  <a:lnTo>
                    <a:pt x="0" y="730"/>
                  </a:lnTo>
                  <a:close/>
                </a:path>
              </a:pathLst>
            </a:custGeom>
            <a:solidFill>
              <a:srgbClr val="00BFB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06" name="Line 1882"/>
            <p:cNvSpPr>
              <a:spLocks noChangeShapeType="1"/>
            </p:cNvSpPr>
            <p:nvPr/>
          </p:nvSpPr>
          <p:spPr bwMode="auto">
            <a:xfrm flipV="1">
              <a:off x="2336" y="2628"/>
              <a:ext cx="1" cy="60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07" name="Line 1883"/>
            <p:cNvSpPr>
              <a:spLocks noChangeShapeType="1"/>
            </p:cNvSpPr>
            <p:nvPr/>
          </p:nvSpPr>
          <p:spPr bwMode="auto">
            <a:xfrm flipV="1">
              <a:off x="2336" y="2502"/>
              <a:ext cx="318" cy="12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08" name="Freeform 1884"/>
            <p:cNvSpPr>
              <a:spLocks/>
            </p:cNvSpPr>
            <p:nvPr/>
          </p:nvSpPr>
          <p:spPr bwMode="auto">
            <a:xfrm>
              <a:off x="2336" y="2502"/>
              <a:ext cx="318" cy="730"/>
            </a:xfrm>
            <a:custGeom>
              <a:avLst/>
              <a:gdLst/>
              <a:ahLst/>
              <a:cxnLst>
                <a:cxn ang="0">
                  <a:pos x="0" y="730"/>
                </a:cxn>
                <a:cxn ang="0">
                  <a:pos x="318" y="604"/>
                </a:cxn>
                <a:cxn ang="0">
                  <a:pos x="318" y="0"/>
                </a:cxn>
                <a:cxn ang="0">
                  <a:pos x="0" y="730"/>
                </a:cxn>
              </a:cxnLst>
              <a:rect l="0" t="0" r="r" b="b"/>
              <a:pathLst>
                <a:path w="318" h="730">
                  <a:moveTo>
                    <a:pt x="0" y="730"/>
                  </a:moveTo>
                  <a:lnTo>
                    <a:pt x="318" y="604"/>
                  </a:lnTo>
                  <a:lnTo>
                    <a:pt x="318" y="0"/>
                  </a:lnTo>
                  <a:lnTo>
                    <a:pt x="0" y="730"/>
                  </a:lnTo>
                  <a:close/>
                </a:path>
              </a:pathLst>
            </a:custGeom>
            <a:solidFill>
              <a:srgbClr val="00BFB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09" name="Line 1885"/>
            <p:cNvSpPr>
              <a:spLocks noChangeShapeType="1"/>
            </p:cNvSpPr>
            <p:nvPr/>
          </p:nvSpPr>
          <p:spPr bwMode="auto">
            <a:xfrm flipV="1">
              <a:off x="2336" y="3106"/>
              <a:ext cx="318" cy="12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10" name="Line 1886"/>
            <p:cNvSpPr>
              <a:spLocks noChangeShapeType="1"/>
            </p:cNvSpPr>
            <p:nvPr/>
          </p:nvSpPr>
          <p:spPr bwMode="auto">
            <a:xfrm flipV="1">
              <a:off x="2654" y="2502"/>
              <a:ext cx="1" cy="60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11" name="Freeform 1887"/>
            <p:cNvSpPr>
              <a:spLocks/>
            </p:cNvSpPr>
            <p:nvPr/>
          </p:nvSpPr>
          <p:spPr bwMode="auto">
            <a:xfrm>
              <a:off x="2654" y="2502"/>
              <a:ext cx="246" cy="77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6" y="166"/>
                </a:cxn>
                <a:cxn ang="0">
                  <a:pos x="246" y="770"/>
                </a:cxn>
                <a:cxn ang="0">
                  <a:pos x="0" y="0"/>
                </a:cxn>
              </a:cxnLst>
              <a:rect l="0" t="0" r="r" b="b"/>
              <a:pathLst>
                <a:path w="246" h="770">
                  <a:moveTo>
                    <a:pt x="0" y="0"/>
                  </a:moveTo>
                  <a:lnTo>
                    <a:pt x="246" y="166"/>
                  </a:lnTo>
                  <a:lnTo>
                    <a:pt x="246" y="7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FB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12" name="Line 1888"/>
            <p:cNvSpPr>
              <a:spLocks noChangeShapeType="1"/>
            </p:cNvSpPr>
            <p:nvPr/>
          </p:nvSpPr>
          <p:spPr bwMode="auto">
            <a:xfrm>
              <a:off x="2654" y="2502"/>
              <a:ext cx="246" cy="16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13" name="Line 1889"/>
            <p:cNvSpPr>
              <a:spLocks noChangeShapeType="1"/>
            </p:cNvSpPr>
            <p:nvPr/>
          </p:nvSpPr>
          <p:spPr bwMode="auto">
            <a:xfrm>
              <a:off x="2900" y="2668"/>
              <a:ext cx="1" cy="60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14" name="Freeform 1890"/>
            <p:cNvSpPr>
              <a:spLocks/>
            </p:cNvSpPr>
            <p:nvPr/>
          </p:nvSpPr>
          <p:spPr bwMode="auto">
            <a:xfrm>
              <a:off x="2654" y="2502"/>
              <a:ext cx="246" cy="77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604"/>
                </a:cxn>
                <a:cxn ang="0">
                  <a:pos x="246" y="770"/>
                </a:cxn>
                <a:cxn ang="0">
                  <a:pos x="0" y="0"/>
                </a:cxn>
              </a:cxnLst>
              <a:rect l="0" t="0" r="r" b="b"/>
              <a:pathLst>
                <a:path w="246" h="770">
                  <a:moveTo>
                    <a:pt x="0" y="0"/>
                  </a:moveTo>
                  <a:lnTo>
                    <a:pt x="0" y="604"/>
                  </a:lnTo>
                  <a:lnTo>
                    <a:pt x="246" y="7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FB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15" name="Line 1891"/>
            <p:cNvSpPr>
              <a:spLocks noChangeShapeType="1"/>
            </p:cNvSpPr>
            <p:nvPr/>
          </p:nvSpPr>
          <p:spPr bwMode="auto">
            <a:xfrm>
              <a:off x="2654" y="2502"/>
              <a:ext cx="1" cy="60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16" name="Line 1892"/>
            <p:cNvSpPr>
              <a:spLocks noChangeShapeType="1"/>
            </p:cNvSpPr>
            <p:nvPr/>
          </p:nvSpPr>
          <p:spPr bwMode="auto">
            <a:xfrm>
              <a:off x="2654" y="3106"/>
              <a:ext cx="246" cy="16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17" name="Freeform 1893"/>
            <p:cNvSpPr>
              <a:spLocks/>
            </p:cNvSpPr>
            <p:nvPr/>
          </p:nvSpPr>
          <p:spPr bwMode="auto">
            <a:xfrm>
              <a:off x="2336" y="2502"/>
              <a:ext cx="564" cy="166"/>
            </a:xfrm>
            <a:custGeom>
              <a:avLst/>
              <a:gdLst/>
              <a:ahLst/>
              <a:cxnLst>
                <a:cxn ang="0">
                  <a:pos x="0" y="126"/>
                </a:cxn>
                <a:cxn ang="0">
                  <a:pos x="318" y="0"/>
                </a:cxn>
                <a:cxn ang="0">
                  <a:pos x="564" y="166"/>
                </a:cxn>
                <a:cxn ang="0">
                  <a:pos x="0" y="126"/>
                </a:cxn>
              </a:cxnLst>
              <a:rect l="0" t="0" r="r" b="b"/>
              <a:pathLst>
                <a:path w="564" h="166">
                  <a:moveTo>
                    <a:pt x="0" y="126"/>
                  </a:moveTo>
                  <a:lnTo>
                    <a:pt x="318" y="0"/>
                  </a:lnTo>
                  <a:lnTo>
                    <a:pt x="564" y="166"/>
                  </a:lnTo>
                  <a:lnTo>
                    <a:pt x="0" y="126"/>
                  </a:lnTo>
                  <a:close/>
                </a:path>
              </a:pathLst>
            </a:custGeom>
            <a:solidFill>
              <a:srgbClr val="00BFB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18" name="Line 1894"/>
            <p:cNvSpPr>
              <a:spLocks noChangeShapeType="1"/>
            </p:cNvSpPr>
            <p:nvPr/>
          </p:nvSpPr>
          <p:spPr bwMode="auto">
            <a:xfrm flipV="1">
              <a:off x="2336" y="2502"/>
              <a:ext cx="318" cy="12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19" name="Line 1895"/>
            <p:cNvSpPr>
              <a:spLocks noChangeShapeType="1"/>
            </p:cNvSpPr>
            <p:nvPr/>
          </p:nvSpPr>
          <p:spPr bwMode="auto">
            <a:xfrm>
              <a:off x="2654" y="2502"/>
              <a:ext cx="246" cy="16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20" name="Freeform 1896"/>
            <p:cNvSpPr>
              <a:spLocks/>
            </p:cNvSpPr>
            <p:nvPr/>
          </p:nvSpPr>
          <p:spPr bwMode="auto">
            <a:xfrm>
              <a:off x="2336" y="2628"/>
              <a:ext cx="564" cy="15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5" y="159"/>
                </a:cxn>
                <a:cxn ang="0">
                  <a:pos x="564" y="40"/>
                </a:cxn>
                <a:cxn ang="0">
                  <a:pos x="0" y="0"/>
                </a:cxn>
              </a:cxnLst>
              <a:rect l="0" t="0" r="r" b="b"/>
              <a:pathLst>
                <a:path w="564" h="159">
                  <a:moveTo>
                    <a:pt x="0" y="0"/>
                  </a:moveTo>
                  <a:lnTo>
                    <a:pt x="245" y="159"/>
                  </a:lnTo>
                  <a:lnTo>
                    <a:pt x="564" y="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FB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21" name="Line 1897"/>
            <p:cNvSpPr>
              <a:spLocks noChangeShapeType="1"/>
            </p:cNvSpPr>
            <p:nvPr/>
          </p:nvSpPr>
          <p:spPr bwMode="auto">
            <a:xfrm>
              <a:off x="2336" y="2628"/>
              <a:ext cx="245" cy="15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22" name="Line 1898"/>
            <p:cNvSpPr>
              <a:spLocks noChangeShapeType="1"/>
            </p:cNvSpPr>
            <p:nvPr/>
          </p:nvSpPr>
          <p:spPr bwMode="auto">
            <a:xfrm flipV="1">
              <a:off x="2581" y="2668"/>
              <a:ext cx="319" cy="11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23" name="Freeform 1899"/>
            <p:cNvSpPr>
              <a:spLocks/>
            </p:cNvSpPr>
            <p:nvPr/>
          </p:nvSpPr>
          <p:spPr bwMode="auto">
            <a:xfrm>
              <a:off x="2581" y="2668"/>
              <a:ext cx="319" cy="604"/>
            </a:xfrm>
            <a:custGeom>
              <a:avLst/>
              <a:gdLst/>
              <a:ahLst/>
              <a:cxnLst>
                <a:cxn ang="0">
                  <a:pos x="0" y="119"/>
                </a:cxn>
                <a:cxn ang="0">
                  <a:pos x="319" y="0"/>
                </a:cxn>
                <a:cxn ang="0">
                  <a:pos x="319" y="604"/>
                </a:cxn>
                <a:cxn ang="0">
                  <a:pos x="0" y="119"/>
                </a:cxn>
              </a:cxnLst>
              <a:rect l="0" t="0" r="r" b="b"/>
              <a:pathLst>
                <a:path w="319" h="604">
                  <a:moveTo>
                    <a:pt x="0" y="119"/>
                  </a:moveTo>
                  <a:lnTo>
                    <a:pt x="319" y="0"/>
                  </a:lnTo>
                  <a:lnTo>
                    <a:pt x="319" y="604"/>
                  </a:lnTo>
                  <a:lnTo>
                    <a:pt x="0" y="119"/>
                  </a:lnTo>
                  <a:close/>
                </a:path>
              </a:pathLst>
            </a:custGeom>
            <a:solidFill>
              <a:srgbClr val="00BFB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24" name="Line 1900"/>
            <p:cNvSpPr>
              <a:spLocks noChangeShapeType="1"/>
            </p:cNvSpPr>
            <p:nvPr/>
          </p:nvSpPr>
          <p:spPr bwMode="auto">
            <a:xfrm flipV="1">
              <a:off x="2581" y="2668"/>
              <a:ext cx="319" cy="11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25" name="Line 1901"/>
            <p:cNvSpPr>
              <a:spLocks noChangeShapeType="1"/>
            </p:cNvSpPr>
            <p:nvPr/>
          </p:nvSpPr>
          <p:spPr bwMode="auto">
            <a:xfrm>
              <a:off x="2900" y="2668"/>
              <a:ext cx="1" cy="60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26" name="Freeform 1902"/>
            <p:cNvSpPr>
              <a:spLocks/>
            </p:cNvSpPr>
            <p:nvPr/>
          </p:nvSpPr>
          <p:spPr bwMode="auto">
            <a:xfrm>
              <a:off x="2336" y="3106"/>
              <a:ext cx="318" cy="286"/>
            </a:xfrm>
            <a:custGeom>
              <a:avLst/>
              <a:gdLst/>
              <a:ahLst/>
              <a:cxnLst>
                <a:cxn ang="0">
                  <a:pos x="245" y="286"/>
                </a:cxn>
                <a:cxn ang="0">
                  <a:pos x="0" y="126"/>
                </a:cxn>
                <a:cxn ang="0">
                  <a:pos x="318" y="0"/>
                </a:cxn>
                <a:cxn ang="0">
                  <a:pos x="245" y="286"/>
                </a:cxn>
              </a:cxnLst>
              <a:rect l="0" t="0" r="r" b="b"/>
              <a:pathLst>
                <a:path w="318" h="286">
                  <a:moveTo>
                    <a:pt x="245" y="286"/>
                  </a:moveTo>
                  <a:lnTo>
                    <a:pt x="0" y="126"/>
                  </a:lnTo>
                  <a:lnTo>
                    <a:pt x="318" y="0"/>
                  </a:lnTo>
                  <a:lnTo>
                    <a:pt x="245" y="286"/>
                  </a:lnTo>
                  <a:close/>
                </a:path>
              </a:pathLst>
            </a:custGeom>
            <a:solidFill>
              <a:srgbClr val="00BFB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27" name="Line 1903"/>
            <p:cNvSpPr>
              <a:spLocks noChangeShapeType="1"/>
            </p:cNvSpPr>
            <p:nvPr/>
          </p:nvSpPr>
          <p:spPr bwMode="auto">
            <a:xfrm flipH="1" flipV="1">
              <a:off x="2336" y="3232"/>
              <a:ext cx="245" cy="16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28" name="Line 1904"/>
            <p:cNvSpPr>
              <a:spLocks noChangeShapeType="1"/>
            </p:cNvSpPr>
            <p:nvPr/>
          </p:nvSpPr>
          <p:spPr bwMode="auto">
            <a:xfrm flipV="1">
              <a:off x="2336" y="3106"/>
              <a:ext cx="318" cy="12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29" name="Freeform 1905"/>
            <p:cNvSpPr>
              <a:spLocks/>
            </p:cNvSpPr>
            <p:nvPr/>
          </p:nvSpPr>
          <p:spPr bwMode="auto">
            <a:xfrm>
              <a:off x="2581" y="2787"/>
              <a:ext cx="319" cy="60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605"/>
                </a:cxn>
                <a:cxn ang="0">
                  <a:pos x="319" y="485"/>
                </a:cxn>
                <a:cxn ang="0">
                  <a:pos x="0" y="0"/>
                </a:cxn>
              </a:cxnLst>
              <a:rect l="0" t="0" r="r" b="b"/>
              <a:pathLst>
                <a:path w="319" h="605">
                  <a:moveTo>
                    <a:pt x="0" y="0"/>
                  </a:moveTo>
                  <a:lnTo>
                    <a:pt x="0" y="605"/>
                  </a:lnTo>
                  <a:lnTo>
                    <a:pt x="319" y="4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FB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30" name="Line 1906"/>
            <p:cNvSpPr>
              <a:spLocks noChangeShapeType="1"/>
            </p:cNvSpPr>
            <p:nvPr/>
          </p:nvSpPr>
          <p:spPr bwMode="auto">
            <a:xfrm>
              <a:off x="2581" y="2787"/>
              <a:ext cx="1" cy="60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31" name="Line 1907"/>
            <p:cNvSpPr>
              <a:spLocks noChangeShapeType="1"/>
            </p:cNvSpPr>
            <p:nvPr/>
          </p:nvSpPr>
          <p:spPr bwMode="auto">
            <a:xfrm flipV="1">
              <a:off x="2581" y="3272"/>
              <a:ext cx="319" cy="12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32" name="Freeform 1908"/>
            <p:cNvSpPr>
              <a:spLocks/>
            </p:cNvSpPr>
            <p:nvPr/>
          </p:nvSpPr>
          <p:spPr bwMode="auto">
            <a:xfrm>
              <a:off x="2336" y="2628"/>
              <a:ext cx="245" cy="604"/>
            </a:xfrm>
            <a:custGeom>
              <a:avLst/>
              <a:gdLst/>
              <a:ahLst/>
              <a:cxnLst>
                <a:cxn ang="0">
                  <a:pos x="0" y="604"/>
                </a:cxn>
                <a:cxn ang="0">
                  <a:pos x="0" y="0"/>
                </a:cxn>
                <a:cxn ang="0">
                  <a:pos x="245" y="159"/>
                </a:cxn>
                <a:cxn ang="0">
                  <a:pos x="0" y="604"/>
                </a:cxn>
              </a:cxnLst>
              <a:rect l="0" t="0" r="r" b="b"/>
              <a:pathLst>
                <a:path w="245" h="604">
                  <a:moveTo>
                    <a:pt x="0" y="604"/>
                  </a:moveTo>
                  <a:lnTo>
                    <a:pt x="0" y="0"/>
                  </a:lnTo>
                  <a:lnTo>
                    <a:pt x="245" y="159"/>
                  </a:lnTo>
                  <a:lnTo>
                    <a:pt x="0" y="604"/>
                  </a:lnTo>
                  <a:close/>
                </a:path>
              </a:pathLst>
            </a:custGeom>
            <a:solidFill>
              <a:srgbClr val="00BFB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33" name="Line 1909"/>
            <p:cNvSpPr>
              <a:spLocks noChangeShapeType="1"/>
            </p:cNvSpPr>
            <p:nvPr/>
          </p:nvSpPr>
          <p:spPr bwMode="auto">
            <a:xfrm flipV="1">
              <a:off x="2336" y="2628"/>
              <a:ext cx="1" cy="60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34" name="Line 1910"/>
            <p:cNvSpPr>
              <a:spLocks noChangeShapeType="1"/>
            </p:cNvSpPr>
            <p:nvPr/>
          </p:nvSpPr>
          <p:spPr bwMode="auto">
            <a:xfrm>
              <a:off x="2336" y="2628"/>
              <a:ext cx="245" cy="15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35" name="Freeform 1911"/>
            <p:cNvSpPr>
              <a:spLocks/>
            </p:cNvSpPr>
            <p:nvPr/>
          </p:nvSpPr>
          <p:spPr bwMode="auto">
            <a:xfrm>
              <a:off x="2336" y="2787"/>
              <a:ext cx="245" cy="605"/>
            </a:xfrm>
            <a:custGeom>
              <a:avLst/>
              <a:gdLst/>
              <a:ahLst/>
              <a:cxnLst>
                <a:cxn ang="0">
                  <a:pos x="0" y="445"/>
                </a:cxn>
                <a:cxn ang="0">
                  <a:pos x="245" y="605"/>
                </a:cxn>
                <a:cxn ang="0">
                  <a:pos x="245" y="0"/>
                </a:cxn>
                <a:cxn ang="0">
                  <a:pos x="0" y="445"/>
                </a:cxn>
              </a:cxnLst>
              <a:rect l="0" t="0" r="r" b="b"/>
              <a:pathLst>
                <a:path w="245" h="605">
                  <a:moveTo>
                    <a:pt x="0" y="445"/>
                  </a:moveTo>
                  <a:lnTo>
                    <a:pt x="245" y="605"/>
                  </a:lnTo>
                  <a:lnTo>
                    <a:pt x="245" y="0"/>
                  </a:lnTo>
                  <a:lnTo>
                    <a:pt x="0" y="445"/>
                  </a:lnTo>
                  <a:close/>
                </a:path>
              </a:pathLst>
            </a:custGeom>
            <a:solidFill>
              <a:srgbClr val="00BFB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36" name="Line 1912"/>
            <p:cNvSpPr>
              <a:spLocks noChangeShapeType="1"/>
            </p:cNvSpPr>
            <p:nvPr/>
          </p:nvSpPr>
          <p:spPr bwMode="auto">
            <a:xfrm>
              <a:off x="2336" y="3232"/>
              <a:ext cx="245" cy="16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37" name="Line 1913"/>
            <p:cNvSpPr>
              <a:spLocks noChangeShapeType="1"/>
            </p:cNvSpPr>
            <p:nvPr/>
          </p:nvSpPr>
          <p:spPr bwMode="auto">
            <a:xfrm flipV="1">
              <a:off x="2581" y="2787"/>
              <a:ext cx="1" cy="60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38" name="Freeform 1914"/>
            <p:cNvSpPr>
              <a:spLocks/>
            </p:cNvSpPr>
            <p:nvPr/>
          </p:nvSpPr>
          <p:spPr bwMode="auto">
            <a:xfrm>
              <a:off x="2024" y="2628"/>
              <a:ext cx="245" cy="405"/>
            </a:xfrm>
            <a:custGeom>
              <a:avLst/>
              <a:gdLst/>
              <a:ahLst/>
              <a:cxnLst>
                <a:cxn ang="0">
                  <a:pos x="0" y="405"/>
                </a:cxn>
                <a:cxn ang="0">
                  <a:pos x="0" y="0"/>
                </a:cxn>
                <a:cxn ang="0">
                  <a:pos x="245" y="159"/>
                </a:cxn>
                <a:cxn ang="0">
                  <a:pos x="0" y="405"/>
                </a:cxn>
              </a:cxnLst>
              <a:rect l="0" t="0" r="r" b="b"/>
              <a:pathLst>
                <a:path w="245" h="405">
                  <a:moveTo>
                    <a:pt x="0" y="405"/>
                  </a:moveTo>
                  <a:lnTo>
                    <a:pt x="0" y="0"/>
                  </a:lnTo>
                  <a:lnTo>
                    <a:pt x="245" y="159"/>
                  </a:lnTo>
                  <a:lnTo>
                    <a:pt x="0" y="405"/>
                  </a:lnTo>
                  <a:close/>
                </a:path>
              </a:pathLst>
            </a:custGeom>
            <a:solidFill>
              <a:srgbClr val="00BFB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39" name="Line 1915"/>
            <p:cNvSpPr>
              <a:spLocks noChangeShapeType="1"/>
            </p:cNvSpPr>
            <p:nvPr/>
          </p:nvSpPr>
          <p:spPr bwMode="auto">
            <a:xfrm flipV="1">
              <a:off x="2024" y="2628"/>
              <a:ext cx="1" cy="40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40" name="Line 1916"/>
            <p:cNvSpPr>
              <a:spLocks noChangeShapeType="1"/>
            </p:cNvSpPr>
            <p:nvPr/>
          </p:nvSpPr>
          <p:spPr bwMode="auto">
            <a:xfrm>
              <a:off x="2024" y="2628"/>
              <a:ext cx="245" cy="15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41" name="Freeform 1917"/>
            <p:cNvSpPr>
              <a:spLocks/>
            </p:cNvSpPr>
            <p:nvPr/>
          </p:nvSpPr>
          <p:spPr bwMode="auto">
            <a:xfrm>
              <a:off x="2024" y="2787"/>
              <a:ext cx="245" cy="406"/>
            </a:xfrm>
            <a:custGeom>
              <a:avLst/>
              <a:gdLst/>
              <a:ahLst/>
              <a:cxnLst>
                <a:cxn ang="0">
                  <a:pos x="0" y="246"/>
                </a:cxn>
                <a:cxn ang="0">
                  <a:pos x="245" y="406"/>
                </a:cxn>
                <a:cxn ang="0">
                  <a:pos x="245" y="0"/>
                </a:cxn>
                <a:cxn ang="0">
                  <a:pos x="0" y="246"/>
                </a:cxn>
              </a:cxnLst>
              <a:rect l="0" t="0" r="r" b="b"/>
              <a:pathLst>
                <a:path w="245" h="406">
                  <a:moveTo>
                    <a:pt x="0" y="246"/>
                  </a:moveTo>
                  <a:lnTo>
                    <a:pt x="245" y="406"/>
                  </a:lnTo>
                  <a:lnTo>
                    <a:pt x="245" y="0"/>
                  </a:lnTo>
                  <a:lnTo>
                    <a:pt x="0" y="246"/>
                  </a:lnTo>
                  <a:close/>
                </a:path>
              </a:pathLst>
            </a:custGeom>
            <a:solidFill>
              <a:srgbClr val="00BFB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42" name="Line 1918"/>
            <p:cNvSpPr>
              <a:spLocks noChangeShapeType="1"/>
            </p:cNvSpPr>
            <p:nvPr/>
          </p:nvSpPr>
          <p:spPr bwMode="auto">
            <a:xfrm>
              <a:off x="2024" y="3033"/>
              <a:ext cx="245" cy="16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43" name="Line 1919"/>
            <p:cNvSpPr>
              <a:spLocks noChangeShapeType="1"/>
            </p:cNvSpPr>
            <p:nvPr/>
          </p:nvSpPr>
          <p:spPr bwMode="auto">
            <a:xfrm flipV="1">
              <a:off x="2269" y="2787"/>
              <a:ext cx="1" cy="40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44" name="Freeform 1920"/>
            <p:cNvSpPr>
              <a:spLocks/>
            </p:cNvSpPr>
            <p:nvPr/>
          </p:nvSpPr>
          <p:spPr bwMode="auto">
            <a:xfrm>
              <a:off x="1712" y="2787"/>
              <a:ext cx="252" cy="206"/>
            </a:xfrm>
            <a:custGeom>
              <a:avLst/>
              <a:gdLst/>
              <a:ahLst/>
              <a:cxnLst>
                <a:cxn ang="0">
                  <a:pos x="0" y="40"/>
                </a:cxn>
                <a:cxn ang="0">
                  <a:pos x="252" y="206"/>
                </a:cxn>
                <a:cxn ang="0">
                  <a:pos x="252" y="0"/>
                </a:cxn>
                <a:cxn ang="0">
                  <a:pos x="0" y="40"/>
                </a:cxn>
              </a:cxnLst>
              <a:rect l="0" t="0" r="r" b="b"/>
              <a:pathLst>
                <a:path w="252" h="206">
                  <a:moveTo>
                    <a:pt x="0" y="40"/>
                  </a:moveTo>
                  <a:lnTo>
                    <a:pt x="252" y="206"/>
                  </a:lnTo>
                  <a:lnTo>
                    <a:pt x="252" y="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00BFB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45" name="Line 1921"/>
            <p:cNvSpPr>
              <a:spLocks noChangeShapeType="1"/>
            </p:cNvSpPr>
            <p:nvPr/>
          </p:nvSpPr>
          <p:spPr bwMode="auto">
            <a:xfrm>
              <a:off x="1712" y="2827"/>
              <a:ext cx="252" cy="16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46" name="Line 1922"/>
            <p:cNvSpPr>
              <a:spLocks noChangeShapeType="1"/>
            </p:cNvSpPr>
            <p:nvPr/>
          </p:nvSpPr>
          <p:spPr bwMode="auto">
            <a:xfrm flipV="1">
              <a:off x="1964" y="2787"/>
              <a:ext cx="1" cy="20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47" name="Freeform 1923"/>
            <p:cNvSpPr>
              <a:spLocks/>
            </p:cNvSpPr>
            <p:nvPr/>
          </p:nvSpPr>
          <p:spPr bwMode="auto">
            <a:xfrm>
              <a:off x="1712" y="2628"/>
              <a:ext cx="252" cy="199"/>
            </a:xfrm>
            <a:custGeom>
              <a:avLst/>
              <a:gdLst/>
              <a:ahLst/>
              <a:cxnLst>
                <a:cxn ang="0">
                  <a:pos x="0" y="199"/>
                </a:cxn>
                <a:cxn ang="0">
                  <a:pos x="0" y="0"/>
                </a:cxn>
                <a:cxn ang="0">
                  <a:pos x="252" y="159"/>
                </a:cxn>
                <a:cxn ang="0">
                  <a:pos x="0" y="199"/>
                </a:cxn>
              </a:cxnLst>
              <a:rect l="0" t="0" r="r" b="b"/>
              <a:pathLst>
                <a:path w="252" h="199">
                  <a:moveTo>
                    <a:pt x="0" y="199"/>
                  </a:moveTo>
                  <a:lnTo>
                    <a:pt x="0" y="0"/>
                  </a:lnTo>
                  <a:lnTo>
                    <a:pt x="252" y="159"/>
                  </a:lnTo>
                  <a:lnTo>
                    <a:pt x="0" y="199"/>
                  </a:lnTo>
                  <a:close/>
                </a:path>
              </a:pathLst>
            </a:custGeom>
            <a:solidFill>
              <a:srgbClr val="00BFB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48" name="Line 1924"/>
            <p:cNvSpPr>
              <a:spLocks noChangeShapeType="1"/>
            </p:cNvSpPr>
            <p:nvPr/>
          </p:nvSpPr>
          <p:spPr bwMode="auto">
            <a:xfrm flipV="1">
              <a:off x="1712" y="2628"/>
              <a:ext cx="1" cy="19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49" name="Line 1925"/>
            <p:cNvSpPr>
              <a:spLocks noChangeShapeType="1"/>
            </p:cNvSpPr>
            <p:nvPr/>
          </p:nvSpPr>
          <p:spPr bwMode="auto">
            <a:xfrm>
              <a:off x="1712" y="2628"/>
              <a:ext cx="252" cy="15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50" name="Rectangle 1926"/>
            <p:cNvSpPr>
              <a:spLocks noChangeArrowheads="1"/>
            </p:cNvSpPr>
            <p:nvPr/>
          </p:nvSpPr>
          <p:spPr bwMode="auto">
            <a:xfrm>
              <a:off x="690" y="3412"/>
              <a:ext cx="1042" cy="1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5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Y = manufacturer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51" name="Rectangle 1927"/>
            <p:cNvSpPr>
              <a:spLocks noChangeArrowheads="1"/>
            </p:cNvSpPr>
            <p:nvPr/>
          </p:nvSpPr>
          <p:spPr bwMode="auto">
            <a:xfrm rot="16200000">
              <a:off x="828" y="2064"/>
              <a:ext cx="670" cy="1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5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probability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conditional probability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11119" y="990600"/>
            <a:ext cx="63850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/>
              <a:t>conditional probability: </a:t>
            </a:r>
            <a:r>
              <a:rPr lang="en-US" sz="1800" i="1" dirty="0"/>
              <a:t>p</a:t>
            </a:r>
            <a:r>
              <a:rPr lang="en-US" sz="1800" dirty="0"/>
              <a:t>( </a:t>
            </a:r>
            <a:r>
              <a:rPr lang="en-US" sz="1800" i="1" dirty="0"/>
              <a:t>Y</a:t>
            </a:r>
            <a:r>
              <a:rPr lang="en-US" sz="1800" dirty="0"/>
              <a:t> = European | </a:t>
            </a:r>
            <a:r>
              <a:rPr lang="en-US" sz="1800" i="1" dirty="0"/>
              <a:t>X</a:t>
            </a:r>
            <a:r>
              <a:rPr lang="en-US" sz="1800" dirty="0"/>
              <a:t> = minivan ) =</a:t>
            </a:r>
          </a:p>
          <a:p>
            <a:pPr algn="ctr"/>
            <a:r>
              <a:rPr lang="en-US" sz="1800" dirty="0"/>
              <a:t>0.1481 / ( 0.0741 + 0.1111 + 0.1481 ) = 0.4433</a:t>
            </a:r>
          </a:p>
        </p:txBody>
      </p:sp>
      <p:cxnSp>
        <p:nvCxnSpPr>
          <p:cNvPr id="7" name="Straight Arrow Connector 6"/>
          <p:cNvCxnSpPr/>
          <p:nvPr/>
        </p:nvCxnSpPr>
        <p:spPr bwMode="auto">
          <a:xfrm rot="5400000">
            <a:off x="3313905" y="2628900"/>
            <a:ext cx="1905000" cy="1588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ysDash"/>
            <a:round/>
            <a:headEnd type="none" w="med" len="med"/>
            <a:tailEnd type="stealth" w="lg" len="lg"/>
          </a:ln>
          <a:effectLst/>
        </p:spPr>
      </p:cxnSp>
      <p:cxnSp>
        <p:nvCxnSpPr>
          <p:cNvPr id="13" name="Straight Arrow Connector 12"/>
          <p:cNvCxnSpPr/>
          <p:nvPr/>
        </p:nvCxnSpPr>
        <p:spPr bwMode="auto">
          <a:xfrm rot="5400000">
            <a:off x="3467100" y="2781300"/>
            <a:ext cx="1143000" cy="457200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ysDash"/>
            <a:round/>
            <a:headEnd type="none" w="med" len="med"/>
            <a:tailEnd type="stealth" w="lg" len="lg"/>
          </a:ln>
          <a:effectLst/>
        </p:spPr>
      </p:cxnSp>
      <p:cxnSp>
        <p:nvCxnSpPr>
          <p:cNvPr id="14" name="Straight Arrow Connector 13"/>
          <p:cNvCxnSpPr/>
          <p:nvPr/>
        </p:nvCxnSpPr>
        <p:spPr bwMode="auto">
          <a:xfrm rot="16200000" flipH="1">
            <a:off x="3886200" y="2819400"/>
            <a:ext cx="1219200" cy="457200"/>
          </a:xfrm>
          <a:prstGeom prst="straightConnector1">
            <a:avLst/>
          </a:prstGeom>
          <a:solidFill>
            <a:schemeClr val="accent1"/>
          </a:solidFill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2953" name="Straight Connector 2952"/>
          <p:cNvCxnSpPr/>
          <p:nvPr/>
        </p:nvCxnSpPr>
        <p:spPr bwMode="auto">
          <a:xfrm rot="5400000" flipH="1" flipV="1">
            <a:off x="3886200" y="2057400"/>
            <a:ext cx="762000" cy="158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ontinuous multivariate distribution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15001" y="2209800"/>
            <a:ext cx="5200199" cy="4114800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11163" y="1066800"/>
            <a:ext cx="8318500" cy="1600200"/>
          </a:xfrm>
        </p:spPr>
        <p:txBody>
          <a:bodyPr/>
          <a:lstStyle/>
          <a:p>
            <a:r>
              <a:rPr lang="en-US" sz="2400" dirty="0"/>
              <a:t>Same concepts of joint, marginal, and conditional probabilities apply (except use integrals)</a:t>
            </a:r>
          </a:p>
          <a:p>
            <a:r>
              <a:rPr lang="en-US" sz="2400" dirty="0"/>
              <a:t>Example: three-component Gaussian mixture in two dimensions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 multivariate distribution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Given:</a:t>
            </a:r>
          </a:p>
          <a:p>
            <a:r>
              <a:rPr lang="en-US" dirty="0"/>
              <a:t>A discrete random variable </a:t>
            </a:r>
            <a:r>
              <a:rPr lang="en-US" i="1" dirty="0"/>
              <a:t>X</a:t>
            </a:r>
            <a:r>
              <a:rPr lang="en-US" dirty="0"/>
              <a:t>, with possible values </a:t>
            </a:r>
            <a:r>
              <a:rPr lang="en-US" i="1" dirty="0"/>
              <a:t>x</a:t>
            </a:r>
            <a:r>
              <a:rPr lang="en-US" dirty="0"/>
              <a:t> = </a:t>
            </a:r>
            <a:r>
              <a:rPr lang="en-US" i="1" dirty="0"/>
              <a:t>x</a:t>
            </a:r>
            <a:r>
              <a:rPr lang="en-US" i="1" baseline="-25000" dirty="0"/>
              <a:t>1</a:t>
            </a:r>
            <a:r>
              <a:rPr lang="en-US" dirty="0"/>
              <a:t>, </a:t>
            </a:r>
            <a:r>
              <a:rPr lang="en-US" i="1" dirty="0"/>
              <a:t>x</a:t>
            </a:r>
            <a:r>
              <a:rPr lang="en-US" i="1" baseline="-25000" dirty="0"/>
              <a:t>2</a:t>
            </a:r>
            <a:r>
              <a:rPr lang="en-US" dirty="0"/>
              <a:t>, … </a:t>
            </a:r>
            <a:r>
              <a:rPr lang="en-US" i="1" dirty="0" err="1"/>
              <a:t>x</a:t>
            </a:r>
            <a:r>
              <a:rPr lang="en-US" i="1" baseline="-25000" dirty="0" err="1"/>
              <a:t>n</a:t>
            </a:r>
            <a:endParaRPr lang="en-US" i="1" baseline="-25000" dirty="0"/>
          </a:p>
          <a:p>
            <a:r>
              <a:rPr lang="en-US" dirty="0"/>
              <a:t>Probabilities </a:t>
            </a:r>
            <a:r>
              <a:rPr lang="en-US" i="1" dirty="0"/>
              <a:t>p</a:t>
            </a:r>
            <a:r>
              <a:rPr lang="en-US" dirty="0"/>
              <a:t>( </a:t>
            </a:r>
            <a:r>
              <a:rPr lang="en-US" i="1" dirty="0"/>
              <a:t>X</a:t>
            </a:r>
            <a:r>
              <a:rPr lang="en-US" dirty="0"/>
              <a:t> = </a:t>
            </a:r>
            <a:r>
              <a:rPr lang="en-US" i="1" dirty="0"/>
              <a:t>x</a:t>
            </a:r>
            <a:r>
              <a:rPr lang="en-US" i="1" baseline="-25000" dirty="0"/>
              <a:t>i</a:t>
            </a:r>
            <a:r>
              <a:rPr lang="en-US" dirty="0"/>
              <a:t> ) that </a:t>
            </a:r>
            <a:r>
              <a:rPr lang="en-US" i="1" dirty="0"/>
              <a:t>X</a:t>
            </a:r>
            <a:r>
              <a:rPr lang="en-US" dirty="0"/>
              <a:t> takes on the various values of </a:t>
            </a:r>
            <a:r>
              <a:rPr lang="en-US" i="1" dirty="0"/>
              <a:t>x</a:t>
            </a:r>
            <a:r>
              <a:rPr lang="en-US" i="1" baseline="-25000" dirty="0"/>
              <a:t>i</a:t>
            </a:r>
            <a:endParaRPr lang="en-US" dirty="0"/>
          </a:p>
          <a:p>
            <a:r>
              <a:rPr lang="en-US" dirty="0"/>
              <a:t>A function </a:t>
            </a:r>
            <a:r>
              <a:rPr lang="en-US" i="1" dirty="0" err="1"/>
              <a:t>y</a:t>
            </a:r>
            <a:r>
              <a:rPr lang="en-US" i="1" baseline="-25000" dirty="0" err="1"/>
              <a:t>i</a:t>
            </a:r>
            <a:r>
              <a:rPr lang="en-US" dirty="0"/>
              <a:t> = </a:t>
            </a:r>
            <a:r>
              <a:rPr lang="en-US" i="1" dirty="0"/>
              <a:t>f</a:t>
            </a:r>
            <a:r>
              <a:rPr lang="en-US" dirty="0"/>
              <a:t>( </a:t>
            </a:r>
            <a:r>
              <a:rPr lang="en-US" i="1" dirty="0"/>
              <a:t>x</a:t>
            </a:r>
            <a:r>
              <a:rPr lang="en-US" i="1" baseline="-25000" dirty="0"/>
              <a:t>i</a:t>
            </a:r>
            <a:r>
              <a:rPr lang="en-US" dirty="0"/>
              <a:t> ) defined on </a:t>
            </a:r>
            <a:r>
              <a:rPr lang="en-US" i="1" dirty="0"/>
              <a:t>X</a:t>
            </a:r>
            <a:endParaRPr lang="en-US" dirty="0"/>
          </a:p>
          <a:p>
            <a:endParaRPr lang="en-US" dirty="0"/>
          </a:p>
          <a:p>
            <a:pPr>
              <a:buNone/>
            </a:pPr>
            <a:r>
              <a:rPr lang="en-US" dirty="0"/>
              <a:t>The </a:t>
            </a:r>
            <a:r>
              <a:rPr lang="en-US" i="1" dirty="0"/>
              <a:t>expected value</a:t>
            </a:r>
            <a:r>
              <a:rPr lang="en-US" dirty="0"/>
              <a:t> of </a:t>
            </a:r>
            <a:r>
              <a:rPr lang="en-US" i="1" dirty="0"/>
              <a:t>f</a:t>
            </a:r>
            <a:r>
              <a:rPr lang="en-US" dirty="0"/>
              <a:t> is the probability-weighted “average” value of </a:t>
            </a:r>
            <a:r>
              <a:rPr lang="en-US" i="1" dirty="0"/>
              <a:t>f</a:t>
            </a:r>
            <a:r>
              <a:rPr lang="en-US" dirty="0"/>
              <a:t>( </a:t>
            </a:r>
            <a:r>
              <a:rPr lang="en-US" i="1" dirty="0"/>
              <a:t>x</a:t>
            </a:r>
            <a:r>
              <a:rPr lang="en-US" i="1" baseline="-25000" dirty="0"/>
              <a:t>i</a:t>
            </a:r>
            <a:r>
              <a:rPr lang="en-US" dirty="0"/>
              <a:t> ):</a:t>
            </a:r>
          </a:p>
          <a:p>
            <a:pPr algn="ctr">
              <a:buNone/>
            </a:pPr>
            <a:r>
              <a:rPr lang="en-US" dirty="0"/>
              <a:t>E( </a:t>
            </a:r>
            <a:r>
              <a:rPr lang="en-US" i="1" dirty="0"/>
              <a:t>f</a:t>
            </a:r>
            <a:r>
              <a:rPr lang="en-US" dirty="0"/>
              <a:t> ) = </a:t>
            </a:r>
            <a:r>
              <a:rPr lang="en-US" dirty="0">
                <a:sym typeface="Symbol"/>
              </a:rPr>
              <a:t></a:t>
            </a:r>
            <a:r>
              <a:rPr lang="en-US" i="1" baseline="-25000" dirty="0" err="1">
                <a:sym typeface="Symbol"/>
              </a:rPr>
              <a:t>i</a:t>
            </a:r>
            <a:r>
              <a:rPr lang="en-US" dirty="0">
                <a:sym typeface="Symbol"/>
              </a:rPr>
              <a:t> </a:t>
            </a:r>
            <a:r>
              <a:rPr lang="en-US" i="1" dirty="0">
                <a:sym typeface="Symbol"/>
              </a:rPr>
              <a:t>p</a:t>
            </a:r>
            <a:r>
              <a:rPr lang="en-US" dirty="0">
                <a:sym typeface="Symbol"/>
              </a:rPr>
              <a:t>( </a:t>
            </a:r>
            <a:r>
              <a:rPr lang="en-US" i="1" dirty="0">
                <a:sym typeface="Symbol"/>
              </a:rPr>
              <a:t>x</a:t>
            </a:r>
            <a:r>
              <a:rPr lang="en-US" i="1" baseline="-25000" dirty="0">
                <a:sym typeface="Symbol"/>
              </a:rPr>
              <a:t>i</a:t>
            </a:r>
            <a:r>
              <a:rPr lang="en-US" dirty="0">
                <a:sym typeface="Symbol"/>
              </a:rPr>
              <a:t> )  </a:t>
            </a:r>
            <a:r>
              <a:rPr lang="en-US" i="1" dirty="0">
                <a:sym typeface="Symbol"/>
              </a:rPr>
              <a:t>f</a:t>
            </a:r>
            <a:r>
              <a:rPr lang="en-US" dirty="0">
                <a:sym typeface="Symbol"/>
              </a:rPr>
              <a:t>( </a:t>
            </a:r>
            <a:r>
              <a:rPr lang="en-US" i="1" dirty="0">
                <a:sym typeface="Symbol"/>
              </a:rPr>
              <a:t>x</a:t>
            </a:r>
            <a:r>
              <a:rPr lang="en-US" i="1" baseline="-25000" dirty="0">
                <a:sym typeface="Symbol"/>
              </a:rPr>
              <a:t>i</a:t>
            </a:r>
            <a:r>
              <a:rPr lang="en-US" dirty="0">
                <a:sym typeface="Symbol"/>
              </a:rPr>
              <a:t> )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Expected value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Process: game where one card is drawn from the deck</a:t>
            </a:r>
          </a:p>
          <a:p>
            <a:pPr lvl="1"/>
            <a:r>
              <a:rPr lang="en-US" sz="2400" dirty="0"/>
              <a:t>If face card, dealer pays you $10</a:t>
            </a:r>
          </a:p>
          <a:p>
            <a:pPr lvl="1"/>
            <a:r>
              <a:rPr lang="en-US" sz="2400" dirty="0"/>
              <a:t>If not a face card, you pay dealer $4</a:t>
            </a:r>
          </a:p>
          <a:p>
            <a:r>
              <a:rPr lang="en-US" sz="2400" dirty="0"/>
              <a:t>Random variable </a:t>
            </a:r>
            <a:r>
              <a:rPr lang="en-US" sz="2400" i="1" dirty="0"/>
              <a:t>X =</a:t>
            </a:r>
            <a:r>
              <a:rPr lang="en-US" sz="2400" dirty="0"/>
              <a:t> { face card, not face card }</a:t>
            </a:r>
          </a:p>
          <a:p>
            <a:pPr lvl="1"/>
            <a:r>
              <a:rPr lang="en-US" sz="2400" i="1" dirty="0"/>
              <a:t>p</a:t>
            </a:r>
            <a:r>
              <a:rPr lang="en-US" sz="2400" dirty="0"/>
              <a:t>( face card ) = 3/13</a:t>
            </a:r>
          </a:p>
          <a:p>
            <a:pPr lvl="1"/>
            <a:r>
              <a:rPr lang="en-US" sz="2400" i="1" dirty="0"/>
              <a:t>p</a:t>
            </a:r>
            <a:r>
              <a:rPr lang="en-US" sz="2400" dirty="0"/>
              <a:t>( not face card ) = 10/13</a:t>
            </a:r>
          </a:p>
          <a:p>
            <a:r>
              <a:rPr lang="en-US" sz="2400" dirty="0"/>
              <a:t>Function </a:t>
            </a:r>
            <a:r>
              <a:rPr lang="en-US" sz="2400" i="1" dirty="0"/>
              <a:t>f</a:t>
            </a:r>
            <a:r>
              <a:rPr lang="en-US" sz="2400" dirty="0"/>
              <a:t>( </a:t>
            </a:r>
            <a:r>
              <a:rPr lang="en-US" sz="2400" i="1" dirty="0"/>
              <a:t>X</a:t>
            </a:r>
            <a:r>
              <a:rPr lang="en-US" sz="2400" dirty="0"/>
              <a:t> ) is payout to you</a:t>
            </a:r>
          </a:p>
          <a:p>
            <a:pPr lvl="1"/>
            <a:r>
              <a:rPr lang="en-US" sz="2400" i="1" dirty="0"/>
              <a:t>f</a:t>
            </a:r>
            <a:r>
              <a:rPr lang="en-US" sz="2400" dirty="0"/>
              <a:t>( face card ) = 10</a:t>
            </a:r>
          </a:p>
          <a:p>
            <a:pPr lvl="1"/>
            <a:r>
              <a:rPr lang="en-US" sz="2400" i="1" dirty="0"/>
              <a:t>f</a:t>
            </a:r>
            <a:r>
              <a:rPr lang="en-US" sz="2400" dirty="0"/>
              <a:t>( not face card ) = -4</a:t>
            </a:r>
          </a:p>
          <a:p>
            <a:r>
              <a:rPr lang="en-US" sz="2400" i="1" dirty="0"/>
              <a:t>Expected value</a:t>
            </a:r>
            <a:r>
              <a:rPr lang="en-US" sz="2400" dirty="0"/>
              <a:t> of payout is:</a:t>
            </a:r>
          </a:p>
          <a:p>
            <a:pPr algn="ctr">
              <a:buNone/>
            </a:pPr>
            <a:r>
              <a:rPr lang="en-US" sz="2400" dirty="0"/>
              <a:t>E( </a:t>
            </a:r>
            <a:r>
              <a:rPr lang="en-US" sz="2400" i="1" dirty="0"/>
              <a:t>f</a:t>
            </a:r>
            <a:r>
              <a:rPr lang="en-US" sz="2400" dirty="0"/>
              <a:t> ) = </a:t>
            </a:r>
            <a:r>
              <a:rPr lang="en-US" sz="2400" dirty="0">
                <a:sym typeface="Symbol"/>
              </a:rPr>
              <a:t></a:t>
            </a:r>
            <a:r>
              <a:rPr lang="en-US" sz="2400" i="1" baseline="-25000" dirty="0" err="1">
                <a:sym typeface="Symbol"/>
              </a:rPr>
              <a:t>i</a:t>
            </a:r>
            <a:r>
              <a:rPr lang="en-US" sz="2400" dirty="0">
                <a:sym typeface="Symbol"/>
              </a:rPr>
              <a:t> </a:t>
            </a:r>
            <a:r>
              <a:rPr lang="en-US" sz="2400" i="1" dirty="0">
                <a:sym typeface="Symbol"/>
              </a:rPr>
              <a:t>p</a:t>
            </a:r>
            <a:r>
              <a:rPr lang="en-US" sz="2400" dirty="0">
                <a:sym typeface="Symbol"/>
              </a:rPr>
              <a:t>( </a:t>
            </a:r>
            <a:r>
              <a:rPr lang="en-US" sz="2400" i="1" dirty="0">
                <a:sym typeface="Symbol"/>
              </a:rPr>
              <a:t>x</a:t>
            </a:r>
            <a:r>
              <a:rPr lang="en-US" sz="2400" i="1" baseline="-25000" dirty="0">
                <a:sym typeface="Symbol"/>
              </a:rPr>
              <a:t>i</a:t>
            </a:r>
            <a:r>
              <a:rPr lang="en-US" sz="2400" dirty="0">
                <a:sym typeface="Symbol"/>
              </a:rPr>
              <a:t> )  </a:t>
            </a:r>
            <a:r>
              <a:rPr lang="en-US" sz="2400" i="1" dirty="0">
                <a:sym typeface="Symbol"/>
              </a:rPr>
              <a:t>f</a:t>
            </a:r>
            <a:r>
              <a:rPr lang="en-US" sz="2400" dirty="0">
                <a:sym typeface="Symbol"/>
              </a:rPr>
              <a:t>( </a:t>
            </a:r>
            <a:r>
              <a:rPr lang="en-US" sz="2400" i="1" dirty="0">
                <a:sym typeface="Symbol"/>
              </a:rPr>
              <a:t>x</a:t>
            </a:r>
            <a:r>
              <a:rPr lang="en-US" sz="2400" i="1" baseline="-25000" dirty="0">
                <a:sym typeface="Symbol"/>
              </a:rPr>
              <a:t>i</a:t>
            </a:r>
            <a:r>
              <a:rPr lang="en-US" sz="2400" dirty="0">
                <a:sym typeface="Symbol"/>
              </a:rPr>
              <a:t> ) = 3/13  10 + 10/13  -4 = -0.77</a:t>
            </a:r>
            <a:endParaRPr lang="en-US" sz="2400" dirty="0"/>
          </a:p>
          <a:p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expected value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11163" y="1295400"/>
            <a:ext cx="8318500" cy="762000"/>
          </a:xfrm>
        </p:spPr>
        <p:txBody>
          <a:bodyPr/>
          <a:lstStyle/>
          <a:p>
            <a:pPr algn="ctr">
              <a:buNone/>
            </a:pPr>
            <a:r>
              <a:rPr lang="en-US" dirty="0"/>
              <a:t>E( </a:t>
            </a:r>
            <a:r>
              <a:rPr lang="en-US" i="1" dirty="0"/>
              <a:t>f</a:t>
            </a:r>
            <a:r>
              <a:rPr lang="en-US" dirty="0"/>
              <a:t> ) = </a:t>
            </a:r>
            <a:r>
              <a:rPr lang="en-US" dirty="0">
                <a:sym typeface="Symbol"/>
              </a:rPr>
              <a:t></a:t>
            </a:r>
            <a:r>
              <a:rPr lang="en-US" i="1" baseline="-25000" dirty="0">
                <a:sym typeface="Symbol"/>
              </a:rPr>
              <a:t>x = a  b</a:t>
            </a:r>
            <a:r>
              <a:rPr lang="en-US" dirty="0">
                <a:sym typeface="Symbol"/>
              </a:rPr>
              <a:t> </a:t>
            </a:r>
            <a:r>
              <a:rPr lang="en-US" i="1" dirty="0">
                <a:sym typeface="Symbol"/>
              </a:rPr>
              <a:t>p</a:t>
            </a:r>
            <a:r>
              <a:rPr lang="en-US" dirty="0">
                <a:sym typeface="Symbol"/>
              </a:rPr>
              <a:t>( </a:t>
            </a:r>
            <a:r>
              <a:rPr lang="en-US" i="1" dirty="0">
                <a:sym typeface="Symbol"/>
              </a:rPr>
              <a:t>x</a:t>
            </a:r>
            <a:r>
              <a:rPr lang="en-US" dirty="0">
                <a:sym typeface="Symbol"/>
              </a:rPr>
              <a:t> )  </a:t>
            </a:r>
            <a:r>
              <a:rPr lang="en-US" i="1" dirty="0">
                <a:sym typeface="Symbol"/>
              </a:rPr>
              <a:t>f</a:t>
            </a:r>
            <a:r>
              <a:rPr lang="en-US" dirty="0">
                <a:sym typeface="Symbol"/>
              </a:rPr>
              <a:t>( </a:t>
            </a:r>
            <a:r>
              <a:rPr lang="en-US" i="1" dirty="0">
                <a:sym typeface="Symbol"/>
              </a:rPr>
              <a:t>x</a:t>
            </a:r>
            <a:r>
              <a:rPr lang="en-US" dirty="0">
                <a:sym typeface="Symbol"/>
              </a:rPr>
              <a:t> )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Expected value in continuous spaces</a:t>
            </a:r>
          </a:p>
        </p:txBody>
      </p:sp>
      <p:pic>
        <p:nvPicPr>
          <p:cNvPr id="4" name="Picture 3" descr="expected value continuou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14857" y="1828800"/>
            <a:ext cx="6314286" cy="4485715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11162" y="1066800"/>
            <a:ext cx="8428037" cy="5181600"/>
          </a:xfrm>
        </p:spPr>
        <p:txBody>
          <a:bodyPr/>
          <a:lstStyle/>
          <a:p>
            <a:r>
              <a:rPr lang="en-US" sz="2400" dirty="0"/>
              <a:t>Mean (</a:t>
            </a:r>
            <a:r>
              <a:rPr lang="en-US" sz="2400" i="1" dirty="0">
                <a:sym typeface="Symbol"/>
              </a:rPr>
              <a:t></a:t>
            </a:r>
            <a:r>
              <a:rPr lang="en-US" sz="2400" dirty="0">
                <a:sym typeface="Symbol"/>
              </a:rPr>
              <a:t>)</a:t>
            </a:r>
          </a:p>
          <a:p>
            <a:pPr lvl="1">
              <a:buNone/>
            </a:pPr>
            <a:r>
              <a:rPr lang="en-US" sz="2400" i="1" dirty="0">
                <a:sym typeface="Symbol"/>
              </a:rPr>
              <a:t>f</a:t>
            </a:r>
            <a:r>
              <a:rPr lang="en-US" sz="2400" dirty="0">
                <a:sym typeface="Symbol"/>
              </a:rPr>
              <a:t>( </a:t>
            </a:r>
            <a:r>
              <a:rPr lang="en-US" sz="2400" i="1" dirty="0">
                <a:sym typeface="Symbol"/>
              </a:rPr>
              <a:t>x</a:t>
            </a:r>
            <a:r>
              <a:rPr lang="en-US" sz="2400" i="1" baseline="-25000" dirty="0">
                <a:sym typeface="Symbol"/>
              </a:rPr>
              <a:t>i</a:t>
            </a:r>
            <a:r>
              <a:rPr lang="en-US" sz="2400" dirty="0">
                <a:sym typeface="Symbol"/>
              </a:rPr>
              <a:t> ) = </a:t>
            </a:r>
            <a:r>
              <a:rPr lang="en-US" sz="2400" i="1" dirty="0">
                <a:sym typeface="Symbol"/>
              </a:rPr>
              <a:t>x</a:t>
            </a:r>
            <a:r>
              <a:rPr lang="en-US" sz="2400" i="1" baseline="-25000" dirty="0">
                <a:sym typeface="Symbol"/>
              </a:rPr>
              <a:t>i</a:t>
            </a:r>
            <a:r>
              <a:rPr lang="en-US" sz="2400" dirty="0">
                <a:sym typeface="Symbol"/>
              </a:rPr>
              <a:t>		</a:t>
            </a:r>
            <a:r>
              <a:rPr lang="en-US" sz="2400" i="1" dirty="0">
                <a:sym typeface="Symbol"/>
              </a:rPr>
              <a:t></a:t>
            </a:r>
            <a:r>
              <a:rPr lang="en-US" sz="2400" dirty="0">
                <a:sym typeface="Symbol"/>
              </a:rPr>
              <a:t> = </a:t>
            </a:r>
            <a:r>
              <a:rPr lang="en-US" sz="2400" dirty="0"/>
              <a:t>E( </a:t>
            </a:r>
            <a:r>
              <a:rPr lang="en-US" sz="2400" i="1" dirty="0"/>
              <a:t>f</a:t>
            </a:r>
            <a:r>
              <a:rPr lang="en-US" sz="2400" dirty="0"/>
              <a:t> ) = </a:t>
            </a:r>
            <a:r>
              <a:rPr lang="en-US" sz="2400" dirty="0">
                <a:sym typeface="Symbol"/>
              </a:rPr>
              <a:t></a:t>
            </a:r>
            <a:r>
              <a:rPr lang="en-US" sz="2400" i="1" baseline="-25000" dirty="0" err="1">
                <a:sym typeface="Symbol"/>
              </a:rPr>
              <a:t>i</a:t>
            </a:r>
            <a:r>
              <a:rPr lang="en-US" sz="2400" dirty="0">
                <a:sym typeface="Symbol"/>
              </a:rPr>
              <a:t> </a:t>
            </a:r>
            <a:r>
              <a:rPr lang="en-US" sz="2400" i="1" dirty="0">
                <a:sym typeface="Symbol"/>
              </a:rPr>
              <a:t>p</a:t>
            </a:r>
            <a:r>
              <a:rPr lang="en-US" sz="2400" dirty="0">
                <a:sym typeface="Symbol"/>
              </a:rPr>
              <a:t>( </a:t>
            </a:r>
            <a:r>
              <a:rPr lang="en-US" sz="2400" i="1" dirty="0">
                <a:sym typeface="Symbol"/>
              </a:rPr>
              <a:t>x</a:t>
            </a:r>
            <a:r>
              <a:rPr lang="en-US" sz="2400" i="1" baseline="-25000" dirty="0">
                <a:sym typeface="Symbol"/>
              </a:rPr>
              <a:t>i</a:t>
            </a:r>
            <a:r>
              <a:rPr lang="en-US" sz="2400" dirty="0">
                <a:sym typeface="Symbol"/>
              </a:rPr>
              <a:t> )  </a:t>
            </a:r>
            <a:r>
              <a:rPr lang="en-US" sz="2400" i="1" dirty="0">
                <a:sym typeface="Symbol"/>
              </a:rPr>
              <a:t>x</a:t>
            </a:r>
            <a:r>
              <a:rPr lang="en-US" sz="2400" i="1" baseline="-25000" dirty="0">
                <a:sym typeface="Symbol"/>
              </a:rPr>
              <a:t>i</a:t>
            </a:r>
            <a:endParaRPr lang="en-US" sz="2400" dirty="0"/>
          </a:p>
          <a:p>
            <a:pPr lvl="1"/>
            <a:r>
              <a:rPr lang="en-US" sz="2400" dirty="0">
                <a:sym typeface="Symbol"/>
              </a:rPr>
              <a:t>Average value of </a:t>
            </a:r>
            <a:r>
              <a:rPr lang="en-US" sz="2400" i="1" dirty="0">
                <a:sym typeface="Symbol"/>
              </a:rPr>
              <a:t>X</a:t>
            </a:r>
            <a:r>
              <a:rPr lang="en-US" sz="2400" dirty="0">
                <a:sym typeface="Symbol"/>
              </a:rPr>
              <a:t> = </a:t>
            </a:r>
            <a:r>
              <a:rPr lang="en-US" sz="2400" i="1" dirty="0">
                <a:sym typeface="Symbol"/>
              </a:rPr>
              <a:t>x</a:t>
            </a:r>
            <a:r>
              <a:rPr lang="en-US" sz="2400" i="1" baseline="-25000" dirty="0">
                <a:sym typeface="Symbol"/>
              </a:rPr>
              <a:t>i</a:t>
            </a:r>
            <a:r>
              <a:rPr lang="en-US" sz="2400" dirty="0">
                <a:sym typeface="Symbol"/>
              </a:rPr>
              <a:t>, taking into account probability of the various </a:t>
            </a:r>
            <a:r>
              <a:rPr lang="en-US" sz="2400" i="1" dirty="0">
                <a:sym typeface="Symbol"/>
              </a:rPr>
              <a:t>x</a:t>
            </a:r>
            <a:r>
              <a:rPr lang="en-US" sz="2400" i="1" baseline="-25000" dirty="0">
                <a:sym typeface="Symbol"/>
              </a:rPr>
              <a:t>i</a:t>
            </a:r>
            <a:endParaRPr lang="en-US" dirty="0">
              <a:sym typeface="Symbol"/>
            </a:endParaRPr>
          </a:p>
          <a:p>
            <a:pPr lvl="1"/>
            <a:r>
              <a:rPr lang="en-US" sz="2400" dirty="0">
                <a:sym typeface="Symbol"/>
              </a:rPr>
              <a:t>Most common measure of “center” of a distribution</a:t>
            </a:r>
          </a:p>
          <a:p>
            <a:endParaRPr lang="en-US" sz="2400" dirty="0"/>
          </a:p>
          <a:p>
            <a:r>
              <a:rPr lang="en-US" sz="2400" dirty="0"/>
              <a:t>Compare to formula for mean of an actual sample</a:t>
            </a:r>
          </a:p>
          <a:p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forms of expected value (1)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535724" y="4136930"/>
          <a:ext cx="1556276" cy="8674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21" name="Equation" r:id="rId4" imgW="774360" imgH="431640" progId="Equation.3">
                  <p:embed/>
                </p:oleObj>
              </mc:Choice>
              <mc:Fallback>
                <p:oleObj name="Equation" r:id="rId4" imgW="774360" imgH="431640" progId="Equation.3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5724" y="4136930"/>
                        <a:ext cx="1556276" cy="86743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11162" y="1066800"/>
            <a:ext cx="8428037" cy="5181600"/>
          </a:xfrm>
        </p:spPr>
        <p:txBody>
          <a:bodyPr/>
          <a:lstStyle/>
          <a:p>
            <a:r>
              <a:rPr lang="en-US" sz="2400" dirty="0"/>
              <a:t>Variance (</a:t>
            </a:r>
            <a:r>
              <a:rPr lang="en-US" sz="2400" i="1" dirty="0">
                <a:sym typeface="Symbol"/>
              </a:rPr>
              <a:t></a:t>
            </a:r>
            <a:r>
              <a:rPr lang="en-US" sz="2400" baseline="30000" dirty="0">
                <a:sym typeface="Symbol"/>
              </a:rPr>
              <a:t>2</a:t>
            </a:r>
            <a:r>
              <a:rPr lang="en-US" sz="2400" dirty="0">
                <a:sym typeface="Symbol"/>
              </a:rPr>
              <a:t>)</a:t>
            </a:r>
          </a:p>
          <a:p>
            <a:pPr lvl="1">
              <a:buNone/>
            </a:pPr>
            <a:r>
              <a:rPr lang="en-US" sz="2400" i="1" dirty="0">
                <a:sym typeface="Symbol"/>
              </a:rPr>
              <a:t>f</a:t>
            </a:r>
            <a:r>
              <a:rPr lang="en-US" sz="2400" dirty="0">
                <a:sym typeface="Symbol"/>
              </a:rPr>
              <a:t>( </a:t>
            </a:r>
            <a:r>
              <a:rPr lang="en-US" sz="2400" i="1" dirty="0">
                <a:sym typeface="Symbol"/>
              </a:rPr>
              <a:t>x</a:t>
            </a:r>
            <a:r>
              <a:rPr lang="en-US" sz="2400" i="1" baseline="-25000" dirty="0">
                <a:sym typeface="Symbol"/>
              </a:rPr>
              <a:t>i</a:t>
            </a:r>
            <a:r>
              <a:rPr lang="en-US" sz="2400" dirty="0">
                <a:sym typeface="Symbol"/>
              </a:rPr>
              <a:t> ) = ( </a:t>
            </a:r>
            <a:r>
              <a:rPr lang="en-US" sz="2400" i="1" dirty="0">
                <a:sym typeface="Symbol"/>
              </a:rPr>
              <a:t>x</a:t>
            </a:r>
            <a:r>
              <a:rPr lang="en-US" sz="2400" i="1" baseline="-25000" dirty="0">
                <a:sym typeface="Symbol"/>
              </a:rPr>
              <a:t>i</a:t>
            </a:r>
            <a:r>
              <a:rPr lang="en-US" sz="2400" dirty="0">
                <a:sym typeface="Symbol"/>
              </a:rPr>
              <a:t> - </a:t>
            </a:r>
            <a:r>
              <a:rPr lang="en-US" sz="2400" i="1" dirty="0">
                <a:sym typeface="Symbol"/>
              </a:rPr>
              <a:t></a:t>
            </a:r>
            <a:r>
              <a:rPr lang="en-US" sz="2400" dirty="0">
                <a:sym typeface="Symbol"/>
              </a:rPr>
              <a:t> )		</a:t>
            </a:r>
            <a:r>
              <a:rPr lang="en-US" sz="2400" i="1" dirty="0">
                <a:sym typeface="Symbol"/>
              </a:rPr>
              <a:t></a:t>
            </a:r>
            <a:r>
              <a:rPr lang="en-US" sz="2400" baseline="30000" dirty="0">
                <a:sym typeface="Symbol"/>
              </a:rPr>
              <a:t>2</a:t>
            </a:r>
            <a:r>
              <a:rPr lang="en-US" sz="2400" dirty="0">
                <a:sym typeface="Symbol"/>
              </a:rPr>
              <a:t> = </a:t>
            </a:r>
            <a:r>
              <a:rPr lang="en-US" sz="2400" i="1" baseline="-25000" dirty="0" err="1">
                <a:sym typeface="Symbol"/>
              </a:rPr>
              <a:t>i</a:t>
            </a:r>
            <a:r>
              <a:rPr lang="en-US" sz="2400" dirty="0">
                <a:sym typeface="Symbol"/>
              </a:rPr>
              <a:t> </a:t>
            </a:r>
            <a:r>
              <a:rPr lang="en-US" sz="2400" i="1" dirty="0">
                <a:sym typeface="Symbol"/>
              </a:rPr>
              <a:t>p</a:t>
            </a:r>
            <a:r>
              <a:rPr lang="en-US" sz="2400" dirty="0">
                <a:sym typeface="Symbol"/>
              </a:rPr>
              <a:t>( </a:t>
            </a:r>
            <a:r>
              <a:rPr lang="en-US" sz="2400" i="1" dirty="0">
                <a:sym typeface="Symbol"/>
              </a:rPr>
              <a:t>x</a:t>
            </a:r>
            <a:r>
              <a:rPr lang="en-US" sz="2400" i="1" baseline="-25000" dirty="0">
                <a:sym typeface="Symbol"/>
              </a:rPr>
              <a:t>i</a:t>
            </a:r>
            <a:r>
              <a:rPr lang="en-US" sz="2400" dirty="0">
                <a:sym typeface="Symbol"/>
              </a:rPr>
              <a:t> )  ( </a:t>
            </a:r>
            <a:r>
              <a:rPr lang="en-US" sz="2400" i="1" dirty="0">
                <a:sym typeface="Symbol"/>
              </a:rPr>
              <a:t>x</a:t>
            </a:r>
            <a:r>
              <a:rPr lang="en-US" sz="2400" i="1" baseline="-25000" dirty="0">
                <a:sym typeface="Symbol"/>
              </a:rPr>
              <a:t>i</a:t>
            </a:r>
            <a:r>
              <a:rPr lang="en-US" sz="2400" dirty="0">
                <a:sym typeface="Symbol"/>
              </a:rPr>
              <a:t> - </a:t>
            </a:r>
            <a:r>
              <a:rPr lang="en-US" sz="2400" i="1" dirty="0">
                <a:sym typeface="Symbol"/>
              </a:rPr>
              <a:t></a:t>
            </a:r>
            <a:r>
              <a:rPr lang="en-US" sz="2400" dirty="0">
                <a:sym typeface="Symbol"/>
              </a:rPr>
              <a:t> )</a:t>
            </a:r>
            <a:r>
              <a:rPr lang="en-US" sz="2400" baseline="30000" dirty="0">
                <a:sym typeface="Symbol"/>
              </a:rPr>
              <a:t>2</a:t>
            </a:r>
            <a:endParaRPr lang="en-US" sz="2400" baseline="30000" dirty="0"/>
          </a:p>
          <a:p>
            <a:pPr lvl="1"/>
            <a:r>
              <a:rPr lang="en-US" sz="2400" dirty="0"/>
              <a:t>Average value of squared deviation of </a:t>
            </a:r>
            <a:r>
              <a:rPr lang="en-US" sz="2400" i="1" dirty="0"/>
              <a:t>X</a:t>
            </a:r>
            <a:r>
              <a:rPr lang="en-US" sz="2400" dirty="0"/>
              <a:t> = </a:t>
            </a:r>
            <a:r>
              <a:rPr lang="en-US" sz="2400" i="1" dirty="0"/>
              <a:t>x</a:t>
            </a:r>
            <a:r>
              <a:rPr lang="en-US" sz="2400" i="1" baseline="-25000" dirty="0"/>
              <a:t>i</a:t>
            </a:r>
            <a:r>
              <a:rPr lang="en-US" sz="2400" dirty="0"/>
              <a:t> from mean </a:t>
            </a:r>
            <a:r>
              <a:rPr lang="en-US" sz="2400" i="1" dirty="0">
                <a:sym typeface="Symbol"/>
              </a:rPr>
              <a:t></a:t>
            </a:r>
            <a:r>
              <a:rPr lang="en-US" sz="2400" dirty="0">
                <a:sym typeface="Symbol"/>
              </a:rPr>
              <a:t>, taking into account probability of the various </a:t>
            </a:r>
            <a:r>
              <a:rPr lang="en-US" sz="2400" i="1" dirty="0">
                <a:sym typeface="Symbol"/>
              </a:rPr>
              <a:t>x</a:t>
            </a:r>
            <a:r>
              <a:rPr lang="en-US" sz="2400" i="1" baseline="-25000" dirty="0">
                <a:sym typeface="Symbol"/>
              </a:rPr>
              <a:t>i</a:t>
            </a:r>
            <a:endParaRPr lang="en-US" sz="2400" dirty="0"/>
          </a:p>
          <a:p>
            <a:pPr lvl="1"/>
            <a:r>
              <a:rPr lang="en-US" sz="2400" dirty="0">
                <a:sym typeface="Symbol"/>
              </a:rPr>
              <a:t>Most common measure of “spread” of a distribution</a:t>
            </a:r>
          </a:p>
          <a:p>
            <a:pPr lvl="1"/>
            <a:r>
              <a:rPr lang="en-US" sz="2400" i="1" dirty="0">
                <a:sym typeface="Symbol"/>
              </a:rPr>
              <a:t></a:t>
            </a:r>
            <a:r>
              <a:rPr lang="en-US" sz="2400" dirty="0">
                <a:sym typeface="Symbol"/>
              </a:rPr>
              <a:t> is the </a:t>
            </a:r>
            <a:r>
              <a:rPr lang="en-US" sz="2400" i="1" dirty="0">
                <a:sym typeface="Symbol"/>
              </a:rPr>
              <a:t>standard deviation</a:t>
            </a:r>
          </a:p>
          <a:p>
            <a:endParaRPr lang="en-US" sz="2400" dirty="0">
              <a:sym typeface="Symbol"/>
            </a:endParaRPr>
          </a:p>
          <a:p>
            <a:r>
              <a:rPr lang="en-US" sz="2400" dirty="0">
                <a:sym typeface="Symbol"/>
              </a:rPr>
              <a:t>Compare to formula for variance of an actual sample</a:t>
            </a:r>
            <a:endParaRPr lang="en-US" sz="2400" dirty="0"/>
          </a:p>
          <a:p>
            <a:pPr lvl="1"/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forms of expected value (2)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607784" y="4580624"/>
          <a:ext cx="2882900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038" name="Equation" r:id="rId4" imgW="1434960" imgH="431640" progId="Equation.3">
                  <p:embed/>
                </p:oleObj>
              </mc:Choice>
              <mc:Fallback>
                <p:oleObj name="Equation" r:id="rId4" imgW="1434960" imgH="4316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7784" y="4580624"/>
                        <a:ext cx="2882900" cy="866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44500" y="1143000"/>
            <a:ext cx="8318500" cy="5029200"/>
          </a:xfrm>
        </p:spPr>
        <p:txBody>
          <a:bodyPr/>
          <a:lstStyle/>
          <a:p>
            <a:r>
              <a:rPr lang="en-US" dirty="0"/>
              <a:t>There are lots of easy-to-use machine learning packages out there.</a:t>
            </a:r>
          </a:p>
          <a:p>
            <a:r>
              <a:rPr lang="en-US" dirty="0"/>
              <a:t>After this course, you will know how to apply several of the most general-purpose algorithms.</a:t>
            </a:r>
          </a:p>
          <a:p>
            <a:endParaRPr lang="en-US" dirty="0"/>
          </a:p>
          <a:p>
            <a:pPr algn="ctr">
              <a:buNone/>
            </a:pPr>
            <a:r>
              <a:rPr lang="en-US" b="1" i="1" dirty="0"/>
              <a:t>HOWEVER</a:t>
            </a:r>
            <a:endParaRPr lang="en-US" dirty="0"/>
          </a:p>
          <a:p>
            <a:r>
              <a:rPr lang="en-US" dirty="0"/>
              <a:t>To get really useful results, you need good mathematical intuitions about certain general machine learning principles, as well as the inner workings of the individual algorithms.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worry about the math?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ositive covarianc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572000" y="2718036"/>
            <a:ext cx="3124200" cy="2343150"/>
          </a:xfrm>
          <a:prstGeom prst="rect">
            <a:avLst/>
          </a:prstGeom>
        </p:spPr>
      </p:pic>
      <p:pic>
        <p:nvPicPr>
          <p:cNvPr id="4" name="Picture 3" descr="no covariance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219533" y="2718036"/>
            <a:ext cx="3123867" cy="2342900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92308" y="1038519"/>
            <a:ext cx="8428037" cy="5181600"/>
          </a:xfrm>
        </p:spPr>
        <p:txBody>
          <a:bodyPr/>
          <a:lstStyle/>
          <a:p>
            <a:r>
              <a:rPr lang="en-US" sz="2000" dirty="0"/>
              <a:t>Covariance</a:t>
            </a:r>
            <a:endParaRPr lang="en-US" sz="2000" dirty="0">
              <a:sym typeface="Symbol"/>
            </a:endParaRPr>
          </a:p>
          <a:p>
            <a:pPr lvl="1">
              <a:buNone/>
            </a:pPr>
            <a:r>
              <a:rPr lang="en-US" sz="2000" i="1" dirty="0">
                <a:sym typeface="Symbol"/>
              </a:rPr>
              <a:t>f</a:t>
            </a:r>
            <a:r>
              <a:rPr lang="en-US" sz="2000" dirty="0">
                <a:sym typeface="Symbol"/>
              </a:rPr>
              <a:t>( </a:t>
            </a:r>
            <a:r>
              <a:rPr lang="en-US" sz="2000" i="1" dirty="0">
                <a:sym typeface="Symbol"/>
              </a:rPr>
              <a:t>x</a:t>
            </a:r>
            <a:r>
              <a:rPr lang="en-US" sz="2000" i="1" baseline="-25000" dirty="0">
                <a:sym typeface="Symbol"/>
              </a:rPr>
              <a:t>i</a:t>
            </a:r>
            <a:r>
              <a:rPr lang="en-US" sz="2000" dirty="0">
                <a:sym typeface="Symbol"/>
              </a:rPr>
              <a:t> ) = ( </a:t>
            </a:r>
            <a:r>
              <a:rPr lang="en-US" sz="2000" i="1" dirty="0">
                <a:sym typeface="Symbol"/>
              </a:rPr>
              <a:t>x</a:t>
            </a:r>
            <a:r>
              <a:rPr lang="en-US" sz="2000" i="1" baseline="-25000" dirty="0">
                <a:sym typeface="Symbol"/>
              </a:rPr>
              <a:t>i</a:t>
            </a:r>
            <a:r>
              <a:rPr lang="en-US" sz="2000" dirty="0">
                <a:sym typeface="Symbol"/>
              </a:rPr>
              <a:t> - </a:t>
            </a:r>
            <a:r>
              <a:rPr lang="en-US" sz="2000" i="1" dirty="0">
                <a:sym typeface="Symbol"/>
              </a:rPr>
              <a:t></a:t>
            </a:r>
            <a:r>
              <a:rPr lang="en-US" sz="2000" i="1" baseline="-25000" dirty="0">
                <a:sym typeface="Symbol"/>
              </a:rPr>
              <a:t>x</a:t>
            </a:r>
            <a:r>
              <a:rPr lang="en-US" sz="2000" dirty="0">
                <a:sym typeface="Symbol"/>
              </a:rPr>
              <a:t> ),   </a:t>
            </a:r>
            <a:r>
              <a:rPr lang="en-US" sz="2000" i="1" dirty="0">
                <a:sym typeface="Symbol"/>
              </a:rPr>
              <a:t>g</a:t>
            </a:r>
            <a:r>
              <a:rPr lang="en-US" sz="2000" dirty="0">
                <a:sym typeface="Symbol"/>
              </a:rPr>
              <a:t>( </a:t>
            </a:r>
            <a:r>
              <a:rPr lang="en-US" sz="2000" i="1" dirty="0" err="1">
                <a:sym typeface="Symbol"/>
              </a:rPr>
              <a:t>y</a:t>
            </a:r>
            <a:r>
              <a:rPr lang="en-US" sz="2000" i="1" baseline="-25000" dirty="0" err="1">
                <a:sym typeface="Symbol"/>
              </a:rPr>
              <a:t>i</a:t>
            </a:r>
            <a:r>
              <a:rPr lang="en-US" sz="2000" dirty="0">
                <a:sym typeface="Symbol"/>
              </a:rPr>
              <a:t> ) = ( </a:t>
            </a:r>
            <a:r>
              <a:rPr lang="en-US" sz="2000" i="1" dirty="0" err="1">
                <a:sym typeface="Symbol"/>
              </a:rPr>
              <a:t>y</a:t>
            </a:r>
            <a:r>
              <a:rPr lang="en-US" sz="2000" i="1" baseline="-25000" dirty="0" err="1">
                <a:sym typeface="Symbol"/>
              </a:rPr>
              <a:t>i</a:t>
            </a:r>
            <a:r>
              <a:rPr lang="en-US" sz="2000" dirty="0">
                <a:sym typeface="Symbol"/>
              </a:rPr>
              <a:t> - </a:t>
            </a:r>
            <a:r>
              <a:rPr lang="en-US" sz="2000" i="1" dirty="0">
                <a:sym typeface="Symbol"/>
              </a:rPr>
              <a:t></a:t>
            </a:r>
            <a:r>
              <a:rPr lang="en-US" sz="2000" i="1" baseline="-25000" dirty="0">
                <a:sym typeface="Symbol"/>
              </a:rPr>
              <a:t>y</a:t>
            </a:r>
            <a:r>
              <a:rPr lang="en-US" sz="2000" dirty="0">
                <a:sym typeface="Symbol"/>
              </a:rPr>
              <a:t> ) 	</a:t>
            </a:r>
            <a:br>
              <a:rPr lang="en-US" sz="2000" dirty="0">
                <a:sym typeface="Symbol"/>
              </a:rPr>
            </a:br>
            <a:r>
              <a:rPr lang="en-US" sz="2000" dirty="0" err="1">
                <a:sym typeface="Symbol"/>
              </a:rPr>
              <a:t>cov</a:t>
            </a:r>
            <a:r>
              <a:rPr lang="en-US" sz="2000" dirty="0">
                <a:sym typeface="Symbol"/>
              </a:rPr>
              <a:t>( </a:t>
            </a:r>
            <a:r>
              <a:rPr lang="en-US" sz="2000" i="1" dirty="0">
                <a:sym typeface="Symbol"/>
              </a:rPr>
              <a:t>x</a:t>
            </a:r>
            <a:r>
              <a:rPr lang="en-US" sz="2000" dirty="0">
                <a:sym typeface="Symbol"/>
              </a:rPr>
              <a:t>, </a:t>
            </a:r>
            <a:r>
              <a:rPr lang="en-US" sz="2000" i="1" dirty="0">
                <a:sym typeface="Symbol"/>
              </a:rPr>
              <a:t>y</a:t>
            </a:r>
            <a:r>
              <a:rPr lang="en-US" sz="2000" dirty="0">
                <a:sym typeface="Symbol"/>
              </a:rPr>
              <a:t> ) = </a:t>
            </a:r>
            <a:r>
              <a:rPr lang="en-US" sz="2000" i="1" baseline="-25000" dirty="0" err="1">
                <a:sym typeface="Symbol"/>
              </a:rPr>
              <a:t>i</a:t>
            </a:r>
            <a:r>
              <a:rPr lang="en-US" sz="2000" dirty="0">
                <a:sym typeface="Symbol"/>
              </a:rPr>
              <a:t> </a:t>
            </a:r>
            <a:r>
              <a:rPr lang="en-US" sz="2000" i="1" dirty="0">
                <a:sym typeface="Symbol"/>
              </a:rPr>
              <a:t>p</a:t>
            </a:r>
            <a:r>
              <a:rPr lang="en-US" sz="2000" dirty="0">
                <a:sym typeface="Symbol"/>
              </a:rPr>
              <a:t>( </a:t>
            </a:r>
            <a:r>
              <a:rPr lang="en-US" sz="2000" i="1" dirty="0">
                <a:sym typeface="Symbol"/>
              </a:rPr>
              <a:t>x</a:t>
            </a:r>
            <a:r>
              <a:rPr lang="en-US" sz="2000" i="1" baseline="-25000" dirty="0">
                <a:sym typeface="Symbol"/>
              </a:rPr>
              <a:t>i</a:t>
            </a:r>
            <a:r>
              <a:rPr lang="en-US" sz="2000" dirty="0">
                <a:sym typeface="Symbol"/>
              </a:rPr>
              <a:t> , </a:t>
            </a:r>
            <a:r>
              <a:rPr lang="en-US" sz="2000" i="1" dirty="0" err="1">
                <a:sym typeface="Symbol"/>
              </a:rPr>
              <a:t>y</a:t>
            </a:r>
            <a:r>
              <a:rPr lang="en-US" sz="2000" i="1" baseline="-25000" dirty="0" err="1">
                <a:sym typeface="Symbol"/>
              </a:rPr>
              <a:t>i</a:t>
            </a:r>
            <a:r>
              <a:rPr lang="en-US" sz="2000" dirty="0">
                <a:sym typeface="Symbol"/>
              </a:rPr>
              <a:t> )  ( </a:t>
            </a:r>
            <a:r>
              <a:rPr lang="en-US" sz="2000" i="1" dirty="0">
                <a:sym typeface="Symbol"/>
              </a:rPr>
              <a:t>x</a:t>
            </a:r>
            <a:r>
              <a:rPr lang="en-US" sz="2000" i="1" baseline="-25000" dirty="0">
                <a:sym typeface="Symbol"/>
              </a:rPr>
              <a:t>i</a:t>
            </a:r>
            <a:r>
              <a:rPr lang="en-US" sz="2000" dirty="0">
                <a:sym typeface="Symbol"/>
              </a:rPr>
              <a:t> - </a:t>
            </a:r>
            <a:r>
              <a:rPr lang="en-US" sz="2000" i="1" dirty="0">
                <a:sym typeface="Symbol"/>
              </a:rPr>
              <a:t></a:t>
            </a:r>
            <a:r>
              <a:rPr lang="en-US" sz="2000" i="1" baseline="-25000" dirty="0">
                <a:sym typeface="Symbol"/>
              </a:rPr>
              <a:t>x</a:t>
            </a:r>
            <a:r>
              <a:rPr lang="en-US" sz="2000" dirty="0">
                <a:sym typeface="Symbol"/>
              </a:rPr>
              <a:t> )  ( </a:t>
            </a:r>
            <a:r>
              <a:rPr lang="en-US" sz="2000" i="1" dirty="0" err="1">
                <a:sym typeface="Symbol"/>
              </a:rPr>
              <a:t>y</a:t>
            </a:r>
            <a:r>
              <a:rPr lang="en-US" sz="2000" i="1" baseline="-25000" dirty="0" err="1">
                <a:sym typeface="Symbol"/>
              </a:rPr>
              <a:t>i</a:t>
            </a:r>
            <a:r>
              <a:rPr lang="en-US" sz="2000" dirty="0">
                <a:sym typeface="Symbol"/>
              </a:rPr>
              <a:t> - </a:t>
            </a:r>
            <a:r>
              <a:rPr lang="en-US" sz="2000" i="1" dirty="0">
                <a:sym typeface="Symbol"/>
              </a:rPr>
              <a:t></a:t>
            </a:r>
            <a:r>
              <a:rPr lang="en-US" sz="2000" i="1" baseline="-25000" dirty="0">
                <a:sym typeface="Symbol"/>
              </a:rPr>
              <a:t>y</a:t>
            </a:r>
            <a:r>
              <a:rPr lang="en-US" sz="2000" dirty="0">
                <a:sym typeface="Symbol"/>
              </a:rPr>
              <a:t> )</a:t>
            </a:r>
            <a:endParaRPr lang="en-US" sz="2000" baseline="30000" dirty="0"/>
          </a:p>
          <a:p>
            <a:pPr lvl="1"/>
            <a:r>
              <a:rPr lang="en-US" sz="2000" dirty="0"/>
              <a:t>Measures tendency for </a:t>
            </a:r>
            <a:r>
              <a:rPr lang="en-US" sz="2000" i="1" dirty="0"/>
              <a:t>x</a:t>
            </a:r>
            <a:r>
              <a:rPr lang="en-US" sz="2000" dirty="0"/>
              <a:t> and </a:t>
            </a:r>
            <a:r>
              <a:rPr lang="en-US" sz="2000" i="1" dirty="0"/>
              <a:t>y</a:t>
            </a:r>
            <a:r>
              <a:rPr lang="en-US" sz="2000" dirty="0"/>
              <a:t> to deviate from their means in same (or opposite) directions at same time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endParaRPr lang="en-US" sz="2000" dirty="0">
              <a:sym typeface="Symbol"/>
            </a:endParaRPr>
          </a:p>
          <a:p>
            <a:r>
              <a:rPr lang="en-US" sz="2000" dirty="0">
                <a:sym typeface="Symbol"/>
              </a:rPr>
              <a:t>Compare to formula for covariance of actual samples</a:t>
            </a:r>
            <a:endParaRPr lang="en-US" sz="2000" dirty="0"/>
          </a:p>
          <a:p>
            <a:pPr lvl="1"/>
            <a:endParaRPr lang="en-US" sz="2000" dirty="0"/>
          </a:p>
          <a:p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forms of expected value (3)</a:t>
            </a:r>
          </a:p>
        </p:txBody>
      </p:sp>
      <p:sp>
        <p:nvSpPr>
          <p:cNvPr id="6" name="TextBox 5"/>
          <p:cNvSpPr txBox="1"/>
          <p:nvPr/>
        </p:nvSpPr>
        <p:spPr>
          <a:xfrm rot="16200000">
            <a:off x="451030" y="3556236"/>
            <a:ext cx="13869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covariance</a:t>
            </a:r>
          </a:p>
        </p:txBody>
      </p:sp>
      <p:sp>
        <p:nvSpPr>
          <p:cNvPr id="7" name="TextBox 6"/>
          <p:cNvSpPr txBox="1"/>
          <p:nvPr/>
        </p:nvSpPr>
        <p:spPr>
          <a:xfrm rot="5400000">
            <a:off x="7037113" y="3539702"/>
            <a:ext cx="14045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high (positive)</a:t>
            </a:r>
          </a:p>
          <a:p>
            <a:pPr algn="ctr"/>
            <a:r>
              <a:rPr lang="en-US" dirty="0"/>
              <a:t>covariance</a:t>
            </a:r>
          </a:p>
        </p:txBody>
      </p:sp>
      <p:graphicFrame>
        <p:nvGraphicFramePr>
          <p:cNvPr id="109569" name="Object 1"/>
          <p:cNvGraphicFramePr>
            <a:graphicFrameLocks noChangeAspect="1"/>
          </p:cNvGraphicFramePr>
          <p:nvPr/>
        </p:nvGraphicFramePr>
        <p:xfrm>
          <a:off x="1557572" y="5465959"/>
          <a:ext cx="4357688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573" name="Equation" r:id="rId6" imgW="2323800" imgH="431640" progId="Equation.3">
                  <p:embed/>
                </p:oleObj>
              </mc:Choice>
              <mc:Fallback>
                <p:oleObj name="Equation" r:id="rId6" imgW="2323800" imgH="431640" progId="Equation.3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7572" y="5465959"/>
                        <a:ext cx="4357688" cy="809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orrelation_examples2_svg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42395" y="3950306"/>
            <a:ext cx="4819650" cy="2200275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Pearson’s correlation coefficient is covariance normalized by the standard deviations of the two variables</a:t>
            </a:r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r>
              <a:rPr lang="en-US" sz="2400" dirty="0"/>
              <a:t>Always lies in range -1 to 1</a:t>
            </a:r>
          </a:p>
          <a:p>
            <a:pPr lvl="1"/>
            <a:r>
              <a:rPr lang="en-US" sz="2400" dirty="0"/>
              <a:t>Only reflects </a:t>
            </a:r>
            <a:r>
              <a:rPr lang="en-US" sz="2400" i="1" dirty="0"/>
              <a:t>linear dependence</a:t>
            </a:r>
            <a:r>
              <a:rPr lang="en-US" sz="2400" dirty="0"/>
              <a:t> between variables</a:t>
            </a:r>
          </a:p>
          <a:p>
            <a:pPr lvl="1"/>
            <a:endParaRPr lang="en-US" sz="2400" dirty="0"/>
          </a:p>
          <a:p>
            <a:pPr lvl="1"/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</a:t>
            </a:r>
          </a:p>
        </p:txBody>
      </p:sp>
      <p:graphicFrame>
        <p:nvGraphicFramePr>
          <p:cNvPr id="173059" name="Object 3"/>
          <p:cNvGraphicFramePr>
            <a:graphicFrameLocks noChangeAspect="1"/>
          </p:cNvGraphicFramePr>
          <p:nvPr/>
        </p:nvGraphicFramePr>
        <p:xfrm>
          <a:off x="1841148" y="1994665"/>
          <a:ext cx="2780884" cy="9182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063" name="Equation" r:id="rId4" imgW="1346040" imgH="444240" progId="Equation.3">
                  <p:embed/>
                </p:oleObj>
              </mc:Choice>
              <mc:Fallback>
                <p:oleObj name="Equation" r:id="rId4" imgW="1346040" imgH="4442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1148" y="1994665"/>
                        <a:ext cx="2780884" cy="91821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023727" y="4025245"/>
            <a:ext cx="223415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0" dirty="0">
                <a:sym typeface="Symbol"/>
              </a:rPr>
              <a:t>Linear dependence with noise</a:t>
            </a:r>
          </a:p>
          <a:p>
            <a:pPr algn="ctr">
              <a:buFont typeface="Symbol"/>
              <a:buChar char="¬"/>
            </a:pPr>
            <a:endParaRPr lang="en-US" sz="1600" b="0" dirty="0">
              <a:sym typeface="Symbol"/>
            </a:endParaRPr>
          </a:p>
          <a:p>
            <a:pPr algn="ctr"/>
            <a:r>
              <a:rPr lang="en-US" sz="1600" b="0" dirty="0"/>
              <a:t>Linear dependence without noise</a:t>
            </a:r>
          </a:p>
          <a:p>
            <a:pPr algn="ctr">
              <a:buFont typeface="Symbol"/>
              <a:buChar char="¬"/>
            </a:pPr>
            <a:endParaRPr lang="en-US" sz="1600" b="0" dirty="0"/>
          </a:p>
          <a:p>
            <a:pPr algn="ctr"/>
            <a:r>
              <a:rPr lang="en-US" sz="1600" b="0" dirty="0"/>
              <a:t>Various nonlinear dependencies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66800"/>
            <a:ext cx="8318500" cy="1447800"/>
          </a:xfrm>
        </p:spPr>
        <p:txBody>
          <a:bodyPr/>
          <a:lstStyle/>
          <a:p>
            <a:pPr marL="292100" lvl="1" indent="-292100" algn="ctr">
              <a:buSzPct val="75000"/>
              <a:buNone/>
            </a:pPr>
            <a:r>
              <a:rPr lang="en-US" sz="2400" dirty="0"/>
              <a:t>Given: event </a:t>
            </a:r>
            <a:r>
              <a:rPr lang="en-US" sz="2400" i="1" dirty="0"/>
              <a:t>A,</a:t>
            </a:r>
            <a:r>
              <a:rPr lang="en-US" sz="2400" dirty="0"/>
              <a:t> which can occur or not</a:t>
            </a:r>
          </a:p>
          <a:p>
            <a:pPr marL="292100" lvl="1" indent="-292100" algn="ctr">
              <a:buSzPct val="75000"/>
              <a:buNone/>
            </a:pPr>
            <a:endParaRPr lang="en-US" sz="1000" dirty="0"/>
          </a:p>
          <a:p>
            <a:pPr marL="292100" lvl="1" indent="-292100" algn="ctr">
              <a:buSzPct val="75000"/>
              <a:buNone/>
            </a:pPr>
            <a:r>
              <a:rPr lang="en-US" i="1" dirty="0"/>
              <a:t>p</a:t>
            </a:r>
            <a:r>
              <a:rPr lang="en-US" dirty="0"/>
              <a:t>( not </a:t>
            </a:r>
            <a:r>
              <a:rPr lang="en-US" i="1" dirty="0"/>
              <a:t>A</a:t>
            </a:r>
            <a:r>
              <a:rPr lang="en-US" dirty="0"/>
              <a:t> ) = 1 - </a:t>
            </a:r>
            <a:r>
              <a:rPr lang="en-US" i="1" dirty="0"/>
              <a:t>p</a:t>
            </a:r>
            <a:r>
              <a:rPr lang="en-US" dirty="0"/>
              <a:t>( </a:t>
            </a:r>
            <a:r>
              <a:rPr lang="en-US" i="1" dirty="0"/>
              <a:t>A</a:t>
            </a:r>
            <a:r>
              <a:rPr lang="en-US" dirty="0"/>
              <a:t> )</a:t>
            </a:r>
            <a:endParaRPr lang="en-US" sz="1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Complement rule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801967" y="5943600"/>
            <a:ext cx="3903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/>
              <a:t>areas represent relative probabilities</a:t>
            </a:r>
          </a:p>
        </p:txBody>
      </p:sp>
      <p:sp>
        <p:nvSpPr>
          <p:cNvPr id="4" name="Rounded Rectangle 3"/>
          <p:cNvSpPr/>
          <p:nvPr/>
        </p:nvSpPr>
        <p:spPr bwMode="auto">
          <a:xfrm>
            <a:off x="1295400" y="2819400"/>
            <a:ext cx="6705600" cy="2981572"/>
          </a:xfrm>
          <a:prstGeom prst="roundRect">
            <a:avLst/>
          </a:prstGeom>
          <a:solidFill>
            <a:srgbClr val="FFFF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 rot="19440000">
            <a:off x="2229852" y="3316443"/>
            <a:ext cx="3374962" cy="1990066"/>
          </a:xfrm>
          <a:prstGeom prst="ellipse">
            <a:avLst/>
          </a:prstGeom>
          <a:solidFill>
            <a:schemeClr val="accent2">
              <a:lumMod val="60000"/>
              <a:lumOff val="40000"/>
              <a:alpha val="49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552147" y="4262735"/>
            <a:ext cx="407484" cy="461665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i="1" dirty="0"/>
              <a:t>A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3276600"/>
            <a:ext cx="533400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i="1" dirty="0">
                <a:sym typeface="Symbol"/>
              </a:rPr>
              <a:t></a:t>
            </a:r>
            <a:endParaRPr lang="en-US" sz="2400" i="1" dirty="0"/>
          </a:p>
        </p:txBody>
      </p:sp>
      <p:sp>
        <p:nvSpPr>
          <p:cNvPr id="16" name="TextBox 15"/>
          <p:cNvSpPr txBox="1"/>
          <p:nvPr/>
        </p:nvSpPr>
        <p:spPr>
          <a:xfrm>
            <a:off x="5964063" y="4258270"/>
            <a:ext cx="970137" cy="461665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not </a:t>
            </a:r>
            <a:r>
              <a:rPr lang="en-US" sz="2400" i="1" dirty="0"/>
              <a:t>A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66800"/>
            <a:ext cx="8318500" cy="1447800"/>
          </a:xfrm>
        </p:spPr>
        <p:txBody>
          <a:bodyPr/>
          <a:lstStyle/>
          <a:p>
            <a:pPr marL="292100" lvl="1" indent="-292100" algn="ctr">
              <a:buSzPct val="75000"/>
              <a:buNone/>
            </a:pPr>
            <a:r>
              <a:rPr lang="en-US" sz="2400" dirty="0"/>
              <a:t>Given: events </a:t>
            </a:r>
            <a:r>
              <a:rPr lang="en-US" sz="2400" i="1" dirty="0"/>
              <a:t>A</a:t>
            </a:r>
            <a:r>
              <a:rPr lang="en-US" sz="2400" dirty="0"/>
              <a:t> and </a:t>
            </a:r>
            <a:r>
              <a:rPr lang="en-US" sz="2400" i="1" dirty="0"/>
              <a:t>B</a:t>
            </a:r>
            <a:r>
              <a:rPr lang="en-US" sz="2400" dirty="0"/>
              <a:t>, which can co-occur (or not)</a:t>
            </a:r>
          </a:p>
          <a:p>
            <a:pPr marL="292100" lvl="1" indent="-292100" algn="ctr">
              <a:buSzPct val="75000"/>
              <a:buNone/>
            </a:pPr>
            <a:endParaRPr lang="en-US" sz="1000" dirty="0"/>
          </a:p>
          <a:p>
            <a:pPr marL="292100" lvl="1" indent="-292100" algn="ctr">
              <a:buSzPct val="75000"/>
              <a:buNone/>
            </a:pPr>
            <a:r>
              <a:rPr lang="en-US" i="1" dirty="0"/>
              <a:t>p</a:t>
            </a:r>
            <a:r>
              <a:rPr lang="en-US" dirty="0"/>
              <a:t>( </a:t>
            </a:r>
            <a:r>
              <a:rPr lang="en-US" i="1" dirty="0"/>
              <a:t>A,</a:t>
            </a:r>
            <a:r>
              <a:rPr lang="en-US" dirty="0"/>
              <a:t> </a:t>
            </a:r>
            <a:r>
              <a:rPr lang="en-US" i="1" dirty="0"/>
              <a:t>B</a:t>
            </a:r>
            <a:r>
              <a:rPr lang="en-US" dirty="0"/>
              <a:t> ) = </a:t>
            </a:r>
            <a:r>
              <a:rPr lang="en-US" i="1" dirty="0"/>
              <a:t>p</a:t>
            </a:r>
            <a:r>
              <a:rPr lang="en-US" dirty="0"/>
              <a:t>( </a:t>
            </a:r>
            <a:r>
              <a:rPr lang="en-US" i="1" dirty="0"/>
              <a:t>A |</a:t>
            </a:r>
            <a:r>
              <a:rPr lang="en-US" dirty="0"/>
              <a:t> </a:t>
            </a:r>
            <a:r>
              <a:rPr lang="en-US" i="1" dirty="0"/>
              <a:t>B</a:t>
            </a:r>
            <a:r>
              <a:rPr lang="en-US" dirty="0"/>
              <a:t> ) </a:t>
            </a:r>
            <a:r>
              <a:rPr lang="en-US" dirty="0">
                <a:sym typeface="Symbol"/>
              </a:rPr>
              <a:t></a:t>
            </a:r>
            <a:r>
              <a:rPr lang="en-US" dirty="0"/>
              <a:t> </a:t>
            </a:r>
            <a:r>
              <a:rPr lang="en-US" i="1" dirty="0"/>
              <a:t>p</a:t>
            </a:r>
            <a:r>
              <a:rPr lang="en-US" dirty="0"/>
              <a:t>( </a:t>
            </a:r>
            <a:r>
              <a:rPr lang="en-US" i="1" dirty="0"/>
              <a:t>B</a:t>
            </a:r>
            <a:r>
              <a:rPr lang="en-US" dirty="0"/>
              <a:t> )</a:t>
            </a:r>
          </a:p>
          <a:p>
            <a:pPr algn="ctr">
              <a:buNone/>
            </a:pPr>
            <a:r>
              <a:rPr lang="en-US" sz="1800" dirty="0"/>
              <a:t>(same expression given previously to define conditional probability)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rule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801967" y="5943600"/>
            <a:ext cx="3903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/>
              <a:t>areas represent relative probabilities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1219200" y="2895600"/>
            <a:ext cx="6898910" cy="2981572"/>
            <a:chOff x="1219200" y="2743200"/>
            <a:chExt cx="6898910" cy="2981572"/>
          </a:xfrm>
        </p:grpSpPr>
        <p:sp>
          <p:nvSpPr>
            <p:cNvPr id="4" name="Rounded Rectangle 3"/>
            <p:cNvSpPr/>
            <p:nvPr/>
          </p:nvSpPr>
          <p:spPr bwMode="auto">
            <a:xfrm>
              <a:off x="1219200" y="2743200"/>
              <a:ext cx="6705600" cy="2981572"/>
            </a:xfrm>
            <a:prstGeom prst="roundRect">
              <a:avLst/>
            </a:prstGeom>
            <a:solidFill>
              <a:srgbClr val="FFFF99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Oval 4"/>
            <p:cNvSpPr/>
            <p:nvPr/>
          </p:nvSpPr>
          <p:spPr bwMode="auto">
            <a:xfrm rot="2151674">
              <a:off x="3071406" y="3214995"/>
              <a:ext cx="3374962" cy="1990066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Oval 5"/>
            <p:cNvSpPr/>
            <p:nvPr/>
          </p:nvSpPr>
          <p:spPr bwMode="auto">
            <a:xfrm rot="-2160000">
              <a:off x="1620252" y="3227891"/>
              <a:ext cx="3374962" cy="1990066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49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209800" y="4495800"/>
              <a:ext cx="1219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(</a:t>
              </a:r>
              <a:r>
                <a:rPr lang="en-US" sz="1800" i="1" dirty="0"/>
                <a:t>A</a:t>
              </a:r>
              <a:r>
                <a:rPr lang="en-US" sz="1800" dirty="0"/>
                <a:t>, not </a:t>
              </a:r>
              <a:r>
                <a:rPr lang="en-US" sz="1800" i="1" dirty="0"/>
                <a:t>B</a:t>
              </a:r>
              <a:r>
                <a:rPr lang="en-US" sz="1800" dirty="0"/>
                <a:t>)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410200" y="3429000"/>
              <a:ext cx="407484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i="1" dirty="0"/>
                <a:t>B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581400" y="3581400"/>
              <a:ext cx="9198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800" dirty="0"/>
                <a:t>( </a:t>
              </a:r>
              <a:r>
                <a:rPr lang="en-US" sz="1800" i="1" dirty="0"/>
                <a:t>A</a:t>
              </a:r>
              <a:r>
                <a:rPr lang="en-US" sz="1800" dirty="0"/>
                <a:t>, </a:t>
              </a:r>
              <a:r>
                <a:rPr lang="en-US" sz="1800" i="1" dirty="0"/>
                <a:t>B</a:t>
              </a:r>
              <a:r>
                <a:rPr lang="en-US" sz="1800" dirty="0"/>
                <a:t> )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648200" y="4495800"/>
              <a:ext cx="1219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(not </a:t>
              </a:r>
              <a:r>
                <a:rPr lang="en-US" sz="1800" i="1" dirty="0"/>
                <a:t>A</a:t>
              </a:r>
              <a:r>
                <a:rPr lang="en-US" sz="1800" dirty="0"/>
                <a:t>, </a:t>
              </a:r>
              <a:r>
                <a:rPr lang="en-US" sz="1800" i="1" dirty="0"/>
                <a:t>B</a:t>
              </a:r>
              <a:r>
                <a:rPr lang="en-US" sz="1800" dirty="0"/>
                <a:t>)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259516" y="3429000"/>
              <a:ext cx="407484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i="1" dirty="0"/>
                <a:t>A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096000" y="3135868"/>
              <a:ext cx="1676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(not </a:t>
              </a:r>
              <a:r>
                <a:rPr lang="en-US" sz="1800" i="1" dirty="0"/>
                <a:t>A</a:t>
              </a:r>
              <a:r>
                <a:rPr lang="en-US" sz="1800" dirty="0"/>
                <a:t>, not </a:t>
              </a:r>
              <a:r>
                <a:rPr lang="en-US" sz="1800" i="1" dirty="0"/>
                <a:t>B</a:t>
              </a:r>
              <a:r>
                <a:rPr lang="en-US" sz="1800" dirty="0"/>
                <a:t>)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696200" y="4186535"/>
              <a:ext cx="421910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sym typeface="Symbol"/>
                </a:rPr>
                <a:t></a:t>
              </a:r>
              <a:endParaRPr lang="en-US" sz="2400" i="1" dirty="0"/>
            </a:p>
          </p:txBody>
        </p: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11163" y="1435237"/>
            <a:ext cx="8318500" cy="3834353"/>
          </a:xfrm>
        </p:spPr>
        <p:txBody>
          <a:bodyPr/>
          <a:lstStyle/>
          <a:p>
            <a:r>
              <a:rPr lang="en-US" dirty="0"/>
              <a:t>Probability that a man has white hair (event </a:t>
            </a:r>
            <a:r>
              <a:rPr lang="en-US" i="1" dirty="0"/>
              <a:t>A</a:t>
            </a:r>
            <a:r>
              <a:rPr lang="en-US" dirty="0"/>
              <a:t>) </a:t>
            </a:r>
            <a:r>
              <a:rPr lang="en-US" u="sng" dirty="0"/>
              <a:t>and</a:t>
            </a:r>
            <a:r>
              <a:rPr lang="en-US" dirty="0"/>
              <a:t> is over 65 (event </a:t>
            </a:r>
            <a:r>
              <a:rPr lang="en-US" i="1" dirty="0"/>
              <a:t>B</a:t>
            </a:r>
            <a:r>
              <a:rPr lang="en-US" dirty="0"/>
              <a:t>) </a:t>
            </a:r>
          </a:p>
          <a:p>
            <a:pPr lvl="1"/>
            <a:r>
              <a:rPr lang="en-US" i="1" dirty="0"/>
              <a:t>p</a:t>
            </a:r>
            <a:r>
              <a:rPr lang="en-US" dirty="0"/>
              <a:t>( </a:t>
            </a:r>
            <a:r>
              <a:rPr lang="en-US" i="1" dirty="0"/>
              <a:t>B</a:t>
            </a:r>
            <a:r>
              <a:rPr lang="en-US" dirty="0"/>
              <a:t> ) = 0.18</a:t>
            </a:r>
          </a:p>
          <a:p>
            <a:pPr lvl="1"/>
            <a:r>
              <a:rPr lang="en-US" i="1" dirty="0"/>
              <a:t>p</a:t>
            </a:r>
            <a:r>
              <a:rPr lang="en-US" dirty="0"/>
              <a:t>( </a:t>
            </a:r>
            <a:r>
              <a:rPr lang="en-US" i="1" dirty="0"/>
              <a:t>A</a:t>
            </a:r>
            <a:r>
              <a:rPr lang="en-US" dirty="0"/>
              <a:t> | </a:t>
            </a:r>
            <a:r>
              <a:rPr lang="en-US" i="1" dirty="0"/>
              <a:t>B</a:t>
            </a:r>
            <a:r>
              <a:rPr lang="en-US" dirty="0"/>
              <a:t> ) = 0.78</a:t>
            </a:r>
          </a:p>
          <a:p>
            <a:pPr lvl="1"/>
            <a:r>
              <a:rPr lang="en-US" i="1" dirty="0"/>
              <a:t>p</a:t>
            </a:r>
            <a:r>
              <a:rPr lang="en-US" dirty="0"/>
              <a:t>( </a:t>
            </a:r>
            <a:r>
              <a:rPr lang="en-US" i="1" dirty="0"/>
              <a:t>A</a:t>
            </a:r>
            <a:r>
              <a:rPr lang="en-US" dirty="0"/>
              <a:t>, </a:t>
            </a:r>
            <a:r>
              <a:rPr lang="en-US" i="1" dirty="0"/>
              <a:t>B</a:t>
            </a:r>
            <a:r>
              <a:rPr lang="en-US" dirty="0"/>
              <a:t> ) = </a:t>
            </a:r>
            <a:r>
              <a:rPr lang="en-US" i="1" dirty="0"/>
              <a:t>p</a:t>
            </a:r>
            <a:r>
              <a:rPr lang="en-US" dirty="0"/>
              <a:t>( </a:t>
            </a:r>
            <a:r>
              <a:rPr lang="en-US" i="1" dirty="0"/>
              <a:t>A</a:t>
            </a:r>
            <a:r>
              <a:rPr lang="en-US" dirty="0"/>
              <a:t> | </a:t>
            </a:r>
            <a:r>
              <a:rPr lang="en-US" i="1" dirty="0"/>
              <a:t>B</a:t>
            </a:r>
            <a:r>
              <a:rPr lang="en-US" dirty="0"/>
              <a:t> )</a:t>
            </a:r>
            <a:r>
              <a:rPr lang="en-US" i="1" dirty="0"/>
              <a:t> </a:t>
            </a:r>
            <a:r>
              <a:rPr lang="en-US" i="1" dirty="0">
                <a:sym typeface="Symbol"/>
              </a:rPr>
              <a:t></a:t>
            </a:r>
            <a:r>
              <a:rPr lang="en-US" i="1" dirty="0"/>
              <a:t> p</a:t>
            </a:r>
            <a:r>
              <a:rPr lang="en-US" dirty="0"/>
              <a:t>( </a:t>
            </a:r>
            <a:r>
              <a:rPr lang="en-US" i="1" dirty="0"/>
              <a:t>B</a:t>
            </a:r>
            <a:r>
              <a:rPr lang="en-US" dirty="0"/>
              <a:t> ) =</a:t>
            </a:r>
            <a:br>
              <a:rPr lang="en-US" dirty="0"/>
            </a:br>
            <a:r>
              <a:rPr lang="en-US" dirty="0"/>
              <a:t>		0.78 </a:t>
            </a:r>
            <a:r>
              <a:rPr lang="en-US" dirty="0">
                <a:sym typeface="Symbol"/>
              </a:rPr>
              <a:t> 0.18 =</a:t>
            </a:r>
            <a:br>
              <a:rPr lang="en-US" dirty="0">
                <a:sym typeface="Symbol"/>
              </a:rPr>
            </a:br>
            <a:r>
              <a:rPr lang="en-US" dirty="0">
                <a:sym typeface="Symbol"/>
              </a:rPr>
              <a:t>		0.14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product rule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66800"/>
            <a:ext cx="8318500" cy="1447800"/>
          </a:xfrm>
        </p:spPr>
        <p:txBody>
          <a:bodyPr/>
          <a:lstStyle/>
          <a:p>
            <a:pPr marL="292100" lvl="1" indent="-292100" algn="ctr">
              <a:buSzPct val="75000"/>
              <a:buNone/>
            </a:pPr>
            <a:r>
              <a:rPr lang="en-US" sz="2400" dirty="0"/>
              <a:t>Given: events </a:t>
            </a:r>
            <a:r>
              <a:rPr lang="en-US" sz="2400" i="1" dirty="0"/>
              <a:t>A</a:t>
            </a:r>
            <a:r>
              <a:rPr lang="en-US" sz="2400" dirty="0"/>
              <a:t> and </a:t>
            </a:r>
            <a:r>
              <a:rPr lang="en-US" sz="2400" i="1" dirty="0"/>
              <a:t>B</a:t>
            </a:r>
            <a:r>
              <a:rPr lang="en-US" sz="2400" dirty="0"/>
              <a:t>, which can co-occur (or not)</a:t>
            </a:r>
          </a:p>
          <a:p>
            <a:pPr marL="292100" lvl="1" indent="-292100" algn="ctr">
              <a:buSzPct val="75000"/>
              <a:buNone/>
            </a:pPr>
            <a:endParaRPr lang="en-US" sz="1000" dirty="0"/>
          </a:p>
          <a:p>
            <a:pPr marL="292100" lvl="1" indent="-292100" algn="ctr">
              <a:buSzPct val="75000"/>
              <a:buNone/>
            </a:pPr>
            <a:r>
              <a:rPr lang="en-US" i="1" dirty="0"/>
              <a:t>p</a:t>
            </a:r>
            <a:r>
              <a:rPr lang="en-US" dirty="0"/>
              <a:t>( </a:t>
            </a:r>
            <a:r>
              <a:rPr lang="en-US" i="1" dirty="0"/>
              <a:t>A</a:t>
            </a:r>
            <a:r>
              <a:rPr lang="en-US" dirty="0"/>
              <a:t> ) = </a:t>
            </a:r>
            <a:r>
              <a:rPr lang="en-US" i="1" dirty="0"/>
              <a:t>p</a:t>
            </a:r>
            <a:r>
              <a:rPr lang="en-US" dirty="0"/>
              <a:t>( </a:t>
            </a:r>
            <a:r>
              <a:rPr lang="en-US" i="1" dirty="0"/>
              <a:t>A, B</a:t>
            </a:r>
            <a:r>
              <a:rPr lang="en-US" dirty="0"/>
              <a:t> ) + </a:t>
            </a:r>
            <a:r>
              <a:rPr lang="en-US" i="1" dirty="0"/>
              <a:t>p</a:t>
            </a:r>
            <a:r>
              <a:rPr lang="en-US" dirty="0"/>
              <a:t>( </a:t>
            </a:r>
            <a:r>
              <a:rPr lang="en-US" i="1" dirty="0"/>
              <a:t>A</a:t>
            </a:r>
            <a:r>
              <a:rPr lang="en-US" dirty="0"/>
              <a:t>, not </a:t>
            </a:r>
            <a:r>
              <a:rPr lang="en-US" i="1" dirty="0"/>
              <a:t>B</a:t>
            </a:r>
            <a:r>
              <a:rPr lang="en-US" dirty="0"/>
              <a:t> )</a:t>
            </a:r>
          </a:p>
          <a:p>
            <a:pPr algn="ctr">
              <a:buNone/>
            </a:pPr>
            <a:r>
              <a:rPr lang="en-US" sz="1800" dirty="0"/>
              <a:t>(same expression given previously to define marginal probability)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 of total probability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801967" y="5943600"/>
            <a:ext cx="3903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/>
              <a:t>areas represent relative probabilities</a:t>
            </a:r>
          </a:p>
        </p:txBody>
      </p:sp>
      <p:grpSp>
        <p:nvGrpSpPr>
          <p:cNvPr id="10" name="Group 15"/>
          <p:cNvGrpSpPr/>
          <p:nvPr/>
        </p:nvGrpSpPr>
        <p:grpSpPr>
          <a:xfrm>
            <a:off x="1219200" y="2895600"/>
            <a:ext cx="6898910" cy="2981572"/>
            <a:chOff x="1219200" y="2743200"/>
            <a:chExt cx="6898910" cy="2981572"/>
          </a:xfrm>
        </p:grpSpPr>
        <p:sp>
          <p:nvSpPr>
            <p:cNvPr id="4" name="Rounded Rectangle 3"/>
            <p:cNvSpPr/>
            <p:nvPr/>
          </p:nvSpPr>
          <p:spPr bwMode="auto">
            <a:xfrm>
              <a:off x="1219200" y="2743200"/>
              <a:ext cx="6705600" cy="2981572"/>
            </a:xfrm>
            <a:prstGeom prst="roundRect">
              <a:avLst/>
            </a:prstGeom>
            <a:solidFill>
              <a:srgbClr val="FFFF99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Oval 4"/>
            <p:cNvSpPr/>
            <p:nvPr/>
          </p:nvSpPr>
          <p:spPr bwMode="auto">
            <a:xfrm rot="2151674">
              <a:off x="3071406" y="3214995"/>
              <a:ext cx="3374962" cy="1990066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Oval 5"/>
            <p:cNvSpPr/>
            <p:nvPr/>
          </p:nvSpPr>
          <p:spPr bwMode="auto">
            <a:xfrm rot="-2160000">
              <a:off x="1620252" y="3227891"/>
              <a:ext cx="3374962" cy="1990066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49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209800" y="4495800"/>
              <a:ext cx="1219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(</a:t>
              </a:r>
              <a:r>
                <a:rPr lang="en-US" sz="1800" i="1" dirty="0"/>
                <a:t>A</a:t>
              </a:r>
              <a:r>
                <a:rPr lang="en-US" sz="1800" dirty="0"/>
                <a:t>, not </a:t>
              </a:r>
              <a:r>
                <a:rPr lang="en-US" sz="1800" i="1" dirty="0"/>
                <a:t>B</a:t>
              </a:r>
              <a:r>
                <a:rPr lang="en-US" sz="1800" dirty="0"/>
                <a:t>)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410200" y="3429000"/>
              <a:ext cx="407484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i="1" dirty="0"/>
                <a:t>B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581400" y="3581400"/>
              <a:ext cx="9198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800" dirty="0"/>
                <a:t>( </a:t>
              </a:r>
              <a:r>
                <a:rPr lang="en-US" sz="1800" i="1" dirty="0"/>
                <a:t>A</a:t>
              </a:r>
              <a:r>
                <a:rPr lang="en-US" sz="1800" dirty="0"/>
                <a:t>, </a:t>
              </a:r>
              <a:r>
                <a:rPr lang="en-US" sz="1800" i="1" dirty="0"/>
                <a:t>B</a:t>
              </a:r>
              <a:r>
                <a:rPr lang="en-US" sz="1800" dirty="0"/>
                <a:t> )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648200" y="4495800"/>
              <a:ext cx="1219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(not </a:t>
              </a:r>
              <a:r>
                <a:rPr lang="en-US" sz="1800" i="1" dirty="0"/>
                <a:t>A</a:t>
              </a:r>
              <a:r>
                <a:rPr lang="en-US" sz="1800" dirty="0"/>
                <a:t>, </a:t>
              </a:r>
              <a:r>
                <a:rPr lang="en-US" sz="1800" i="1" dirty="0"/>
                <a:t>B</a:t>
              </a:r>
              <a:r>
                <a:rPr lang="en-US" sz="1800" dirty="0"/>
                <a:t>)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259516" y="3429000"/>
              <a:ext cx="407484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i="1" dirty="0"/>
                <a:t>A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096000" y="3135868"/>
              <a:ext cx="1676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(not </a:t>
              </a:r>
              <a:r>
                <a:rPr lang="en-US" sz="1800" i="1" dirty="0"/>
                <a:t>A</a:t>
              </a:r>
              <a:r>
                <a:rPr lang="en-US" sz="1800" dirty="0"/>
                <a:t>, not </a:t>
              </a:r>
              <a:r>
                <a:rPr lang="en-US" sz="1800" i="1" dirty="0"/>
                <a:t>B</a:t>
              </a:r>
              <a:r>
                <a:rPr lang="en-US" sz="1800" dirty="0"/>
                <a:t>)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696200" y="4186535"/>
              <a:ext cx="421910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sym typeface="Symbol"/>
                </a:rPr>
                <a:t></a:t>
              </a:r>
              <a:endParaRPr lang="en-US" sz="2400" i="1" dirty="0"/>
            </a:p>
          </p:txBody>
        </p:sp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66800"/>
            <a:ext cx="8318500" cy="1447800"/>
          </a:xfrm>
        </p:spPr>
        <p:txBody>
          <a:bodyPr/>
          <a:lstStyle/>
          <a:p>
            <a:pPr marL="292100" lvl="1" indent="-292100" algn="ctr">
              <a:buSzPct val="75000"/>
              <a:buNone/>
            </a:pPr>
            <a:r>
              <a:rPr lang="en-US" sz="2400" dirty="0"/>
              <a:t>Given: events </a:t>
            </a:r>
            <a:r>
              <a:rPr lang="en-US" sz="2400" i="1" dirty="0"/>
              <a:t>A</a:t>
            </a:r>
            <a:r>
              <a:rPr lang="en-US" sz="2400" dirty="0"/>
              <a:t> and </a:t>
            </a:r>
            <a:r>
              <a:rPr lang="en-US" sz="2400" i="1" dirty="0"/>
              <a:t>B</a:t>
            </a:r>
            <a:r>
              <a:rPr lang="en-US" sz="2400" dirty="0"/>
              <a:t>, which can co-occur (or not)</a:t>
            </a:r>
          </a:p>
          <a:p>
            <a:pPr marL="292100" lvl="1" indent="-292100" algn="ctr">
              <a:buSzPct val="75000"/>
              <a:buNone/>
            </a:pPr>
            <a:endParaRPr lang="en-US" sz="1000" dirty="0"/>
          </a:p>
          <a:p>
            <a:pPr marL="292100" lvl="1" indent="-292100" algn="ctr">
              <a:buSzPct val="75000"/>
              <a:buNone/>
            </a:pPr>
            <a:r>
              <a:rPr lang="en-US" i="1" dirty="0"/>
              <a:t>p</a:t>
            </a:r>
            <a:r>
              <a:rPr lang="en-US" dirty="0"/>
              <a:t>( </a:t>
            </a:r>
            <a:r>
              <a:rPr lang="en-US" i="1" dirty="0"/>
              <a:t>A</a:t>
            </a:r>
            <a:r>
              <a:rPr lang="en-US" dirty="0"/>
              <a:t> | </a:t>
            </a:r>
            <a:r>
              <a:rPr lang="en-US" i="1" dirty="0"/>
              <a:t>B</a:t>
            </a:r>
            <a:r>
              <a:rPr lang="en-US" dirty="0"/>
              <a:t> ) = </a:t>
            </a:r>
            <a:r>
              <a:rPr lang="en-US" i="1" dirty="0"/>
              <a:t>p</a:t>
            </a:r>
            <a:r>
              <a:rPr lang="en-US" dirty="0"/>
              <a:t>( </a:t>
            </a:r>
            <a:r>
              <a:rPr lang="en-US" i="1" dirty="0"/>
              <a:t>A </a:t>
            </a:r>
            <a:r>
              <a:rPr lang="en-US" dirty="0"/>
              <a:t>)    or    </a:t>
            </a:r>
            <a:r>
              <a:rPr lang="en-US" i="1" dirty="0"/>
              <a:t>p</a:t>
            </a:r>
            <a:r>
              <a:rPr lang="en-US" dirty="0"/>
              <a:t>( </a:t>
            </a:r>
            <a:r>
              <a:rPr lang="en-US" i="1" dirty="0"/>
              <a:t>A</a:t>
            </a:r>
            <a:r>
              <a:rPr lang="en-US" dirty="0"/>
              <a:t>, </a:t>
            </a:r>
            <a:r>
              <a:rPr lang="en-US" i="1" dirty="0"/>
              <a:t>B</a:t>
            </a:r>
            <a:r>
              <a:rPr lang="en-US" dirty="0"/>
              <a:t> ) = </a:t>
            </a:r>
            <a:r>
              <a:rPr lang="en-US" i="1" dirty="0"/>
              <a:t>p</a:t>
            </a:r>
            <a:r>
              <a:rPr lang="en-US" dirty="0"/>
              <a:t>( </a:t>
            </a:r>
            <a:r>
              <a:rPr lang="en-US" i="1" dirty="0"/>
              <a:t>A </a:t>
            </a:r>
            <a:r>
              <a:rPr lang="en-US" dirty="0"/>
              <a:t>)</a:t>
            </a:r>
            <a:r>
              <a:rPr lang="en-US" i="1" dirty="0"/>
              <a:t> </a:t>
            </a:r>
            <a:r>
              <a:rPr lang="en-US" i="1" dirty="0">
                <a:sym typeface="Symbol"/>
              </a:rPr>
              <a:t></a:t>
            </a:r>
            <a:r>
              <a:rPr lang="en-US" i="1" dirty="0"/>
              <a:t> p</a:t>
            </a:r>
            <a:r>
              <a:rPr lang="en-US" dirty="0"/>
              <a:t>( </a:t>
            </a:r>
            <a:r>
              <a:rPr lang="en-US" i="1" dirty="0"/>
              <a:t>B </a:t>
            </a:r>
            <a:r>
              <a:rPr lang="en-US" dirty="0"/>
              <a:t>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Independence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801967" y="5943600"/>
            <a:ext cx="3903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/>
              <a:t>areas represent relative probabilities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1066800" y="2667000"/>
            <a:ext cx="7010400" cy="3124200"/>
            <a:chOff x="990600" y="2743200"/>
            <a:chExt cx="6934200" cy="3133972"/>
          </a:xfrm>
        </p:grpSpPr>
        <p:sp>
          <p:nvSpPr>
            <p:cNvPr id="4" name="Rounded Rectangle 3"/>
            <p:cNvSpPr/>
            <p:nvPr/>
          </p:nvSpPr>
          <p:spPr bwMode="auto">
            <a:xfrm>
              <a:off x="1219200" y="2895600"/>
              <a:ext cx="6705600" cy="2981572"/>
            </a:xfrm>
            <a:prstGeom prst="roundRect">
              <a:avLst>
                <a:gd name="adj" fmla="val 0"/>
              </a:avLst>
            </a:prstGeom>
            <a:solidFill>
              <a:srgbClr val="FFFF99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0" name="Rectangle 19"/>
            <p:cNvSpPr/>
            <p:nvPr/>
          </p:nvSpPr>
          <p:spPr bwMode="auto">
            <a:xfrm>
              <a:off x="6172200" y="2895600"/>
              <a:ext cx="1752600" cy="2971800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1" name="Rectangle 20"/>
            <p:cNvSpPr/>
            <p:nvPr/>
          </p:nvSpPr>
          <p:spPr bwMode="auto">
            <a:xfrm>
              <a:off x="1219200" y="4724400"/>
              <a:ext cx="6705600" cy="1143000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51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200400" y="5117068"/>
              <a:ext cx="1219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(</a:t>
              </a:r>
              <a:r>
                <a:rPr lang="en-US" sz="1800" i="1" dirty="0"/>
                <a:t>A</a:t>
              </a:r>
              <a:r>
                <a:rPr lang="en-US" sz="1800" dirty="0"/>
                <a:t>, not </a:t>
              </a:r>
              <a:r>
                <a:rPr lang="en-US" sz="1800" i="1" dirty="0"/>
                <a:t>B</a:t>
              </a:r>
              <a:r>
                <a:rPr lang="en-US" sz="1800" dirty="0"/>
                <a:t>)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934200" y="4495800"/>
              <a:ext cx="407484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i="1" dirty="0"/>
                <a:t>B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629400" y="5105400"/>
              <a:ext cx="9198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800" dirty="0"/>
                <a:t>( </a:t>
              </a:r>
              <a:r>
                <a:rPr lang="en-US" sz="1800" i="1" dirty="0"/>
                <a:t>A</a:t>
              </a:r>
              <a:r>
                <a:rPr lang="en-US" sz="1800" dirty="0"/>
                <a:t>, </a:t>
              </a:r>
              <a:r>
                <a:rPr lang="en-US" sz="1800" i="1" dirty="0"/>
                <a:t>B</a:t>
              </a:r>
              <a:r>
                <a:rPr lang="en-US" sz="1800" dirty="0"/>
                <a:t> )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477000" y="3581400"/>
              <a:ext cx="1219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(not </a:t>
              </a:r>
              <a:r>
                <a:rPr lang="en-US" sz="1800" i="1" dirty="0"/>
                <a:t>A</a:t>
              </a:r>
              <a:r>
                <a:rPr lang="en-US" sz="1800" dirty="0"/>
                <a:t>, </a:t>
              </a:r>
              <a:r>
                <a:rPr lang="en-US" sz="1800" i="1" dirty="0"/>
                <a:t>B</a:t>
              </a:r>
              <a:r>
                <a:rPr lang="en-US" sz="1800" dirty="0"/>
                <a:t>)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943600" y="5029200"/>
              <a:ext cx="407484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i="1" dirty="0"/>
                <a:t>A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895600" y="3581400"/>
              <a:ext cx="1676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(not </a:t>
              </a:r>
              <a:r>
                <a:rPr lang="en-US" sz="1800" i="1" dirty="0"/>
                <a:t>A</a:t>
              </a:r>
              <a:r>
                <a:rPr lang="en-US" sz="1800" dirty="0"/>
                <a:t>, not </a:t>
              </a:r>
              <a:r>
                <a:rPr lang="en-US" sz="1800" i="1" dirty="0"/>
                <a:t>B</a:t>
              </a:r>
              <a:r>
                <a:rPr lang="en-US" sz="1800" dirty="0"/>
                <a:t>)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990600" y="2743200"/>
              <a:ext cx="421910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sym typeface="Symbol"/>
                </a:rPr>
                <a:t></a:t>
              </a:r>
              <a:endParaRPr lang="en-US" sz="2400" i="1" dirty="0"/>
            </a:p>
          </p:txBody>
        </p:sp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Independence:</a:t>
            </a:r>
          </a:p>
          <a:p>
            <a:pPr lvl="1"/>
            <a:r>
              <a:rPr lang="en-US" sz="2400" dirty="0"/>
              <a:t>Outcomes on multiple rolls of a die</a:t>
            </a:r>
          </a:p>
          <a:p>
            <a:pPr lvl="1"/>
            <a:r>
              <a:rPr lang="en-US" sz="2400" dirty="0"/>
              <a:t>Outcomes on multiple flips of a coin</a:t>
            </a:r>
          </a:p>
          <a:p>
            <a:pPr lvl="1"/>
            <a:r>
              <a:rPr lang="en-US" sz="2400" dirty="0"/>
              <a:t>Height of two unrelated individuals</a:t>
            </a:r>
          </a:p>
          <a:p>
            <a:pPr lvl="1"/>
            <a:r>
              <a:rPr lang="en-US" sz="2400" dirty="0"/>
              <a:t>Probability of getting a king on successive draws from a deck, if card from each draw is </a:t>
            </a:r>
            <a:r>
              <a:rPr lang="en-US" sz="2400" i="1" dirty="0"/>
              <a:t>replaced</a:t>
            </a:r>
          </a:p>
          <a:p>
            <a:r>
              <a:rPr lang="en-US" sz="2400" dirty="0"/>
              <a:t>Dependence:</a:t>
            </a:r>
          </a:p>
          <a:p>
            <a:pPr lvl="1"/>
            <a:r>
              <a:rPr lang="en-US" sz="2400" dirty="0"/>
              <a:t>Height of two related individuals</a:t>
            </a:r>
          </a:p>
          <a:p>
            <a:pPr lvl="1"/>
            <a:r>
              <a:rPr lang="en-US" sz="2400" dirty="0"/>
              <a:t>Duration of successive eruptions of Old Faithful</a:t>
            </a:r>
          </a:p>
          <a:p>
            <a:pPr lvl="1"/>
            <a:r>
              <a:rPr lang="en-US" sz="2400" dirty="0"/>
              <a:t>Probability of getting a king on successive draws from a deck, if card from each draw is </a:t>
            </a:r>
            <a:r>
              <a:rPr lang="en-US" sz="2400" i="1" dirty="0"/>
              <a:t>not replaced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8600" y="152400"/>
            <a:ext cx="8610600" cy="533400"/>
          </a:xfrm>
        </p:spPr>
        <p:txBody>
          <a:bodyPr/>
          <a:lstStyle/>
          <a:p>
            <a:r>
              <a:rPr lang="en-US" dirty="0"/>
              <a:t>Examples of independence / dependence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joint probability car propertie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7209" y="1857933"/>
            <a:ext cx="7076191" cy="4466667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63563" y="1066800"/>
            <a:ext cx="8199437" cy="1676400"/>
          </a:xfrm>
          <a:solidFill>
            <a:schemeClr val="bg1"/>
          </a:solidFill>
        </p:spPr>
        <p:txBody>
          <a:bodyPr/>
          <a:lstStyle/>
          <a:p>
            <a:r>
              <a:rPr lang="en-US" sz="2400" dirty="0"/>
              <a:t>Independence: All manufacturers have identical product mix. </a:t>
            </a:r>
            <a:r>
              <a:rPr lang="en-US" sz="2400" i="1" dirty="0"/>
              <a:t>p</a:t>
            </a:r>
            <a:r>
              <a:rPr lang="en-US" sz="2400" dirty="0"/>
              <a:t>( </a:t>
            </a:r>
            <a:r>
              <a:rPr lang="en-US" sz="2400" i="1" dirty="0"/>
              <a:t>X</a:t>
            </a:r>
            <a:r>
              <a:rPr lang="en-US" sz="2400" dirty="0"/>
              <a:t> = </a:t>
            </a:r>
            <a:r>
              <a:rPr lang="en-US" sz="2400" i="1" dirty="0"/>
              <a:t>x</a:t>
            </a:r>
            <a:r>
              <a:rPr lang="en-US" sz="2400" dirty="0"/>
              <a:t> | </a:t>
            </a:r>
            <a:r>
              <a:rPr lang="en-US" sz="2400" i="1" dirty="0"/>
              <a:t>Y</a:t>
            </a:r>
            <a:r>
              <a:rPr lang="en-US" sz="2400" dirty="0"/>
              <a:t> = </a:t>
            </a:r>
            <a:r>
              <a:rPr lang="en-US" sz="2400" i="1" dirty="0"/>
              <a:t>y</a:t>
            </a:r>
            <a:r>
              <a:rPr lang="en-US" sz="2400" dirty="0"/>
              <a:t> ) = </a:t>
            </a:r>
            <a:r>
              <a:rPr lang="en-US" sz="2400" i="1" dirty="0"/>
              <a:t>p</a:t>
            </a:r>
            <a:r>
              <a:rPr lang="en-US" sz="2400" dirty="0"/>
              <a:t>( </a:t>
            </a:r>
            <a:r>
              <a:rPr lang="en-US" sz="2400" i="1" dirty="0"/>
              <a:t>X</a:t>
            </a:r>
            <a:r>
              <a:rPr lang="en-US" sz="2400" dirty="0"/>
              <a:t> = </a:t>
            </a:r>
            <a:r>
              <a:rPr lang="en-US" sz="2400" i="1" dirty="0"/>
              <a:t>x </a:t>
            </a:r>
            <a:r>
              <a:rPr lang="en-US" sz="2400" dirty="0"/>
              <a:t>).</a:t>
            </a:r>
          </a:p>
          <a:p>
            <a:r>
              <a:rPr lang="en-US" sz="2400" dirty="0"/>
              <a:t>Dependence: American manufacturers love SUVs, Europeans manufacturers don’t.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400" y="152400"/>
            <a:ext cx="8763000" cy="533400"/>
          </a:xfrm>
        </p:spPr>
        <p:txBody>
          <a:bodyPr/>
          <a:lstStyle/>
          <a:p>
            <a:r>
              <a:rPr lang="en-US" dirty="0"/>
              <a:t>Example of independence vs. dependence</a:t>
            </a:r>
          </a:p>
        </p:txBody>
      </p:sp>
      <p:cxnSp>
        <p:nvCxnSpPr>
          <p:cNvPr id="8" name="Straight Arrow Connector 7"/>
          <p:cNvCxnSpPr/>
          <p:nvPr/>
        </p:nvCxnSpPr>
        <p:spPr bwMode="auto">
          <a:xfrm rot="10800000" flipV="1">
            <a:off x="4495800" y="2286000"/>
            <a:ext cx="1828800" cy="1143000"/>
          </a:xfrm>
          <a:prstGeom prst="straightConnector1">
            <a:avLst/>
          </a:prstGeom>
          <a:solidFill>
            <a:schemeClr val="accent1"/>
          </a:solidFill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10" name="Straight Arrow Connector 9"/>
          <p:cNvCxnSpPr/>
          <p:nvPr/>
        </p:nvCxnSpPr>
        <p:spPr bwMode="auto">
          <a:xfrm rot="16200000" flipH="1">
            <a:off x="4229100" y="3390900"/>
            <a:ext cx="1905000" cy="457200"/>
          </a:xfrm>
          <a:prstGeom prst="straightConnector1">
            <a:avLst/>
          </a:prstGeom>
          <a:solidFill>
            <a:schemeClr val="accent1"/>
          </a:solidFill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Bayes</a:t>
            </a:r>
            <a:r>
              <a:rPr lang="en-US" dirty="0"/>
              <a:t> rule</a:t>
            </a:r>
          </a:p>
        </p:txBody>
      </p:sp>
      <p:sp>
        <p:nvSpPr>
          <p:cNvPr id="13" name="Content Placeholder 1"/>
          <p:cNvSpPr txBox="1">
            <a:spLocks/>
          </p:cNvSpPr>
          <p:nvPr/>
        </p:nvSpPr>
        <p:spPr bwMode="auto">
          <a:xfrm>
            <a:off x="457200" y="1143000"/>
            <a:ext cx="8305800" cy="2286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marL="292100" lvl="1" indent="-292100" eaLnBrk="1" hangingPunct="1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</a:pPr>
            <a:r>
              <a:rPr kumimoji="0" lang="en-US" sz="2400" b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A way to find conditional probabilities for one variable when conditional probabilities for another variable are known.</a:t>
            </a:r>
          </a:p>
          <a:p>
            <a:pPr marL="292100" lvl="1" indent="-292100" algn="ctr" eaLnBrk="1" hangingPunct="1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</a:pPr>
            <a:r>
              <a:rPr kumimoji="0" lang="en-US" sz="24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p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( </a:t>
            </a:r>
            <a:r>
              <a:rPr kumimoji="0" lang="en-US" sz="24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B</a:t>
            </a:r>
            <a:r>
              <a:rPr kumimoji="0" lang="en-US" sz="2400" b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| </a:t>
            </a:r>
            <a:r>
              <a:rPr kumimoji="0" lang="en-US" sz="24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A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) = </a:t>
            </a:r>
            <a:r>
              <a:rPr kumimoji="0" lang="en-US" sz="24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p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( </a:t>
            </a:r>
            <a:r>
              <a:rPr kumimoji="0" lang="en-US" sz="24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A |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</a:t>
            </a:r>
            <a:r>
              <a:rPr kumimoji="0" lang="en-US" sz="24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B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)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sym typeface="Symbol"/>
              </a:rPr>
              <a:t>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</a:t>
            </a:r>
            <a:r>
              <a:rPr kumimoji="0" lang="en-US" sz="24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p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( </a:t>
            </a:r>
            <a:r>
              <a:rPr kumimoji="0" lang="en-US" sz="24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B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) / </a:t>
            </a:r>
            <a:r>
              <a:rPr lang="en-US" sz="2400" b="0" i="1" kern="0" dirty="0">
                <a:latin typeface="+mn-lt"/>
              </a:rPr>
              <a:t>p</a:t>
            </a:r>
            <a:r>
              <a:rPr lang="en-US" sz="2400" b="0" kern="0" dirty="0">
                <a:latin typeface="+mn-lt"/>
              </a:rPr>
              <a:t>( </a:t>
            </a:r>
            <a:r>
              <a:rPr lang="en-US" sz="2400" b="0" i="1" kern="0" dirty="0">
                <a:latin typeface="+mn-lt"/>
              </a:rPr>
              <a:t>A</a:t>
            </a:r>
            <a:r>
              <a:rPr lang="en-US" sz="2400" b="0" kern="0" dirty="0">
                <a:latin typeface="+mn-lt"/>
              </a:rPr>
              <a:t> )</a:t>
            </a:r>
          </a:p>
          <a:p>
            <a:pPr marL="292100" lvl="1" indent="-292100" algn="ctr" eaLnBrk="1" hangingPunct="1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</a:pPr>
            <a:r>
              <a:rPr lang="en-US" sz="2000" b="0" kern="0" dirty="0">
                <a:latin typeface="+mn-lt"/>
              </a:rPr>
              <a:t>where </a:t>
            </a:r>
            <a:r>
              <a:rPr lang="en-US" sz="2000" b="0" i="1" dirty="0">
                <a:latin typeface="+mn-lt"/>
              </a:rPr>
              <a:t>p</a:t>
            </a:r>
            <a:r>
              <a:rPr lang="en-US" sz="2000" b="0" dirty="0">
                <a:latin typeface="+mn-lt"/>
              </a:rPr>
              <a:t>( </a:t>
            </a:r>
            <a:r>
              <a:rPr lang="en-US" sz="2000" b="0" i="1" dirty="0">
                <a:latin typeface="+mn-lt"/>
              </a:rPr>
              <a:t>A</a:t>
            </a:r>
            <a:r>
              <a:rPr lang="en-US" sz="2000" b="0" dirty="0">
                <a:latin typeface="+mn-lt"/>
              </a:rPr>
              <a:t> ) = </a:t>
            </a:r>
            <a:r>
              <a:rPr lang="en-US" sz="2000" b="0" i="1" dirty="0">
                <a:latin typeface="+mn-lt"/>
              </a:rPr>
              <a:t>p</a:t>
            </a:r>
            <a:r>
              <a:rPr lang="en-US" sz="2000" b="0" dirty="0">
                <a:latin typeface="+mn-lt"/>
              </a:rPr>
              <a:t>( </a:t>
            </a:r>
            <a:r>
              <a:rPr lang="en-US" sz="2000" b="0" i="1" dirty="0">
                <a:latin typeface="+mn-lt"/>
              </a:rPr>
              <a:t>A, B</a:t>
            </a:r>
            <a:r>
              <a:rPr lang="en-US" sz="2000" b="0" dirty="0">
                <a:latin typeface="+mn-lt"/>
              </a:rPr>
              <a:t> ) + </a:t>
            </a:r>
            <a:r>
              <a:rPr lang="en-US" sz="2000" b="0" i="1" dirty="0">
                <a:latin typeface="+mn-lt"/>
              </a:rPr>
              <a:t>p</a:t>
            </a:r>
            <a:r>
              <a:rPr lang="en-US" sz="2000" b="0" dirty="0">
                <a:latin typeface="+mn-lt"/>
              </a:rPr>
              <a:t>( </a:t>
            </a:r>
            <a:r>
              <a:rPr lang="en-US" sz="2000" b="0" i="1" dirty="0">
                <a:latin typeface="+mn-lt"/>
              </a:rPr>
              <a:t>A</a:t>
            </a:r>
            <a:r>
              <a:rPr lang="en-US" sz="2000" b="0" dirty="0">
                <a:latin typeface="+mn-lt"/>
              </a:rPr>
              <a:t>, not </a:t>
            </a:r>
            <a:r>
              <a:rPr lang="en-US" sz="2000" b="0" i="1" dirty="0">
                <a:latin typeface="+mn-lt"/>
              </a:rPr>
              <a:t>B</a:t>
            </a:r>
            <a:r>
              <a:rPr lang="en-US" sz="2000" b="0" dirty="0">
                <a:latin typeface="+mn-lt"/>
              </a:rPr>
              <a:t> )</a:t>
            </a:r>
            <a:endParaRPr lang="en-US" sz="2400" b="0" dirty="0">
              <a:latin typeface="+mn-lt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1219200" y="3190628"/>
            <a:ext cx="6898910" cy="2981572"/>
            <a:chOff x="1219200" y="2743200"/>
            <a:chExt cx="6898910" cy="2981572"/>
          </a:xfrm>
        </p:grpSpPr>
        <p:sp>
          <p:nvSpPr>
            <p:cNvPr id="16" name="Rounded Rectangle 15"/>
            <p:cNvSpPr/>
            <p:nvPr/>
          </p:nvSpPr>
          <p:spPr bwMode="auto">
            <a:xfrm>
              <a:off x="1219200" y="2743200"/>
              <a:ext cx="6705600" cy="2981572"/>
            </a:xfrm>
            <a:prstGeom prst="roundRect">
              <a:avLst/>
            </a:prstGeom>
            <a:solidFill>
              <a:srgbClr val="FFFF99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7" name="Oval 16"/>
            <p:cNvSpPr/>
            <p:nvPr/>
          </p:nvSpPr>
          <p:spPr bwMode="auto">
            <a:xfrm rot="2151674">
              <a:off x="3071406" y="3214995"/>
              <a:ext cx="3374962" cy="1990066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" name="Oval 17"/>
            <p:cNvSpPr/>
            <p:nvPr/>
          </p:nvSpPr>
          <p:spPr bwMode="auto">
            <a:xfrm rot="-2160000">
              <a:off x="1620252" y="3227891"/>
              <a:ext cx="3374962" cy="1990066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49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209800" y="4495800"/>
              <a:ext cx="1219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(</a:t>
              </a:r>
              <a:r>
                <a:rPr lang="en-US" sz="1800" i="1" dirty="0"/>
                <a:t>A</a:t>
              </a:r>
              <a:r>
                <a:rPr lang="en-US" sz="1800" dirty="0"/>
                <a:t>, not </a:t>
              </a:r>
              <a:r>
                <a:rPr lang="en-US" sz="1800" i="1" dirty="0"/>
                <a:t>B</a:t>
              </a:r>
              <a:r>
                <a:rPr lang="en-US" sz="1800" dirty="0"/>
                <a:t>)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410200" y="3429000"/>
              <a:ext cx="407484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i="1" dirty="0"/>
                <a:t>B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581400" y="3581400"/>
              <a:ext cx="9198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800" dirty="0"/>
                <a:t>( </a:t>
              </a:r>
              <a:r>
                <a:rPr lang="en-US" sz="1800" i="1" dirty="0"/>
                <a:t>A</a:t>
              </a:r>
              <a:r>
                <a:rPr lang="en-US" sz="1800" dirty="0"/>
                <a:t>, </a:t>
              </a:r>
              <a:r>
                <a:rPr lang="en-US" sz="1800" i="1" dirty="0"/>
                <a:t>B</a:t>
              </a:r>
              <a:r>
                <a:rPr lang="en-US" sz="1800" dirty="0"/>
                <a:t> )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648200" y="4495800"/>
              <a:ext cx="1219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(not </a:t>
              </a:r>
              <a:r>
                <a:rPr lang="en-US" sz="1800" i="1" dirty="0"/>
                <a:t>A</a:t>
              </a:r>
              <a:r>
                <a:rPr lang="en-US" sz="1800" dirty="0"/>
                <a:t>, </a:t>
              </a:r>
              <a:r>
                <a:rPr lang="en-US" sz="1800" i="1" dirty="0"/>
                <a:t>B</a:t>
              </a:r>
              <a:r>
                <a:rPr lang="en-US" sz="1800" dirty="0"/>
                <a:t>)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259516" y="3429000"/>
              <a:ext cx="407484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i="1" dirty="0"/>
                <a:t>A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096000" y="3135868"/>
              <a:ext cx="1676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(not </a:t>
              </a:r>
              <a:r>
                <a:rPr lang="en-US" sz="1800" i="1" dirty="0"/>
                <a:t>A</a:t>
              </a:r>
              <a:r>
                <a:rPr lang="en-US" sz="1800" dirty="0"/>
                <a:t>, not </a:t>
              </a:r>
              <a:r>
                <a:rPr lang="en-US" sz="1800" i="1" dirty="0"/>
                <a:t>B</a:t>
              </a:r>
              <a:r>
                <a:rPr lang="en-US" sz="1800" dirty="0"/>
                <a:t>)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696200" y="4186535"/>
              <a:ext cx="421910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sym typeface="Symbol"/>
                </a:rPr>
                <a:t></a:t>
              </a:r>
              <a:endParaRPr lang="en-US" sz="2400" i="1" dirty="0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1066800"/>
            <a:ext cx="8318500" cy="5257800"/>
          </a:xfrm>
        </p:spPr>
        <p:txBody>
          <a:bodyPr/>
          <a:lstStyle/>
          <a:p>
            <a:pPr>
              <a:buNone/>
            </a:pPr>
            <a:r>
              <a:rPr lang="en-US" dirty="0"/>
              <a:t>These intuitions will allow you to:</a:t>
            </a:r>
          </a:p>
          <a:p>
            <a:pPr lvl="1"/>
            <a:r>
              <a:rPr lang="en-US" dirty="0"/>
              <a:t>Choose the right algorithm(s) for the problem</a:t>
            </a:r>
          </a:p>
          <a:p>
            <a:pPr lvl="1"/>
            <a:r>
              <a:rPr lang="en-US" dirty="0"/>
              <a:t>Make good choices on parameter settings, validation strategies</a:t>
            </a:r>
          </a:p>
          <a:p>
            <a:pPr lvl="1"/>
            <a:r>
              <a:rPr lang="en-US" dirty="0"/>
              <a:t>Recognize over- or </a:t>
            </a:r>
            <a:r>
              <a:rPr lang="en-US" dirty="0" err="1"/>
              <a:t>underfitting</a:t>
            </a:r>
            <a:endParaRPr lang="en-US" dirty="0"/>
          </a:p>
          <a:p>
            <a:pPr lvl="1"/>
            <a:r>
              <a:rPr lang="en-US" dirty="0"/>
              <a:t>Troubleshoot poor / ambiguous results</a:t>
            </a:r>
          </a:p>
          <a:p>
            <a:pPr lvl="1"/>
            <a:r>
              <a:rPr lang="en-US" dirty="0"/>
              <a:t>Put appropriate bounds of confidence / uncertainty on results</a:t>
            </a:r>
          </a:p>
          <a:p>
            <a:pPr lvl="1"/>
            <a:r>
              <a:rPr lang="en-US" dirty="0"/>
              <a:t>Do a better job of coding algorithms or incorporating them into more complex analysis pipelines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worry about the math?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Bayes</a:t>
            </a:r>
            <a:r>
              <a:rPr lang="en-US" dirty="0"/>
              <a:t> rule</a:t>
            </a:r>
          </a:p>
        </p:txBody>
      </p:sp>
      <p:sp>
        <p:nvSpPr>
          <p:cNvPr id="13" name="Content Placeholder 1"/>
          <p:cNvSpPr txBox="1">
            <a:spLocks/>
          </p:cNvSpPr>
          <p:nvPr/>
        </p:nvSpPr>
        <p:spPr bwMode="auto">
          <a:xfrm>
            <a:off x="457200" y="1143000"/>
            <a:ext cx="8305800" cy="1371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marL="292100" lvl="1" indent="-292100" algn="ctr" eaLnBrk="1" hangingPunct="1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</a:pPr>
            <a:r>
              <a:rPr lang="en-US" sz="2400" b="0" u="sng" kern="0" dirty="0">
                <a:latin typeface="+mn-lt"/>
              </a:rPr>
              <a:t>p</a:t>
            </a:r>
            <a:r>
              <a:rPr kumimoji="0" lang="en-US" sz="2400" b="0" u="sng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osterior</a:t>
            </a:r>
            <a:r>
              <a:rPr kumimoji="0" lang="en-US" sz="2400" b="0" u="sng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probability</a:t>
            </a:r>
            <a:r>
              <a:rPr kumimoji="0" lang="en-US" sz="2400" b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</a:t>
            </a:r>
            <a:r>
              <a:rPr kumimoji="0" lang="en-US" sz="2400" b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sym typeface="Symbol"/>
              </a:rPr>
              <a:t> </a:t>
            </a:r>
            <a:r>
              <a:rPr kumimoji="0" lang="en-US" sz="2400" b="0" u="sng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sym typeface="Symbol"/>
              </a:rPr>
              <a:t>likelihood</a:t>
            </a:r>
            <a:r>
              <a:rPr kumimoji="0" lang="en-US" sz="2400" b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sym typeface="Symbol"/>
              </a:rPr>
              <a:t> </a:t>
            </a:r>
            <a:r>
              <a:rPr lang="en-US" sz="2400" b="0" kern="0" noProof="0" dirty="0">
                <a:latin typeface="+mn-lt"/>
                <a:sym typeface="Symbol"/>
              </a:rPr>
              <a:t> </a:t>
            </a:r>
            <a:r>
              <a:rPr lang="en-US" sz="2400" b="0" u="sng" kern="0" noProof="0" dirty="0">
                <a:latin typeface="+mn-lt"/>
                <a:sym typeface="Symbol"/>
              </a:rPr>
              <a:t>prior probability</a:t>
            </a:r>
          </a:p>
          <a:p>
            <a:pPr marL="292100" lvl="1" indent="-292100" algn="ctr" eaLnBrk="1" hangingPunct="1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</a:pPr>
            <a:endParaRPr lang="en-US" sz="2400" b="0" i="1" kern="0" noProof="0" dirty="0">
              <a:latin typeface="+mn-lt"/>
              <a:sym typeface="Symbol"/>
            </a:endParaRPr>
          </a:p>
          <a:p>
            <a:pPr marL="292100" lvl="1" indent="-292100" algn="ctr" eaLnBrk="1" hangingPunct="1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</a:pPr>
            <a:r>
              <a:rPr kumimoji="0" lang="en-US" sz="24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p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( </a:t>
            </a:r>
            <a:r>
              <a:rPr kumimoji="0" lang="en-US" sz="24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B</a:t>
            </a:r>
            <a:r>
              <a:rPr kumimoji="0" lang="en-US" sz="2400" b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| </a:t>
            </a:r>
            <a:r>
              <a:rPr kumimoji="0" lang="en-US" sz="24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A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)  =  </a:t>
            </a:r>
            <a:r>
              <a:rPr kumimoji="0" lang="en-US" sz="24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p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( </a:t>
            </a:r>
            <a:r>
              <a:rPr kumimoji="0" lang="en-US" sz="24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A |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</a:t>
            </a:r>
            <a:r>
              <a:rPr kumimoji="0" lang="en-US" sz="24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B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) 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sym typeface="Symbol"/>
              </a:rPr>
              <a:t>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</a:t>
            </a:r>
            <a:r>
              <a:rPr kumimoji="0" lang="en-US" sz="24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p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( </a:t>
            </a:r>
            <a:r>
              <a:rPr kumimoji="0" lang="en-US" sz="24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B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)  /  </a:t>
            </a:r>
            <a:r>
              <a:rPr lang="en-US" sz="2400" b="0" i="1" kern="0" dirty="0">
                <a:latin typeface="+mn-lt"/>
              </a:rPr>
              <a:t>p</a:t>
            </a:r>
            <a:r>
              <a:rPr lang="en-US" sz="2400" b="0" kern="0" dirty="0">
                <a:latin typeface="+mn-lt"/>
              </a:rPr>
              <a:t>( </a:t>
            </a:r>
            <a:r>
              <a:rPr lang="en-US" sz="2400" b="0" i="1" kern="0" dirty="0">
                <a:latin typeface="+mn-lt"/>
              </a:rPr>
              <a:t>A</a:t>
            </a:r>
            <a:r>
              <a:rPr lang="en-US" sz="2400" b="0" kern="0" dirty="0">
                <a:latin typeface="+mn-lt"/>
              </a:rPr>
              <a:t> )</a:t>
            </a:r>
          </a:p>
        </p:txBody>
      </p:sp>
      <p:grpSp>
        <p:nvGrpSpPr>
          <p:cNvPr id="2" name="Group 14"/>
          <p:cNvGrpSpPr/>
          <p:nvPr/>
        </p:nvGrpSpPr>
        <p:grpSpPr>
          <a:xfrm>
            <a:off x="1219200" y="3190628"/>
            <a:ext cx="6898910" cy="2981572"/>
            <a:chOff x="1219200" y="2743200"/>
            <a:chExt cx="6898910" cy="2981572"/>
          </a:xfrm>
        </p:grpSpPr>
        <p:sp>
          <p:nvSpPr>
            <p:cNvPr id="16" name="Rounded Rectangle 15"/>
            <p:cNvSpPr/>
            <p:nvPr/>
          </p:nvSpPr>
          <p:spPr bwMode="auto">
            <a:xfrm>
              <a:off x="1219200" y="2743200"/>
              <a:ext cx="6705600" cy="2981572"/>
            </a:xfrm>
            <a:prstGeom prst="roundRect">
              <a:avLst/>
            </a:prstGeom>
            <a:solidFill>
              <a:srgbClr val="FFFF99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7" name="Oval 16"/>
            <p:cNvSpPr/>
            <p:nvPr/>
          </p:nvSpPr>
          <p:spPr bwMode="auto">
            <a:xfrm rot="2151674">
              <a:off x="3071406" y="3214995"/>
              <a:ext cx="3374962" cy="1990066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" name="Oval 17"/>
            <p:cNvSpPr/>
            <p:nvPr/>
          </p:nvSpPr>
          <p:spPr bwMode="auto">
            <a:xfrm rot="-2160000">
              <a:off x="1620252" y="3227891"/>
              <a:ext cx="3374962" cy="1990066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49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209800" y="4495800"/>
              <a:ext cx="1219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(</a:t>
              </a:r>
              <a:r>
                <a:rPr lang="en-US" sz="1800" i="1" dirty="0"/>
                <a:t>A</a:t>
              </a:r>
              <a:r>
                <a:rPr lang="en-US" sz="1800" dirty="0"/>
                <a:t>, not </a:t>
              </a:r>
              <a:r>
                <a:rPr lang="en-US" sz="1800" i="1" dirty="0"/>
                <a:t>B</a:t>
              </a:r>
              <a:r>
                <a:rPr lang="en-US" sz="1800" dirty="0"/>
                <a:t>)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410200" y="3429000"/>
              <a:ext cx="407484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i="1" dirty="0"/>
                <a:t>B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581400" y="3581400"/>
              <a:ext cx="9198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800" dirty="0"/>
                <a:t>( </a:t>
              </a:r>
              <a:r>
                <a:rPr lang="en-US" sz="1800" i="1" dirty="0"/>
                <a:t>A</a:t>
              </a:r>
              <a:r>
                <a:rPr lang="en-US" sz="1800" dirty="0"/>
                <a:t>, </a:t>
              </a:r>
              <a:r>
                <a:rPr lang="en-US" sz="1800" i="1" dirty="0"/>
                <a:t>B</a:t>
              </a:r>
              <a:r>
                <a:rPr lang="en-US" sz="1800" dirty="0"/>
                <a:t> )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648200" y="4495800"/>
              <a:ext cx="1219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(not </a:t>
              </a:r>
              <a:r>
                <a:rPr lang="en-US" sz="1800" i="1" dirty="0"/>
                <a:t>A</a:t>
              </a:r>
              <a:r>
                <a:rPr lang="en-US" sz="1800" dirty="0"/>
                <a:t>, </a:t>
              </a:r>
              <a:r>
                <a:rPr lang="en-US" sz="1800" i="1" dirty="0"/>
                <a:t>B</a:t>
              </a:r>
              <a:r>
                <a:rPr lang="en-US" sz="1800" dirty="0"/>
                <a:t>)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259516" y="3429000"/>
              <a:ext cx="407484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i="1" dirty="0"/>
                <a:t>A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096000" y="3135868"/>
              <a:ext cx="1676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(not </a:t>
              </a:r>
              <a:r>
                <a:rPr lang="en-US" sz="1800" i="1" dirty="0"/>
                <a:t>A</a:t>
              </a:r>
              <a:r>
                <a:rPr lang="en-US" sz="1800" dirty="0"/>
                <a:t>, not </a:t>
              </a:r>
              <a:r>
                <a:rPr lang="en-US" sz="1800" i="1" dirty="0"/>
                <a:t>B</a:t>
              </a:r>
              <a:r>
                <a:rPr lang="en-US" sz="1800" dirty="0"/>
                <a:t>)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696200" y="4186535"/>
              <a:ext cx="421910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sym typeface="Symbol"/>
                </a:rPr>
                <a:t></a:t>
              </a:r>
              <a:endParaRPr lang="en-US" sz="2400" i="1" dirty="0"/>
            </a:p>
          </p:txBody>
        </p:sp>
      </p:grpSp>
      <p:sp>
        <p:nvSpPr>
          <p:cNvPr id="26" name="Oval 25"/>
          <p:cNvSpPr/>
          <p:nvPr/>
        </p:nvSpPr>
        <p:spPr bwMode="auto">
          <a:xfrm>
            <a:off x="1828800" y="1981200"/>
            <a:ext cx="1447800" cy="685800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Oval 26"/>
          <p:cNvSpPr/>
          <p:nvPr/>
        </p:nvSpPr>
        <p:spPr bwMode="auto">
          <a:xfrm>
            <a:off x="5181600" y="1981200"/>
            <a:ext cx="990600" cy="685800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8" name="Oval 27"/>
          <p:cNvSpPr/>
          <p:nvPr/>
        </p:nvSpPr>
        <p:spPr bwMode="auto">
          <a:xfrm>
            <a:off x="3581400" y="1981200"/>
            <a:ext cx="1447800" cy="685800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0" name="Straight Connector 29"/>
          <p:cNvCxnSpPr>
            <a:endCxn id="26" idx="0"/>
          </p:cNvCxnSpPr>
          <p:nvPr/>
        </p:nvCxnSpPr>
        <p:spPr bwMode="auto">
          <a:xfrm rot="16200000" flipH="1">
            <a:off x="2266950" y="1695450"/>
            <a:ext cx="457200" cy="11430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Straight Connector 31"/>
          <p:cNvCxnSpPr>
            <a:endCxn id="28" idx="0"/>
          </p:cNvCxnSpPr>
          <p:nvPr/>
        </p:nvCxnSpPr>
        <p:spPr bwMode="auto">
          <a:xfrm rot="10800000" flipV="1">
            <a:off x="4305300" y="1524000"/>
            <a:ext cx="495300" cy="45720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4" name="Straight Connector 33"/>
          <p:cNvCxnSpPr/>
          <p:nvPr/>
        </p:nvCxnSpPr>
        <p:spPr bwMode="auto">
          <a:xfrm rot="10800000" flipV="1">
            <a:off x="5867400" y="1524000"/>
            <a:ext cx="762000" cy="45720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Marie is getting married tomorrow at an outdoor ceremony in the desert.  In recent years, it has rained only 5 days each year. Unfortunately, the weatherman is forecasting rain for tomorrow. When it actually rains, the weatherman has forecast rain 90% of the time. When it doesn't rain, he has forecast rain 10% of the time. What is the probability it will rain on the day of Marie's wedding? </a:t>
            </a:r>
          </a:p>
          <a:p>
            <a:r>
              <a:rPr lang="en-US" sz="2000" dirty="0"/>
              <a:t>Event </a:t>
            </a:r>
            <a:r>
              <a:rPr lang="en-US" sz="2000" i="1" dirty="0"/>
              <a:t>A</a:t>
            </a:r>
            <a:r>
              <a:rPr lang="en-US" sz="2000" dirty="0"/>
              <a:t>: The weatherman has forecast rain. </a:t>
            </a:r>
          </a:p>
          <a:p>
            <a:r>
              <a:rPr lang="en-US" sz="2000" dirty="0"/>
              <a:t>Event </a:t>
            </a:r>
            <a:r>
              <a:rPr lang="en-US" sz="2000" i="1" dirty="0"/>
              <a:t>B</a:t>
            </a:r>
            <a:r>
              <a:rPr lang="en-US" sz="2000" dirty="0"/>
              <a:t>: It rains. </a:t>
            </a:r>
          </a:p>
          <a:p>
            <a:r>
              <a:rPr lang="en-US" sz="2000" dirty="0"/>
              <a:t>We know:</a:t>
            </a:r>
          </a:p>
          <a:p>
            <a:pPr lvl="1"/>
            <a:r>
              <a:rPr lang="en-US" sz="2000" i="1" dirty="0"/>
              <a:t>p</a:t>
            </a:r>
            <a:r>
              <a:rPr lang="en-US" sz="2000" dirty="0"/>
              <a:t>( </a:t>
            </a:r>
            <a:r>
              <a:rPr lang="en-US" sz="2000" i="1" dirty="0"/>
              <a:t>B</a:t>
            </a:r>
            <a:r>
              <a:rPr lang="en-US" sz="2000" dirty="0"/>
              <a:t> ) = 5 / 365 = 0.0137   [ It rains 5 days out of the year. ]</a:t>
            </a:r>
          </a:p>
          <a:p>
            <a:pPr lvl="1"/>
            <a:r>
              <a:rPr lang="en-US" sz="2000" i="1" dirty="0"/>
              <a:t>p</a:t>
            </a:r>
            <a:r>
              <a:rPr lang="en-US" sz="2000" dirty="0"/>
              <a:t>( not </a:t>
            </a:r>
            <a:r>
              <a:rPr lang="en-US" sz="2000" i="1" dirty="0"/>
              <a:t>B</a:t>
            </a:r>
            <a:r>
              <a:rPr lang="en-US" sz="2000" dirty="0"/>
              <a:t> ) = 360 / 365 = 0.9863</a:t>
            </a:r>
          </a:p>
          <a:p>
            <a:pPr lvl="1"/>
            <a:r>
              <a:rPr lang="en-US" sz="2000" i="1" dirty="0"/>
              <a:t>p</a:t>
            </a:r>
            <a:r>
              <a:rPr lang="en-US" sz="2000" dirty="0"/>
              <a:t>( </a:t>
            </a:r>
            <a:r>
              <a:rPr lang="en-US" sz="2000" i="1" dirty="0"/>
              <a:t>A</a:t>
            </a:r>
            <a:r>
              <a:rPr lang="en-US" sz="2000" dirty="0"/>
              <a:t> | </a:t>
            </a:r>
            <a:r>
              <a:rPr lang="en-US" sz="2000" i="1" dirty="0"/>
              <a:t>B</a:t>
            </a:r>
            <a:r>
              <a:rPr lang="en-US" sz="2000" dirty="0"/>
              <a:t> ) = 0.9   [ When it rains, the weatherman has forecast rain 90% of the time. ]</a:t>
            </a:r>
          </a:p>
          <a:p>
            <a:pPr lvl="1"/>
            <a:r>
              <a:rPr lang="en-US" sz="2000" i="1" dirty="0"/>
              <a:t>p</a:t>
            </a:r>
            <a:r>
              <a:rPr lang="en-US" sz="2000" dirty="0"/>
              <a:t>( </a:t>
            </a:r>
            <a:r>
              <a:rPr lang="en-US" sz="2000" i="1" dirty="0"/>
              <a:t>A</a:t>
            </a:r>
            <a:r>
              <a:rPr lang="en-US" sz="2000" dirty="0"/>
              <a:t> | not </a:t>
            </a:r>
            <a:r>
              <a:rPr lang="en-US" sz="2000" i="1" dirty="0"/>
              <a:t>B</a:t>
            </a:r>
            <a:r>
              <a:rPr lang="en-US" sz="2000" dirty="0"/>
              <a:t> ) = 0.1   [When it does not rain, the weatherman has forecast rain 10% of the time.]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</a:t>
            </a:r>
            <a:r>
              <a:rPr lang="en-US" dirty="0" err="1"/>
              <a:t>Bayes</a:t>
            </a:r>
            <a:r>
              <a:rPr lang="en-US" dirty="0"/>
              <a:t> rule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11163" y="1066800"/>
            <a:ext cx="8318500" cy="5181600"/>
          </a:xfrm>
        </p:spPr>
        <p:txBody>
          <a:bodyPr/>
          <a:lstStyle/>
          <a:p>
            <a:r>
              <a:rPr lang="en-US" sz="2400" dirty="0"/>
              <a:t>We want to know </a:t>
            </a:r>
            <a:r>
              <a:rPr lang="en-US" sz="2400" i="1" dirty="0"/>
              <a:t>p</a:t>
            </a:r>
            <a:r>
              <a:rPr lang="en-US" sz="2400" dirty="0"/>
              <a:t>( </a:t>
            </a:r>
            <a:r>
              <a:rPr lang="en-US" sz="2400" i="1" dirty="0"/>
              <a:t>B</a:t>
            </a:r>
            <a:r>
              <a:rPr lang="en-US" sz="2400" dirty="0"/>
              <a:t> | </a:t>
            </a:r>
            <a:r>
              <a:rPr lang="en-US" sz="2400" i="1" dirty="0"/>
              <a:t>A</a:t>
            </a:r>
            <a:r>
              <a:rPr lang="en-US" sz="2400" dirty="0"/>
              <a:t> ), the probability it will rain on the day of Marie's wedding, given a forecast for rain by the weatherman. The answer can be determined from </a:t>
            </a:r>
            <a:r>
              <a:rPr lang="en-US" sz="2400" dirty="0" err="1"/>
              <a:t>Bayes</a:t>
            </a:r>
            <a:r>
              <a:rPr lang="en-US" sz="2400" dirty="0"/>
              <a:t> rule:</a:t>
            </a:r>
            <a:endParaRPr lang="en-US" sz="2400" i="1" dirty="0"/>
          </a:p>
          <a:p>
            <a:pPr marL="457200" indent="-457200">
              <a:buFont typeface="+mj-lt"/>
              <a:buAutoNum type="arabicPeriod"/>
            </a:pPr>
            <a:r>
              <a:rPr lang="en-US" sz="2400" i="1" dirty="0"/>
              <a:t>p</a:t>
            </a:r>
            <a:r>
              <a:rPr lang="en-US" sz="2400" dirty="0"/>
              <a:t>( </a:t>
            </a:r>
            <a:r>
              <a:rPr lang="en-US" sz="2400" i="1" dirty="0"/>
              <a:t>B</a:t>
            </a:r>
            <a:r>
              <a:rPr lang="en-US" sz="2400" dirty="0"/>
              <a:t> | </a:t>
            </a:r>
            <a:r>
              <a:rPr lang="en-US" sz="2400" i="1" dirty="0"/>
              <a:t>A</a:t>
            </a:r>
            <a:r>
              <a:rPr lang="en-US" sz="2400" dirty="0"/>
              <a:t> ) = </a:t>
            </a:r>
            <a:r>
              <a:rPr lang="en-US" sz="2400" i="1" dirty="0"/>
              <a:t>p</a:t>
            </a:r>
            <a:r>
              <a:rPr lang="en-US" sz="2400" dirty="0"/>
              <a:t>( </a:t>
            </a:r>
            <a:r>
              <a:rPr lang="en-US" sz="2400" i="1" dirty="0"/>
              <a:t>A</a:t>
            </a:r>
            <a:r>
              <a:rPr lang="en-US" sz="2400" dirty="0"/>
              <a:t> | </a:t>
            </a:r>
            <a:r>
              <a:rPr lang="en-US" sz="2400" i="1" dirty="0"/>
              <a:t>B</a:t>
            </a:r>
            <a:r>
              <a:rPr lang="en-US" sz="2400" dirty="0"/>
              <a:t> ) </a:t>
            </a:r>
            <a:r>
              <a:rPr lang="en-US" sz="2400" dirty="0">
                <a:sym typeface="Symbol"/>
              </a:rPr>
              <a:t></a:t>
            </a:r>
            <a:r>
              <a:rPr lang="en-US" sz="2400" dirty="0"/>
              <a:t> </a:t>
            </a:r>
            <a:r>
              <a:rPr lang="en-US" sz="2400" i="1" dirty="0"/>
              <a:t>p</a:t>
            </a:r>
            <a:r>
              <a:rPr lang="en-US" sz="2400" dirty="0"/>
              <a:t>( </a:t>
            </a:r>
            <a:r>
              <a:rPr lang="en-US" sz="2400" i="1" dirty="0"/>
              <a:t>B</a:t>
            </a:r>
            <a:r>
              <a:rPr lang="en-US" sz="2400" dirty="0"/>
              <a:t> ) / </a:t>
            </a:r>
            <a:r>
              <a:rPr lang="en-US" sz="2400" i="1" dirty="0"/>
              <a:t>p</a:t>
            </a:r>
            <a:r>
              <a:rPr lang="en-US" sz="2400" dirty="0"/>
              <a:t>( </a:t>
            </a:r>
            <a:r>
              <a:rPr lang="en-US" sz="2400" i="1" dirty="0"/>
              <a:t>A</a:t>
            </a:r>
            <a:r>
              <a:rPr lang="en-US" sz="2400" dirty="0"/>
              <a:t> 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i="1" dirty="0"/>
              <a:t>p</a:t>
            </a:r>
            <a:r>
              <a:rPr lang="en-US" sz="2400" dirty="0"/>
              <a:t>( </a:t>
            </a:r>
            <a:r>
              <a:rPr lang="en-US" sz="2400" i="1" dirty="0"/>
              <a:t>A</a:t>
            </a:r>
            <a:r>
              <a:rPr lang="en-US" sz="2400" dirty="0"/>
              <a:t> ) = </a:t>
            </a:r>
            <a:r>
              <a:rPr lang="en-US" sz="2400" i="1" dirty="0"/>
              <a:t>p</a:t>
            </a:r>
            <a:r>
              <a:rPr lang="en-US" sz="2400" dirty="0"/>
              <a:t>( </a:t>
            </a:r>
            <a:r>
              <a:rPr lang="en-US" sz="2400" i="1" dirty="0"/>
              <a:t>A</a:t>
            </a:r>
            <a:r>
              <a:rPr lang="en-US" sz="2400" dirty="0"/>
              <a:t> | </a:t>
            </a:r>
            <a:r>
              <a:rPr lang="en-US" sz="2400" i="1" dirty="0"/>
              <a:t>B</a:t>
            </a:r>
            <a:r>
              <a:rPr lang="en-US" sz="2400" dirty="0"/>
              <a:t> ) </a:t>
            </a:r>
            <a:r>
              <a:rPr lang="en-US" sz="2400" i="1" dirty="0">
                <a:sym typeface="Symbol"/>
              </a:rPr>
              <a:t></a:t>
            </a:r>
            <a:r>
              <a:rPr lang="en-US" sz="2400" dirty="0"/>
              <a:t> </a:t>
            </a:r>
            <a:r>
              <a:rPr lang="en-US" sz="2400" i="1" dirty="0"/>
              <a:t>p</a:t>
            </a:r>
            <a:r>
              <a:rPr lang="en-US" sz="2400" dirty="0"/>
              <a:t>( </a:t>
            </a:r>
            <a:r>
              <a:rPr lang="en-US" sz="2400" i="1" dirty="0"/>
              <a:t>B</a:t>
            </a:r>
            <a:r>
              <a:rPr lang="en-US" sz="2400" dirty="0"/>
              <a:t> )</a:t>
            </a:r>
            <a:r>
              <a:rPr lang="en-US" sz="2400" i="1" dirty="0"/>
              <a:t> + p</a:t>
            </a:r>
            <a:r>
              <a:rPr lang="en-US" sz="2400" dirty="0"/>
              <a:t>( </a:t>
            </a:r>
            <a:r>
              <a:rPr lang="en-US" sz="2400" i="1" dirty="0"/>
              <a:t>A</a:t>
            </a:r>
            <a:r>
              <a:rPr lang="en-US" sz="2400" dirty="0"/>
              <a:t> | not </a:t>
            </a:r>
            <a:r>
              <a:rPr lang="en-US" sz="2400" i="1" dirty="0"/>
              <a:t>B</a:t>
            </a:r>
            <a:r>
              <a:rPr lang="en-US" sz="2400" dirty="0"/>
              <a:t> ) </a:t>
            </a:r>
            <a:r>
              <a:rPr lang="en-US" sz="2400" i="1" dirty="0">
                <a:sym typeface="Symbol"/>
              </a:rPr>
              <a:t></a:t>
            </a:r>
            <a:r>
              <a:rPr lang="en-US" sz="2400" dirty="0"/>
              <a:t> </a:t>
            </a:r>
            <a:r>
              <a:rPr lang="en-US" sz="2400" i="1" dirty="0"/>
              <a:t>p</a:t>
            </a:r>
            <a:r>
              <a:rPr lang="en-US" sz="2400" dirty="0"/>
              <a:t>( not </a:t>
            </a:r>
            <a:r>
              <a:rPr lang="en-US" sz="2400" i="1" dirty="0"/>
              <a:t>B</a:t>
            </a:r>
            <a:r>
              <a:rPr lang="en-US" sz="2400" dirty="0"/>
              <a:t> ) = </a:t>
            </a:r>
            <a:br>
              <a:rPr lang="en-US" sz="2400" dirty="0"/>
            </a:br>
            <a:r>
              <a:rPr lang="en-US" sz="2400" dirty="0"/>
              <a:t>	(0.9)(0.014) + (0.1)(0.986) = 0.111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i="1" dirty="0"/>
              <a:t>p</a:t>
            </a:r>
            <a:r>
              <a:rPr lang="en-US" sz="2400" dirty="0"/>
              <a:t>( </a:t>
            </a:r>
            <a:r>
              <a:rPr lang="en-US" sz="2400" i="1" dirty="0"/>
              <a:t>B</a:t>
            </a:r>
            <a:r>
              <a:rPr lang="en-US" sz="2400" dirty="0"/>
              <a:t> | </a:t>
            </a:r>
            <a:r>
              <a:rPr lang="en-US" sz="2400" i="1" dirty="0"/>
              <a:t>A</a:t>
            </a:r>
            <a:r>
              <a:rPr lang="en-US" sz="2400" dirty="0"/>
              <a:t> ) = (0.9)(0.0137) / 0.111 = 0.111 </a:t>
            </a:r>
          </a:p>
          <a:p>
            <a:endParaRPr lang="en-US" sz="2400" dirty="0"/>
          </a:p>
          <a:p>
            <a:r>
              <a:rPr lang="en-US" sz="2400" dirty="0"/>
              <a:t>The result seems unintuitive but is correct. Even when the weatherman predicts rain, it only rains only about 11% of the time. Despite the weatherman's gloomy prediction, it is unlikely Marie will get rained on at her wedding.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</a:t>
            </a:r>
            <a:r>
              <a:rPr lang="en-US" dirty="0" err="1"/>
              <a:t>Bayes</a:t>
            </a:r>
            <a:r>
              <a:rPr lang="en-US" dirty="0"/>
              <a:t> rule, cont’d.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ADD</a:t>
            </a:r>
            <a:r>
              <a:rPr lang="en-US" dirty="0"/>
              <a:t>: When you want to allow for occurrence of any of several possible outcomes of a </a:t>
            </a:r>
            <a:r>
              <a:rPr lang="en-US" i="1" dirty="0"/>
              <a:t>single</a:t>
            </a:r>
            <a:r>
              <a:rPr lang="en-US" dirty="0"/>
              <a:t> process.  Comparable to logical OR.</a:t>
            </a:r>
          </a:p>
          <a:p>
            <a:endParaRPr lang="en-US" dirty="0"/>
          </a:p>
          <a:p>
            <a:r>
              <a:rPr lang="en-US" b="1" dirty="0"/>
              <a:t>MULTIPLY</a:t>
            </a:r>
            <a:r>
              <a:rPr lang="en-US" dirty="0"/>
              <a:t>: When you want to allow for simultaneous occurrence of </a:t>
            </a:r>
            <a:r>
              <a:rPr lang="en-US" i="1" dirty="0"/>
              <a:t>particular</a:t>
            </a:r>
            <a:r>
              <a:rPr lang="en-US" dirty="0"/>
              <a:t> outcomes from </a:t>
            </a:r>
            <a:r>
              <a:rPr lang="en-US" i="1" dirty="0"/>
              <a:t>more than one</a:t>
            </a:r>
            <a:r>
              <a:rPr lang="en-US" dirty="0"/>
              <a:t> process.  Comparable to logical AND.</a:t>
            </a:r>
          </a:p>
          <a:p>
            <a:pPr lvl="1"/>
            <a:r>
              <a:rPr lang="en-US" dirty="0"/>
              <a:t>But only if the processes are </a:t>
            </a:r>
            <a:r>
              <a:rPr lang="en-US" i="1" dirty="0"/>
              <a:t>independent.</a:t>
            </a:r>
          </a:p>
          <a:p>
            <a:pPr lvl="1"/>
            <a:endParaRPr lang="en-US" i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Probabilities: when to add, when to multiply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arenR"/>
            </a:pPr>
            <a:r>
              <a:rPr lang="en-US" dirty="0"/>
              <a:t>Operations on or between vectors and matrices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Coordinate transformations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Dimensionality reduction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Linear regression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Solution of linear systems of equations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Many others</a:t>
            </a:r>
          </a:p>
          <a:p>
            <a:pPr marL="514350" indent="-514350">
              <a:buNone/>
            </a:pPr>
            <a:endParaRPr lang="en-US" dirty="0"/>
          </a:p>
          <a:p>
            <a:pPr marL="514350" indent="-514350">
              <a:buNone/>
            </a:pPr>
            <a:r>
              <a:rPr lang="en-US" dirty="0"/>
              <a:t>Applications 1) – 4) are directly relevant to this course.  Today we’ll start with 1).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algebra applications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143000"/>
            <a:ext cx="5715000" cy="5181600"/>
          </a:xfrm>
        </p:spPr>
        <p:txBody>
          <a:bodyPr/>
          <a:lstStyle/>
          <a:p>
            <a:r>
              <a:rPr lang="en-US" dirty="0"/>
              <a:t>Most common form of data organization for machine learning is a 2D array, where</a:t>
            </a:r>
          </a:p>
          <a:p>
            <a:pPr lvl="1"/>
            <a:r>
              <a:rPr lang="en-US" i="1" dirty="0"/>
              <a:t>rows</a:t>
            </a:r>
            <a:r>
              <a:rPr lang="en-US" dirty="0"/>
              <a:t> represent samples (records, items, </a:t>
            </a:r>
            <a:r>
              <a:rPr lang="en-US" dirty="0" err="1"/>
              <a:t>datapoints</a:t>
            </a:r>
            <a:r>
              <a:rPr lang="en-US" dirty="0"/>
              <a:t>)</a:t>
            </a:r>
          </a:p>
          <a:p>
            <a:pPr lvl="1"/>
            <a:r>
              <a:rPr lang="en-US" i="1" dirty="0"/>
              <a:t>columns</a:t>
            </a:r>
            <a:r>
              <a:rPr lang="en-US" dirty="0"/>
              <a:t> represent attributes (features, variables)</a:t>
            </a:r>
          </a:p>
          <a:p>
            <a:r>
              <a:rPr lang="en-US" dirty="0"/>
              <a:t>Natural to think of each sample as a </a:t>
            </a:r>
            <a:r>
              <a:rPr lang="en-US" i="1" dirty="0"/>
              <a:t>vector</a:t>
            </a:r>
            <a:r>
              <a:rPr lang="en-US" dirty="0"/>
              <a:t> of attributes, and whole array as a </a:t>
            </a:r>
            <a:r>
              <a:rPr lang="en-US" i="1" dirty="0"/>
              <a:t>matrix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vectors and matrices?</a:t>
            </a:r>
          </a:p>
        </p:txBody>
      </p:sp>
      <p:graphicFrame>
        <p:nvGraphicFramePr>
          <p:cNvPr id="84994" name="Object 3"/>
          <p:cNvGraphicFramePr>
            <a:graphicFrameLocks noChangeAspect="1"/>
          </p:cNvGraphicFramePr>
          <p:nvPr/>
        </p:nvGraphicFramePr>
        <p:xfrm>
          <a:off x="6172200" y="1981200"/>
          <a:ext cx="2395537" cy="303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998" name="Document" r:id="rId3" imgW="4385963" imgH="5774042" progId="Word.Document.8">
                  <p:embed/>
                </p:oleObj>
              </mc:Choice>
              <mc:Fallback>
                <p:oleObj name="Document" r:id="rId3" imgW="4385963" imgH="5774042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1981200"/>
                        <a:ext cx="2395537" cy="3032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/>
          <p:cNvSpPr/>
          <p:nvPr/>
        </p:nvSpPr>
        <p:spPr bwMode="auto">
          <a:xfrm>
            <a:off x="6096000" y="3124200"/>
            <a:ext cx="2590800" cy="3048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6019800" y="1828800"/>
            <a:ext cx="2743200" cy="3276600"/>
          </a:xfrm>
          <a:prstGeom prst="roundRect">
            <a:avLst/>
          </a:prstGeom>
          <a:noFill/>
          <a:ln w="254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9" name="Straight Connector 8"/>
          <p:cNvCxnSpPr>
            <a:stCxn id="7" idx="2"/>
          </p:cNvCxnSpPr>
          <p:nvPr/>
        </p:nvCxnSpPr>
        <p:spPr bwMode="auto">
          <a:xfrm rot="16200000" flipH="1">
            <a:off x="7277100" y="5219700"/>
            <a:ext cx="381000" cy="1524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Straight Connector 10"/>
          <p:cNvCxnSpPr/>
          <p:nvPr/>
        </p:nvCxnSpPr>
        <p:spPr bwMode="auto">
          <a:xfrm rot="5400000" flipH="1" flipV="1">
            <a:off x="5981700" y="2171700"/>
            <a:ext cx="1600200" cy="3048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" name="TextBox 11"/>
          <p:cNvSpPr txBox="1"/>
          <p:nvPr/>
        </p:nvSpPr>
        <p:spPr>
          <a:xfrm>
            <a:off x="6553200" y="1066800"/>
            <a:ext cx="10230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/>
              <a:t>vector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054163" y="5481935"/>
            <a:ext cx="10230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/>
              <a:t>matrix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Definition: an </a:t>
            </a:r>
            <a:r>
              <a:rPr lang="en-US" i="1" dirty="0"/>
              <a:t>n</a:t>
            </a:r>
            <a:r>
              <a:rPr lang="en-US" dirty="0"/>
              <a:t>-</a:t>
            </a:r>
            <a:r>
              <a:rPr lang="en-US" dirty="0" err="1"/>
              <a:t>tuple</a:t>
            </a:r>
            <a:r>
              <a:rPr lang="en-US" dirty="0"/>
              <a:t> of values (usually real numbers).</a:t>
            </a:r>
          </a:p>
          <a:p>
            <a:pPr lvl="1"/>
            <a:r>
              <a:rPr lang="en-US" i="1" dirty="0"/>
              <a:t>n</a:t>
            </a:r>
            <a:r>
              <a:rPr lang="en-US" dirty="0"/>
              <a:t> referred to as the </a:t>
            </a:r>
            <a:r>
              <a:rPr lang="en-US" i="1" dirty="0"/>
              <a:t>dimension</a:t>
            </a:r>
            <a:r>
              <a:rPr lang="en-US" dirty="0"/>
              <a:t> of the vector</a:t>
            </a:r>
          </a:p>
          <a:p>
            <a:pPr lvl="1"/>
            <a:r>
              <a:rPr lang="en-US" i="1" dirty="0"/>
              <a:t>n</a:t>
            </a:r>
            <a:r>
              <a:rPr lang="en-US" dirty="0"/>
              <a:t> can be any positive integer, from 1 to infinity</a:t>
            </a:r>
          </a:p>
          <a:p>
            <a:r>
              <a:rPr lang="en-US" dirty="0"/>
              <a:t>Can be written in column form or row form</a:t>
            </a:r>
          </a:p>
          <a:p>
            <a:pPr lvl="1"/>
            <a:r>
              <a:rPr lang="en-US" dirty="0"/>
              <a:t>Column form is conventional</a:t>
            </a:r>
          </a:p>
          <a:p>
            <a:pPr lvl="1"/>
            <a:r>
              <a:rPr lang="en-US" dirty="0"/>
              <a:t>Vector elements referenced by subscript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Vectors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2209800" y="4783137"/>
          <a:ext cx="1092200" cy="1389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Equation" r:id="rId3" imgW="558720" imgH="711000" progId="Equation.3">
                  <p:embed/>
                </p:oleObj>
              </mc:Choice>
              <mc:Fallback>
                <p:oleObj name="Equation" r:id="rId3" imgW="558720" imgH="7110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4783137"/>
                        <a:ext cx="1092200" cy="1389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8" name="Object 4"/>
          <p:cNvGraphicFramePr>
            <a:graphicFrameLocks noChangeAspect="1"/>
          </p:cNvGraphicFramePr>
          <p:nvPr/>
        </p:nvGraphicFramePr>
        <p:xfrm>
          <a:off x="4572000" y="5232400"/>
          <a:ext cx="245745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Equation" r:id="rId5" imgW="1257120" imgH="482400" progId="Equation.3">
                  <p:embed/>
                </p:oleObj>
              </mc:Choice>
              <mc:Fallback>
                <p:oleObj name="Equation" r:id="rId5" imgW="1257120" imgH="4824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5232400"/>
                        <a:ext cx="2457450" cy="939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think of a vector as:</a:t>
            </a:r>
          </a:p>
          <a:p>
            <a:pPr lvl="1"/>
            <a:r>
              <a:rPr lang="en-US" dirty="0"/>
              <a:t>a point in space	</a:t>
            </a:r>
            <a:r>
              <a:rPr lang="en-US" i="1" dirty="0"/>
              <a:t>or</a:t>
            </a:r>
          </a:p>
          <a:p>
            <a:pPr lvl="1"/>
            <a:r>
              <a:rPr lang="en-US" dirty="0"/>
              <a:t>a directed line segment with a magnitude and direction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Vectors</a:t>
            </a:r>
          </a:p>
        </p:txBody>
      </p:sp>
      <p:pic>
        <p:nvPicPr>
          <p:cNvPr id="4" name="Picture 3" descr="vector2d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95400" y="3276600"/>
            <a:ext cx="2857500" cy="2857500"/>
          </a:xfrm>
          <a:prstGeom prst="rect">
            <a:avLst/>
          </a:prstGeom>
        </p:spPr>
      </p:pic>
      <p:pic>
        <p:nvPicPr>
          <p:cNvPr id="5" name="Picture 4" descr="vector_3d_0.png"/>
          <p:cNvPicPr>
            <a:picLocks noChangeAspect="1"/>
          </p:cNvPicPr>
          <p:nvPr/>
        </p:nvPicPr>
        <p:blipFill>
          <a:blip r:embed="rId3" cstate="print"/>
          <a:srcRect l="11520" t="16800" r="9600" b="9600"/>
          <a:stretch>
            <a:fillRect/>
          </a:stretch>
        </p:blipFill>
        <p:spPr>
          <a:xfrm>
            <a:off x="4511040" y="3230880"/>
            <a:ext cx="3756660" cy="280416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11163" y="1219200"/>
            <a:ext cx="8318500" cy="5334000"/>
          </a:xfrm>
        </p:spPr>
        <p:txBody>
          <a:bodyPr/>
          <a:lstStyle/>
          <a:p>
            <a:r>
              <a:rPr lang="en-US" sz="2400" dirty="0"/>
              <a:t>Addition of two vectors</a:t>
            </a:r>
          </a:p>
          <a:p>
            <a:pPr lvl="1"/>
            <a:r>
              <a:rPr lang="en-US" sz="2400" dirty="0"/>
              <a:t>add corresponding elements</a:t>
            </a:r>
          </a:p>
          <a:p>
            <a:pPr lvl="1"/>
            <a:endParaRPr lang="en-US" sz="2400" dirty="0"/>
          </a:p>
          <a:p>
            <a:pPr lvl="1"/>
            <a:r>
              <a:rPr lang="en-US" sz="2400" dirty="0"/>
              <a:t>result is a vector</a:t>
            </a:r>
          </a:p>
          <a:p>
            <a:endParaRPr lang="en-US" sz="2400" dirty="0"/>
          </a:p>
          <a:p>
            <a:r>
              <a:rPr lang="en-US" sz="2400" dirty="0"/>
              <a:t>Scalar multiplication of a vector</a:t>
            </a:r>
          </a:p>
          <a:p>
            <a:pPr lvl="1"/>
            <a:r>
              <a:rPr lang="en-US" sz="2400" dirty="0"/>
              <a:t>multiply each element by scalar</a:t>
            </a:r>
          </a:p>
          <a:p>
            <a:pPr lvl="1"/>
            <a:endParaRPr lang="en-US" sz="2400" dirty="0"/>
          </a:p>
          <a:p>
            <a:pPr lvl="1"/>
            <a:r>
              <a:rPr lang="en-US" sz="2400" dirty="0"/>
              <a:t>result is a vector</a:t>
            </a:r>
          </a:p>
          <a:p>
            <a:pPr lvl="1"/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arithmetic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295400" y="2057400"/>
          <a:ext cx="41910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883" name="Equation" r:id="rId3" imgW="2095200" imgH="253800" progId="Equation.3">
                  <p:embed/>
                </p:oleObj>
              </mc:Choice>
              <mc:Fallback>
                <p:oleObj name="Equation" r:id="rId3" imgW="2095200" imgH="2538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2057400"/>
                        <a:ext cx="4191000" cy="558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76" name="Object 4"/>
          <p:cNvGraphicFramePr>
            <a:graphicFrameLocks noChangeAspect="1"/>
          </p:cNvGraphicFramePr>
          <p:nvPr/>
        </p:nvGraphicFramePr>
        <p:xfrm>
          <a:off x="1320800" y="4343400"/>
          <a:ext cx="31750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884" name="Equation" r:id="rId5" imgW="1587240" imgH="253800" progId="Equation.3">
                  <p:embed/>
                </p:oleObj>
              </mc:Choice>
              <mc:Fallback>
                <p:oleObj name="Equation" r:id="rId5" imgW="1587240" imgH="2538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0800" y="4343400"/>
                        <a:ext cx="3175000" cy="558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8" descr="vector_addition_2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791200" y="1371600"/>
            <a:ext cx="3133725" cy="1532384"/>
          </a:xfrm>
          <a:prstGeom prst="rect">
            <a:avLst/>
          </a:prstGeom>
        </p:spPr>
      </p:pic>
      <p:pic>
        <p:nvPicPr>
          <p:cNvPr id="10" name="Picture 9" descr="ScalarMultiplication.gif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638800" y="3614590"/>
            <a:ext cx="3124200" cy="179561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11163" y="1371600"/>
            <a:ext cx="8318500" cy="4343400"/>
          </a:xfrm>
        </p:spPr>
        <p:txBody>
          <a:bodyPr/>
          <a:lstStyle/>
          <a:p>
            <a:r>
              <a:rPr lang="en-US" sz="2400" dirty="0"/>
              <a:t>Dot product of two vectors</a:t>
            </a:r>
          </a:p>
          <a:p>
            <a:pPr lvl="1"/>
            <a:r>
              <a:rPr lang="en-US" sz="2400" dirty="0"/>
              <a:t>multiply corresponding elements, then add products</a:t>
            </a:r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r>
              <a:rPr lang="en-US" sz="2400" dirty="0"/>
              <a:t>result is a </a:t>
            </a:r>
            <a:r>
              <a:rPr lang="en-US" sz="2400" u="sng" dirty="0"/>
              <a:t>scalar</a:t>
            </a:r>
          </a:p>
          <a:p>
            <a:endParaRPr lang="en-US" sz="2400" dirty="0"/>
          </a:p>
          <a:p>
            <a:r>
              <a:rPr lang="en-US" sz="2400" dirty="0"/>
              <a:t>Dot product alternative form</a:t>
            </a:r>
          </a:p>
          <a:p>
            <a:endParaRPr lang="en-US" sz="2400" dirty="0"/>
          </a:p>
          <a:p>
            <a:pPr>
              <a:buNone/>
            </a:pPr>
            <a:endParaRPr lang="en-US" sz="2400" dirty="0"/>
          </a:p>
          <a:p>
            <a:pPr lvl="1"/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arithmetic</a:t>
            </a:r>
          </a:p>
        </p:txBody>
      </p:sp>
      <p:graphicFrame>
        <p:nvGraphicFramePr>
          <p:cNvPr id="79877" name="Object 5"/>
          <p:cNvGraphicFramePr>
            <a:graphicFrameLocks noChangeAspect="1"/>
          </p:cNvGraphicFramePr>
          <p:nvPr/>
        </p:nvGraphicFramePr>
        <p:xfrm>
          <a:off x="1320800" y="2249488"/>
          <a:ext cx="2184400" cy="950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09" name="Equation" r:id="rId3" imgW="1091880" imgH="431640" progId="Equation.3">
                  <p:embed/>
                </p:oleObj>
              </mc:Choice>
              <mc:Fallback>
                <p:oleObj name="Equation" r:id="rId3" imgW="1091880" imgH="4316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0800" y="2249488"/>
                        <a:ext cx="2184400" cy="9509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02" name="Object 6"/>
          <p:cNvGraphicFramePr>
            <a:graphicFrameLocks noChangeAspect="1"/>
          </p:cNvGraphicFramePr>
          <p:nvPr/>
        </p:nvGraphicFramePr>
        <p:xfrm>
          <a:off x="1244600" y="4495800"/>
          <a:ext cx="2895600" cy="560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10" name="Equation" r:id="rId5" imgW="1447560" imgH="253800" progId="Equation.3">
                  <p:embed/>
                </p:oleObj>
              </mc:Choice>
              <mc:Fallback>
                <p:oleObj name="Equation" r:id="rId5" imgW="1447560" imgH="2538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4600" y="4495800"/>
                        <a:ext cx="2895600" cy="5603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" name="Straight Arrow Connector 6"/>
          <p:cNvCxnSpPr/>
          <p:nvPr/>
        </p:nvCxnSpPr>
        <p:spPr bwMode="auto">
          <a:xfrm flipV="1">
            <a:off x="5130342" y="3886200"/>
            <a:ext cx="1828800" cy="14478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9" name="Straight Arrow Connector 8"/>
          <p:cNvCxnSpPr/>
          <p:nvPr/>
        </p:nvCxnSpPr>
        <p:spPr bwMode="auto">
          <a:xfrm flipV="1">
            <a:off x="5130342" y="4800600"/>
            <a:ext cx="3048000" cy="5334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12" name="TextBox 11"/>
          <p:cNvSpPr txBox="1"/>
          <p:nvPr/>
        </p:nvSpPr>
        <p:spPr>
          <a:xfrm>
            <a:off x="6501942" y="3505200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y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949742" y="4872335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x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968542" y="4643735"/>
            <a:ext cx="3449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Times New Roman" pitchFamily="18" charset="0"/>
                <a:cs typeface="Times New Roman" pitchFamily="18" charset="0"/>
                <a:sym typeface="Symbol"/>
              </a:rPr>
              <a:t></a:t>
            </a:r>
            <a:endParaRPr lang="en-US" sz="24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Arc 15"/>
          <p:cNvSpPr/>
          <p:nvPr/>
        </p:nvSpPr>
        <p:spPr bwMode="auto">
          <a:xfrm rot="1439991">
            <a:off x="4965471" y="3974871"/>
            <a:ext cx="1981200" cy="1981200"/>
          </a:xfrm>
          <a:prstGeom prst="arc">
            <a:avLst>
              <a:gd name="adj1" fmla="val 17051835"/>
              <a:gd name="adj2" fmla="val 20246384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1CBAECB-0F4D-498F-9889-1C6E31291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Pronunciation</a:t>
            </a:r>
          </a:p>
        </p:txBody>
      </p:sp>
      <p:pic>
        <p:nvPicPr>
          <p:cNvPr id="174082" name="Picture 2" descr="Image result for greek alphabet">
            <a:extLst>
              <a:ext uri="{FF2B5EF4-FFF2-40B4-BE49-F238E27FC236}">
                <a16:creationId xmlns:a16="http://schemas.microsoft.com/office/drawing/2014/main" id="{0F3E83F2-88BA-456D-A3E2-FE3D12F1CD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7307" y="959433"/>
            <a:ext cx="6190578" cy="5365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796922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11163" y="990600"/>
            <a:ext cx="8318500" cy="5181600"/>
          </a:xfrm>
        </p:spPr>
        <p:txBody>
          <a:bodyPr/>
          <a:lstStyle/>
          <a:p>
            <a:r>
              <a:rPr lang="en-US" dirty="0"/>
              <a:t>Definition: an </a:t>
            </a:r>
            <a:r>
              <a:rPr lang="en-US" i="1" dirty="0"/>
              <a:t>m</a:t>
            </a:r>
            <a:r>
              <a:rPr lang="en-US" dirty="0"/>
              <a:t> x </a:t>
            </a:r>
            <a:r>
              <a:rPr lang="en-US" i="1" dirty="0"/>
              <a:t>n</a:t>
            </a:r>
            <a:r>
              <a:rPr lang="en-US" dirty="0"/>
              <a:t> two-dimensional array of values (usually real numbers).</a:t>
            </a:r>
          </a:p>
          <a:p>
            <a:pPr lvl="1"/>
            <a:r>
              <a:rPr lang="en-US" i="1" dirty="0"/>
              <a:t>m</a:t>
            </a:r>
            <a:r>
              <a:rPr lang="en-US" dirty="0"/>
              <a:t> rows</a:t>
            </a:r>
          </a:p>
          <a:p>
            <a:pPr lvl="1"/>
            <a:r>
              <a:rPr lang="en-US" i="1" dirty="0"/>
              <a:t>n</a:t>
            </a:r>
            <a:r>
              <a:rPr lang="en-US" dirty="0"/>
              <a:t> columns</a:t>
            </a:r>
          </a:p>
          <a:p>
            <a:r>
              <a:rPr lang="en-US" dirty="0"/>
              <a:t>Matrix referenced by two-element subscript</a:t>
            </a:r>
          </a:p>
          <a:p>
            <a:pPr lvl="1"/>
            <a:r>
              <a:rPr lang="en-US" dirty="0"/>
              <a:t>first element in</a:t>
            </a:r>
            <a:br>
              <a:rPr lang="en-US" dirty="0"/>
            </a:br>
            <a:r>
              <a:rPr lang="en-US" dirty="0"/>
              <a:t>subscript is row</a:t>
            </a:r>
          </a:p>
          <a:p>
            <a:pPr lvl="1"/>
            <a:r>
              <a:rPr lang="en-US" dirty="0"/>
              <a:t>second element in</a:t>
            </a:r>
            <a:br>
              <a:rPr lang="en-US" dirty="0"/>
            </a:br>
            <a:r>
              <a:rPr lang="en-US" dirty="0"/>
              <a:t>subscript is column</a:t>
            </a:r>
          </a:p>
          <a:p>
            <a:pPr lvl="1"/>
            <a:r>
              <a:rPr lang="en-US" dirty="0"/>
              <a:t>example: </a:t>
            </a:r>
            <a:r>
              <a:rPr lang="en-US" b="1" dirty="0"/>
              <a:t>A</a:t>
            </a:r>
            <a:r>
              <a:rPr lang="en-US" baseline="-25000" dirty="0"/>
              <a:t>24</a:t>
            </a:r>
            <a:r>
              <a:rPr lang="en-US" dirty="0"/>
              <a:t> or </a:t>
            </a:r>
            <a:r>
              <a:rPr lang="en-US" i="1" dirty="0"/>
              <a:t>a</a:t>
            </a:r>
            <a:r>
              <a:rPr lang="en-US" baseline="-25000" dirty="0"/>
              <a:t>24</a:t>
            </a:r>
            <a:r>
              <a:rPr lang="en-US" dirty="0"/>
              <a:t> is element in second row, fourth column of </a:t>
            </a:r>
            <a:r>
              <a:rPr lang="en-US" b="1" dirty="0"/>
              <a:t>A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Matrices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5214938" y="3792538"/>
          <a:ext cx="2481262" cy="1389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74" name="Equation" r:id="rId4" imgW="1269720" imgH="711000" progId="Equation.3">
                  <p:embed/>
                </p:oleObj>
              </mc:Choice>
              <mc:Fallback>
                <p:oleObj name="Equation" r:id="rId4" imgW="1269720" imgH="7110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4938" y="3792538"/>
                        <a:ext cx="2481262" cy="1389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11163" y="990600"/>
            <a:ext cx="8318500" cy="5181600"/>
          </a:xfrm>
        </p:spPr>
        <p:txBody>
          <a:bodyPr/>
          <a:lstStyle/>
          <a:p>
            <a:r>
              <a:rPr lang="en-US" dirty="0"/>
              <a:t>A vector can be regarded as special case of a matrix, where one of matrix dimensions = 1.</a:t>
            </a:r>
          </a:p>
          <a:p>
            <a:r>
              <a:rPr lang="en-US" dirty="0"/>
              <a:t>Matrix </a:t>
            </a:r>
            <a:r>
              <a:rPr lang="en-US" i="1" dirty="0"/>
              <a:t>transpose</a:t>
            </a:r>
            <a:r>
              <a:rPr lang="en-US" dirty="0"/>
              <a:t> (denoted </a:t>
            </a:r>
            <a:r>
              <a:rPr lang="en-US" baseline="30000" dirty="0"/>
              <a:t>T</a:t>
            </a:r>
            <a:r>
              <a:rPr lang="en-US" dirty="0"/>
              <a:t>)</a:t>
            </a:r>
            <a:endParaRPr lang="en-US" i="1" dirty="0"/>
          </a:p>
          <a:p>
            <a:pPr lvl="1"/>
            <a:r>
              <a:rPr lang="en-US" dirty="0"/>
              <a:t>swap columns and rows</a:t>
            </a:r>
          </a:p>
          <a:p>
            <a:pPr lvl="2"/>
            <a:r>
              <a:rPr lang="en-US" dirty="0"/>
              <a:t> row 1 becomes column 1, etc.</a:t>
            </a:r>
          </a:p>
          <a:p>
            <a:pPr lvl="1"/>
            <a:r>
              <a:rPr lang="en-US" i="1" dirty="0"/>
              <a:t>m</a:t>
            </a:r>
            <a:r>
              <a:rPr lang="en-US" dirty="0"/>
              <a:t> x </a:t>
            </a:r>
            <a:r>
              <a:rPr lang="en-US" i="1" dirty="0"/>
              <a:t>n</a:t>
            </a:r>
            <a:r>
              <a:rPr lang="en-US" dirty="0"/>
              <a:t> matrix becomes </a:t>
            </a:r>
            <a:r>
              <a:rPr lang="en-US" i="1" dirty="0"/>
              <a:t>n</a:t>
            </a:r>
            <a:r>
              <a:rPr lang="en-US" dirty="0"/>
              <a:t> x </a:t>
            </a:r>
            <a:r>
              <a:rPr lang="en-US" i="1" dirty="0"/>
              <a:t>m</a:t>
            </a:r>
            <a:r>
              <a:rPr lang="en-US" dirty="0"/>
              <a:t> matrix</a:t>
            </a:r>
          </a:p>
          <a:p>
            <a:pPr lvl="1"/>
            <a:r>
              <a:rPr lang="en-US" dirty="0"/>
              <a:t>example: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Matrices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309198" y="4726986"/>
          <a:ext cx="2928937" cy="893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946" name="Equation" r:id="rId4" imgW="1498320" imgH="457200" progId="Equation.3">
                  <p:embed/>
                </p:oleObj>
              </mc:Choice>
              <mc:Fallback>
                <p:oleObj name="Equation" r:id="rId4" imgW="1498320" imgH="4572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9198" y="4726986"/>
                        <a:ext cx="2928937" cy="893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7939" name="Object 3"/>
          <p:cNvGraphicFramePr>
            <a:graphicFrameLocks noChangeAspect="1"/>
          </p:cNvGraphicFramePr>
          <p:nvPr/>
        </p:nvGraphicFramePr>
        <p:xfrm>
          <a:off x="4977910" y="4057062"/>
          <a:ext cx="1984375" cy="223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947" name="Equation" r:id="rId6" imgW="1015920" imgH="1143000" progId="Equation.3">
                  <p:embed/>
                </p:oleObj>
              </mc:Choice>
              <mc:Fallback>
                <p:oleObj name="Equation" r:id="rId6" imgW="1015920" imgH="11430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77910" y="4057062"/>
                        <a:ext cx="1984375" cy="2232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11163" y="1219200"/>
            <a:ext cx="8318500" cy="5334000"/>
          </a:xfrm>
        </p:spPr>
        <p:txBody>
          <a:bodyPr/>
          <a:lstStyle/>
          <a:p>
            <a:r>
              <a:rPr lang="en-US" sz="2400" dirty="0"/>
              <a:t>Addition of two matrices</a:t>
            </a:r>
          </a:p>
          <a:p>
            <a:pPr lvl="1"/>
            <a:r>
              <a:rPr lang="en-US" sz="2400" dirty="0"/>
              <a:t>matrices must be same size</a:t>
            </a:r>
          </a:p>
          <a:p>
            <a:pPr lvl="1"/>
            <a:r>
              <a:rPr lang="en-US" sz="2400" dirty="0"/>
              <a:t>add corresponding elements:</a:t>
            </a:r>
            <a:br>
              <a:rPr lang="en-US" sz="2400" dirty="0"/>
            </a:br>
            <a:r>
              <a:rPr lang="en-US" sz="2400" dirty="0"/>
              <a:t>		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i="1" baseline="-25000" dirty="0" err="1">
                <a:latin typeface="Times New Roman" pitchFamily="18" charset="0"/>
                <a:cs typeface="Times New Roman" pitchFamily="18" charset="0"/>
              </a:rPr>
              <a:t>ij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i="1" baseline="-25000" dirty="0" err="1">
                <a:latin typeface="Times New Roman" pitchFamily="18" charset="0"/>
                <a:cs typeface="Times New Roman" pitchFamily="18" charset="0"/>
              </a:rPr>
              <a:t>ij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i="1" baseline="-25000" dirty="0" err="1">
                <a:latin typeface="Times New Roman" pitchFamily="18" charset="0"/>
                <a:cs typeface="Times New Roman" pitchFamily="18" charset="0"/>
              </a:rPr>
              <a:t>ij</a:t>
            </a:r>
            <a:endParaRPr lang="en-US" i="1" baseline="-250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400" dirty="0"/>
              <a:t>result is a matrix of same size</a:t>
            </a:r>
          </a:p>
          <a:p>
            <a:endParaRPr lang="en-US" sz="2400" dirty="0"/>
          </a:p>
          <a:p>
            <a:r>
              <a:rPr lang="en-US" sz="2400" dirty="0"/>
              <a:t>Scalar multiplication of a matrix</a:t>
            </a:r>
          </a:p>
          <a:p>
            <a:pPr lvl="1"/>
            <a:r>
              <a:rPr lang="en-US" sz="2400" dirty="0"/>
              <a:t>multiply each element by scalar:</a:t>
            </a:r>
            <a:br>
              <a:rPr lang="en-US" sz="2400" dirty="0"/>
            </a:br>
            <a:r>
              <a:rPr lang="en-US" sz="2400" dirty="0"/>
              <a:t>		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i="1" baseline="-25000" dirty="0" err="1">
                <a:latin typeface="Times New Roman" pitchFamily="18" charset="0"/>
                <a:cs typeface="Times New Roman" pitchFamily="18" charset="0"/>
              </a:rPr>
              <a:t>ij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 = d 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Symbol"/>
              </a:rPr>
              <a:t> 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  <a:sym typeface="Symbol"/>
              </a:rPr>
              <a:t>a</a:t>
            </a:r>
            <a:r>
              <a:rPr lang="en-US" i="1" baseline="-25000" dirty="0" err="1">
                <a:latin typeface="Times New Roman" pitchFamily="18" charset="0"/>
                <a:cs typeface="Times New Roman" pitchFamily="18" charset="0"/>
                <a:sym typeface="Symbol"/>
              </a:rPr>
              <a:t>ij</a:t>
            </a:r>
            <a:endParaRPr lang="en-US" i="1" baseline="-250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400" dirty="0"/>
              <a:t>result is a matrix of same size</a:t>
            </a:r>
          </a:p>
          <a:p>
            <a:pPr lvl="1"/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arithmetic</a:t>
            </a:r>
          </a:p>
        </p:txBody>
      </p:sp>
      <p:graphicFrame>
        <p:nvGraphicFramePr>
          <p:cNvPr id="169988" name="Object 4"/>
          <p:cNvGraphicFramePr>
            <a:graphicFrameLocks noChangeAspect="1"/>
          </p:cNvGraphicFramePr>
          <p:nvPr/>
        </p:nvGraphicFramePr>
        <p:xfrm>
          <a:off x="5538788" y="1447800"/>
          <a:ext cx="3224212" cy="1785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996" name="Equation" r:id="rId3" imgW="1650960" imgH="914400" progId="Equation.3">
                  <p:embed/>
                </p:oleObj>
              </mc:Choice>
              <mc:Fallback>
                <p:oleObj name="Equation" r:id="rId3" imgW="1650960" imgH="9144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38788" y="1447800"/>
                        <a:ext cx="3224212" cy="17859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9989" name="Object 5"/>
          <p:cNvGraphicFramePr>
            <a:graphicFrameLocks noChangeAspect="1"/>
          </p:cNvGraphicFramePr>
          <p:nvPr/>
        </p:nvGraphicFramePr>
        <p:xfrm>
          <a:off x="5930900" y="3962400"/>
          <a:ext cx="2603500" cy="1785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997" name="Equation" r:id="rId5" imgW="1333440" imgH="914400" progId="Equation.3">
                  <p:embed/>
                </p:oleObj>
              </mc:Choice>
              <mc:Fallback>
                <p:oleObj name="Equation" r:id="rId5" imgW="1333440" imgH="9144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30900" y="3962400"/>
                        <a:ext cx="2603500" cy="17859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15963" y="1143000"/>
            <a:ext cx="8047037" cy="5181600"/>
          </a:xfrm>
        </p:spPr>
        <p:txBody>
          <a:bodyPr/>
          <a:lstStyle/>
          <a:p>
            <a:r>
              <a:rPr lang="en-US" sz="2400" dirty="0"/>
              <a:t>Matrix-matrix multiplication</a:t>
            </a:r>
          </a:p>
          <a:p>
            <a:pPr lvl="1"/>
            <a:r>
              <a:rPr lang="en-US" sz="2400" dirty="0"/>
              <a:t>vector-matrix multiplication just a special case</a:t>
            </a:r>
          </a:p>
          <a:p>
            <a:endParaRPr lang="en-US" sz="2400" dirty="0"/>
          </a:p>
          <a:p>
            <a:pPr algn="ctr">
              <a:buNone/>
            </a:pPr>
            <a:r>
              <a:rPr lang="en-US" sz="2400" b="1" i="1" dirty="0"/>
              <a:t>TO THE BOARD!!</a:t>
            </a:r>
          </a:p>
          <a:p>
            <a:endParaRPr lang="en-US" sz="2400" dirty="0"/>
          </a:p>
          <a:p>
            <a:r>
              <a:rPr lang="en-US" sz="2400" dirty="0"/>
              <a:t>Multiplication is associative</a:t>
            </a:r>
          </a:p>
          <a:p>
            <a:pPr lvl="1">
              <a:buNone/>
            </a:pPr>
            <a:r>
              <a:rPr lang="en-US" sz="2400" dirty="0"/>
              <a:t>			</a:t>
            </a:r>
            <a:r>
              <a:rPr lang="en-US" sz="2400" b="1" dirty="0"/>
              <a:t>A</a:t>
            </a:r>
            <a:r>
              <a:rPr lang="en-US" sz="2400" dirty="0"/>
              <a:t> </a:t>
            </a:r>
            <a:r>
              <a:rPr lang="en-US" sz="2400" dirty="0">
                <a:sym typeface="Symbol"/>
              </a:rPr>
              <a:t> ( </a:t>
            </a:r>
            <a:r>
              <a:rPr lang="en-US" sz="2400" b="1" dirty="0">
                <a:sym typeface="Symbol"/>
              </a:rPr>
              <a:t>B</a:t>
            </a:r>
            <a:r>
              <a:rPr lang="en-US" sz="2400" dirty="0">
                <a:sym typeface="Symbol"/>
              </a:rPr>
              <a:t>  </a:t>
            </a:r>
            <a:r>
              <a:rPr lang="en-US" sz="2400" b="1" dirty="0">
                <a:sym typeface="Symbol"/>
              </a:rPr>
              <a:t>C</a:t>
            </a:r>
            <a:r>
              <a:rPr lang="en-US" sz="2400" dirty="0">
                <a:sym typeface="Symbol"/>
              </a:rPr>
              <a:t> ) = ( </a:t>
            </a:r>
            <a:r>
              <a:rPr lang="en-US" sz="2400" b="1" dirty="0"/>
              <a:t>A</a:t>
            </a:r>
            <a:r>
              <a:rPr lang="en-US" sz="2400" dirty="0"/>
              <a:t> </a:t>
            </a:r>
            <a:r>
              <a:rPr lang="en-US" sz="2400" dirty="0">
                <a:sym typeface="Symbol"/>
              </a:rPr>
              <a:t> </a:t>
            </a:r>
            <a:r>
              <a:rPr lang="en-US" sz="2400" b="1" dirty="0">
                <a:sym typeface="Symbol"/>
              </a:rPr>
              <a:t>B</a:t>
            </a:r>
            <a:r>
              <a:rPr lang="en-US" sz="2400" dirty="0">
                <a:sym typeface="Symbol"/>
              </a:rPr>
              <a:t> )  </a:t>
            </a:r>
            <a:r>
              <a:rPr lang="en-US" sz="2400" b="1" dirty="0">
                <a:sym typeface="Symbol"/>
              </a:rPr>
              <a:t>C</a:t>
            </a:r>
            <a:r>
              <a:rPr lang="en-US" sz="2400" dirty="0">
                <a:sym typeface="Symbol"/>
              </a:rPr>
              <a:t> </a:t>
            </a:r>
            <a:endParaRPr lang="en-US" sz="2400" dirty="0"/>
          </a:p>
          <a:p>
            <a:r>
              <a:rPr lang="en-US" sz="2400" dirty="0"/>
              <a:t>Multiplication is </a:t>
            </a:r>
            <a:r>
              <a:rPr lang="en-US" sz="2400" i="1" dirty="0"/>
              <a:t>not</a:t>
            </a:r>
            <a:r>
              <a:rPr lang="en-US" sz="2400" dirty="0"/>
              <a:t> commutative</a:t>
            </a:r>
            <a:br>
              <a:rPr lang="en-US" sz="2400" dirty="0"/>
            </a:br>
            <a:r>
              <a:rPr lang="en-US" sz="2400" dirty="0"/>
              <a:t>		</a:t>
            </a:r>
            <a:r>
              <a:rPr lang="en-US" sz="2400" b="1" dirty="0"/>
              <a:t>A</a:t>
            </a:r>
            <a:r>
              <a:rPr lang="en-US" sz="2400" dirty="0"/>
              <a:t> </a:t>
            </a:r>
            <a:r>
              <a:rPr lang="en-US" sz="2400" dirty="0">
                <a:sym typeface="Symbol"/>
              </a:rPr>
              <a:t> </a:t>
            </a:r>
            <a:r>
              <a:rPr lang="en-US" sz="2400" b="1" dirty="0">
                <a:sym typeface="Symbol"/>
              </a:rPr>
              <a:t>B</a:t>
            </a:r>
            <a:r>
              <a:rPr lang="en-US" sz="2400" dirty="0">
                <a:sym typeface="Symbol"/>
              </a:rPr>
              <a:t>  </a:t>
            </a:r>
            <a:r>
              <a:rPr lang="en-US" sz="2400" b="1" dirty="0">
                <a:sym typeface="Symbol"/>
              </a:rPr>
              <a:t>B</a:t>
            </a:r>
            <a:r>
              <a:rPr lang="en-US" sz="2400" dirty="0"/>
              <a:t> </a:t>
            </a:r>
            <a:r>
              <a:rPr lang="en-US" sz="2400" dirty="0">
                <a:sym typeface="Symbol"/>
              </a:rPr>
              <a:t> </a:t>
            </a:r>
            <a:r>
              <a:rPr lang="en-US" sz="2400" b="1" dirty="0">
                <a:sym typeface="Symbol"/>
              </a:rPr>
              <a:t>A</a:t>
            </a:r>
            <a:r>
              <a:rPr lang="en-US" sz="2400" dirty="0">
                <a:sym typeface="Symbol"/>
              </a:rPr>
              <a:t>     (generally)</a:t>
            </a:r>
            <a:endParaRPr lang="en-US" sz="2400" dirty="0"/>
          </a:p>
          <a:p>
            <a:r>
              <a:rPr lang="en-US" sz="2400" dirty="0"/>
              <a:t>Transposition rule:</a:t>
            </a:r>
            <a:br>
              <a:rPr lang="en-US" sz="2400" dirty="0"/>
            </a:br>
            <a:r>
              <a:rPr lang="en-US" sz="2400" dirty="0"/>
              <a:t>		( </a:t>
            </a:r>
            <a:r>
              <a:rPr lang="en-US" sz="2400" b="1" dirty="0"/>
              <a:t>A</a:t>
            </a:r>
            <a:r>
              <a:rPr lang="en-US" sz="2400" dirty="0"/>
              <a:t> </a:t>
            </a:r>
            <a:r>
              <a:rPr lang="en-US" sz="2400" dirty="0">
                <a:sym typeface="Symbol"/>
              </a:rPr>
              <a:t> </a:t>
            </a:r>
            <a:r>
              <a:rPr lang="en-US" sz="2400" b="1" dirty="0">
                <a:sym typeface="Symbol"/>
              </a:rPr>
              <a:t>B</a:t>
            </a:r>
            <a:r>
              <a:rPr lang="en-US" sz="2400" dirty="0">
                <a:sym typeface="Symbol"/>
              </a:rPr>
              <a:t> )</a:t>
            </a:r>
            <a:r>
              <a:rPr lang="en-US" sz="2400" baseline="30000" dirty="0">
                <a:sym typeface="Symbol"/>
              </a:rPr>
              <a:t>T</a:t>
            </a:r>
            <a:r>
              <a:rPr lang="en-US" sz="2400" dirty="0">
                <a:sym typeface="Symbol"/>
              </a:rPr>
              <a:t> = </a:t>
            </a:r>
            <a:r>
              <a:rPr lang="en-US" sz="2400" b="1" dirty="0">
                <a:sym typeface="Symbol"/>
              </a:rPr>
              <a:t>B</a:t>
            </a:r>
            <a:r>
              <a:rPr lang="en-US" sz="2400" baseline="30000" dirty="0">
                <a:sym typeface="Symbol"/>
              </a:rPr>
              <a:t> T</a:t>
            </a:r>
            <a:r>
              <a:rPr lang="en-US" sz="2400" dirty="0"/>
              <a:t> </a:t>
            </a:r>
            <a:r>
              <a:rPr lang="en-US" sz="2400" dirty="0">
                <a:sym typeface="Symbol"/>
              </a:rPr>
              <a:t> </a:t>
            </a:r>
            <a:r>
              <a:rPr lang="en-US" sz="2400" b="1" dirty="0">
                <a:sym typeface="Symbol"/>
              </a:rPr>
              <a:t>A</a:t>
            </a:r>
            <a:r>
              <a:rPr lang="en-US" sz="2400" baseline="30000" dirty="0">
                <a:sym typeface="Symbol"/>
              </a:rPr>
              <a:t> T</a:t>
            </a:r>
            <a:endParaRPr lang="en-US" sz="2400" dirty="0"/>
          </a:p>
          <a:p>
            <a:pPr marL="292100" lvl="1" indent="-292100">
              <a:buSzPct val="75000"/>
              <a:buNone/>
            </a:pPr>
            <a:r>
              <a:rPr lang="en-US" sz="2400" dirty="0"/>
              <a:t>	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arithmetic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RULE</a:t>
            </a:r>
            <a:r>
              <a:rPr lang="en-US" dirty="0"/>
              <a:t>: In any chain of matrix multiplications, the </a:t>
            </a:r>
            <a:r>
              <a:rPr lang="en-US" i="1" dirty="0"/>
              <a:t>column</a:t>
            </a:r>
            <a:r>
              <a:rPr lang="en-US" dirty="0"/>
              <a:t> dimension of one matrix in the chain must match the </a:t>
            </a:r>
            <a:r>
              <a:rPr lang="en-US" i="1" dirty="0"/>
              <a:t>row</a:t>
            </a:r>
            <a:r>
              <a:rPr lang="en-US" dirty="0"/>
              <a:t> dimension of the </a:t>
            </a:r>
            <a:r>
              <a:rPr lang="en-US" i="1" dirty="0"/>
              <a:t>following</a:t>
            </a:r>
            <a:r>
              <a:rPr lang="en-US" dirty="0"/>
              <a:t> matrix in the chain.</a:t>
            </a:r>
          </a:p>
          <a:p>
            <a:r>
              <a:rPr lang="en-US" dirty="0"/>
              <a:t>Examples</a:t>
            </a:r>
          </a:p>
          <a:p>
            <a:pPr lvl="1" algn="ctr">
              <a:buNone/>
            </a:pPr>
            <a:r>
              <a:rPr lang="en-US" dirty="0"/>
              <a:t>	</a:t>
            </a:r>
            <a:r>
              <a:rPr lang="en-US" b="1" dirty="0"/>
              <a:t>A</a:t>
            </a:r>
            <a:r>
              <a:rPr lang="en-US" dirty="0"/>
              <a:t> 3 x 5	</a:t>
            </a:r>
            <a:r>
              <a:rPr lang="en-US" b="1" dirty="0"/>
              <a:t>B</a:t>
            </a:r>
            <a:r>
              <a:rPr lang="en-US" dirty="0"/>
              <a:t> 5 x 5	</a:t>
            </a:r>
            <a:r>
              <a:rPr lang="en-US" b="1" dirty="0"/>
              <a:t>C</a:t>
            </a:r>
            <a:r>
              <a:rPr lang="en-US" dirty="0"/>
              <a:t> 3 x 1</a:t>
            </a:r>
          </a:p>
          <a:p>
            <a:pPr lvl="1">
              <a:buNone/>
            </a:pPr>
            <a:r>
              <a:rPr lang="en-US" dirty="0"/>
              <a:t>Right:</a:t>
            </a:r>
          </a:p>
          <a:p>
            <a:pPr lvl="1">
              <a:buNone/>
            </a:pPr>
            <a:r>
              <a:rPr lang="en-US" b="1" dirty="0"/>
              <a:t>	A</a:t>
            </a:r>
            <a:r>
              <a:rPr lang="en-US" dirty="0"/>
              <a:t> </a:t>
            </a:r>
            <a:r>
              <a:rPr lang="en-US" dirty="0">
                <a:sym typeface="Symbol"/>
              </a:rPr>
              <a:t> </a:t>
            </a:r>
            <a:r>
              <a:rPr lang="en-US" b="1" dirty="0">
                <a:sym typeface="Symbol"/>
              </a:rPr>
              <a:t>B</a:t>
            </a:r>
            <a:r>
              <a:rPr lang="en-US" dirty="0">
                <a:sym typeface="Symbol"/>
              </a:rPr>
              <a:t>  </a:t>
            </a:r>
            <a:r>
              <a:rPr lang="en-US" b="1" dirty="0">
                <a:sym typeface="Symbol"/>
              </a:rPr>
              <a:t>A</a:t>
            </a:r>
            <a:r>
              <a:rPr lang="en-US" baseline="30000" dirty="0">
                <a:sym typeface="Symbol"/>
              </a:rPr>
              <a:t>T</a:t>
            </a:r>
            <a:r>
              <a:rPr lang="en-US" dirty="0">
                <a:sym typeface="Symbol"/>
              </a:rPr>
              <a:t>	</a:t>
            </a:r>
            <a:r>
              <a:rPr lang="en-US" b="1" dirty="0">
                <a:sym typeface="Symbol"/>
              </a:rPr>
              <a:t>C</a:t>
            </a:r>
            <a:r>
              <a:rPr lang="en-US" baseline="30000" dirty="0">
                <a:sym typeface="Symbol"/>
              </a:rPr>
              <a:t>T</a:t>
            </a:r>
            <a:r>
              <a:rPr lang="en-US" dirty="0"/>
              <a:t> </a:t>
            </a:r>
            <a:r>
              <a:rPr lang="en-US" dirty="0">
                <a:sym typeface="Symbol"/>
              </a:rPr>
              <a:t> </a:t>
            </a:r>
            <a:r>
              <a:rPr lang="en-US" b="1" dirty="0">
                <a:sym typeface="Symbol"/>
              </a:rPr>
              <a:t>A</a:t>
            </a:r>
            <a:r>
              <a:rPr lang="en-US" dirty="0">
                <a:sym typeface="Symbol"/>
              </a:rPr>
              <a:t>  </a:t>
            </a:r>
            <a:r>
              <a:rPr lang="en-US" b="1" dirty="0">
                <a:sym typeface="Symbol"/>
              </a:rPr>
              <a:t>B	</a:t>
            </a:r>
            <a:r>
              <a:rPr lang="en-US" b="1" dirty="0"/>
              <a:t> A</a:t>
            </a:r>
            <a:r>
              <a:rPr lang="en-US" baseline="30000" dirty="0"/>
              <a:t>T</a:t>
            </a:r>
            <a:r>
              <a:rPr lang="en-US" dirty="0"/>
              <a:t> </a:t>
            </a:r>
            <a:r>
              <a:rPr lang="en-US" dirty="0">
                <a:sym typeface="Symbol"/>
              </a:rPr>
              <a:t> </a:t>
            </a:r>
            <a:r>
              <a:rPr lang="en-US" b="1" dirty="0">
                <a:sym typeface="Symbol"/>
              </a:rPr>
              <a:t>A</a:t>
            </a:r>
            <a:r>
              <a:rPr lang="en-US" dirty="0">
                <a:sym typeface="Symbol"/>
              </a:rPr>
              <a:t>  </a:t>
            </a:r>
            <a:r>
              <a:rPr lang="en-US" b="1" dirty="0">
                <a:sym typeface="Symbol"/>
              </a:rPr>
              <a:t>B	</a:t>
            </a:r>
            <a:r>
              <a:rPr lang="en-US" b="1" dirty="0"/>
              <a:t> C</a:t>
            </a:r>
            <a:r>
              <a:rPr lang="en-US" dirty="0"/>
              <a:t> </a:t>
            </a:r>
            <a:r>
              <a:rPr lang="en-US" dirty="0">
                <a:sym typeface="Symbol"/>
              </a:rPr>
              <a:t> </a:t>
            </a:r>
            <a:r>
              <a:rPr lang="en-US" b="1" dirty="0">
                <a:sym typeface="Symbol"/>
              </a:rPr>
              <a:t>C</a:t>
            </a:r>
            <a:r>
              <a:rPr lang="en-US" baseline="30000" dirty="0">
                <a:sym typeface="Symbol"/>
              </a:rPr>
              <a:t>T</a:t>
            </a:r>
            <a:r>
              <a:rPr lang="en-US" dirty="0">
                <a:sym typeface="Symbol"/>
              </a:rPr>
              <a:t>  </a:t>
            </a:r>
            <a:r>
              <a:rPr lang="en-US" b="1" dirty="0">
                <a:sym typeface="Symbol"/>
              </a:rPr>
              <a:t>A</a:t>
            </a:r>
          </a:p>
          <a:p>
            <a:pPr lvl="1">
              <a:buNone/>
            </a:pPr>
            <a:r>
              <a:rPr lang="en-US" dirty="0"/>
              <a:t>Wrong:</a:t>
            </a:r>
          </a:p>
          <a:p>
            <a:pPr lvl="1">
              <a:buNone/>
            </a:pPr>
            <a:r>
              <a:rPr lang="en-US" b="1" dirty="0"/>
              <a:t>	A</a:t>
            </a:r>
            <a:r>
              <a:rPr lang="en-US" dirty="0"/>
              <a:t> </a:t>
            </a:r>
            <a:r>
              <a:rPr lang="en-US" dirty="0">
                <a:sym typeface="Symbol"/>
              </a:rPr>
              <a:t> </a:t>
            </a:r>
            <a:r>
              <a:rPr lang="en-US" b="1" dirty="0">
                <a:sym typeface="Symbol"/>
              </a:rPr>
              <a:t>B</a:t>
            </a:r>
            <a:r>
              <a:rPr lang="en-US" dirty="0">
                <a:sym typeface="Symbol"/>
              </a:rPr>
              <a:t>  </a:t>
            </a:r>
            <a:r>
              <a:rPr lang="en-US" b="1" dirty="0">
                <a:sym typeface="Symbol"/>
              </a:rPr>
              <a:t>A</a:t>
            </a:r>
            <a:r>
              <a:rPr lang="en-US" dirty="0">
                <a:sym typeface="Symbol"/>
              </a:rPr>
              <a:t>	</a:t>
            </a:r>
            <a:r>
              <a:rPr lang="en-US" b="1" dirty="0">
                <a:sym typeface="Symbol"/>
              </a:rPr>
              <a:t>C</a:t>
            </a:r>
            <a:r>
              <a:rPr lang="en-US" dirty="0"/>
              <a:t> </a:t>
            </a:r>
            <a:r>
              <a:rPr lang="en-US" dirty="0">
                <a:sym typeface="Symbol"/>
              </a:rPr>
              <a:t> </a:t>
            </a:r>
            <a:r>
              <a:rPr lang="en-US" b="1" dirty="0">
                <a:sym typeface="Symbol"/>
              </a:rPr>
              <a:t>A</a:t>
            </a:r>
            <a:r>
              <a:rPr lang="en-US" dirty="0">
                <a:sym typeface="Symbol"/>
              </a:rPr>
              <a:t>  </a:t>
            </a:r>
            <a:r>
              <a:rPr lang="en-US" b="1" dirty="0">
                <a:sym typeface="Symbol"/>
              </a:rPr>
              <a:t>B	</a:t>
            </a:r>
            <a:r>
              <a:rPr lang="en-US" b="1" dirty="0"/>
              <a:t> A</a:t>
            </a:r>
            <a:r>
              <a:rPr lang="en-US" dirty="0"/>
              <a:t> </a:t>
            </a:r>
            <a:r>
              <a:rPr lang="en-US" dirty="0">
                <a:sym typeface="Symbol"/>
              </a:rPr>
              <a:t> </a:t>
            </a:r>
            <a:r>
              <a:rPr lang="en-US" b="1" dirty="0">
                <a:sym typeface="Symbol"/>
              </a:rPr>
              <a:t>A</a:t>
            </a:r>
            <a:r>
              <a:rPr lang="en-US" baseline="30000" dirty="0">
                <a:sym typeface="Symbol"/>
              </a:rPr>
              <a:t>T</a:t>
            </a:r>
            <a:r>
              <a:rPr lang="en-US" dirty="0">
                <a:sym typeface="Symbol"/>
              </a:rPr>
              <a:t>  </a:t>
            </a:r>
            <a:r>
              <a:rPr lang="en-US" b="1" dirty="0">
                <a:sym typeface="Symbol"/>
              </a:rPr>
              <a:t>B	</a:t>
            </a:r>
            <a:r>
              <a:rPr lang="en-US" b="1" dirty="0"/>
              <a:t> C</a:t>
            </a:r>
            <a:r>
              <a:rPr lang="en-US" baseline="30000" dirty="0"/>
              <a:t>T</a:t>
            </a:r>
            <a:r>
              <a:rPr lang="en-US" dirty="0"/>
              <a:t> </a:t>
            </a:r>
            <a:r>
              <a:rPr lang="en-US" dirty="0">
                <a:sym typeface="Symbol"/>
              </a:rPr>
              <a:t> </a:t>
            </a:r>
            <a:r>
              <a:rPr lang="en-US" b="1" dirty="0">
                <a:sym typeface="Symbol"/>
              </a:rPr>
              <a:t>C</a:t>
            </a:r>
            <a:r>
              <a:rPr lang="en-US" dirty="0">
                <a:sym typeface="Symbol"/>
              </a:rPr>
              <a:t>  </a:t>
            </a:r>
            <a:r>
              <a:rPr lang="en-US" b="1" dirty="0">
                <a:sym typeface="Symbol"/>
              </a:rPr>
              <a:t>A</a:t>
            </a:r>
            <a:endParaRPr lang="en-US" dirty="0"/>
          </a:p>
          <a:p>
            <a:pPr lvl="1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arithmetic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50257" y="1227219"/>
            <a:ext cx="8604985" cy="4721094"/>
          </a:xfrm>
        </p:spPr>
        <p:txBody>
          <a:bodyPr/>
          <a:lstStyle/>
          <a:p>
            <a:r>
              <a:rPr lang="en-US" sz="2400" dirty="0"/>
              <a:t>Orthogonal projection of </a:t>
            </a:r>
            <a:r>
              <a:rPr lang="en-US" sz="2400" b="1" dirty="0"/>
              <a:t>y</a:t>
            </a:r>
            <a:r>
              <a:rPr lang="en-US" sz="2400" dirty="0"/>
              <a:t> onto </a:t>
            </a:r>
            <a:r>
              <a:rPr lang="en-US" sz="2400" b="1" dirty="0"/>
              <a:t>x</a:t>
            </a:r>
          </a:p>
          <a:p>
            <a:pPr lvl="1"/>
            <a:r>
              <a:rPr lang="en-US" sz="2400" dirty="0"/>
              <a:t>Can take place in any space of dimensionality </a:t>
            </a:r>
            <a:r>
              <a:rPr lang="en-US" sz="2400" u="sng" dirty="0"/>
              <a:t>&gt;</a:t>
            </a:r>
            <a:r>
              <a:rPr lang="en-US" sz="2400" dirty="0"/>
              <a:t> 2</a:t>
            </a:r>
          </a:p>
          <a:p>
            <a:pPr lvl="1"/>
            <a:r>
              <a:rPr lang="en-US" sz="2400" dirty="0"/>
              <a:t>Unit vector in direction of </a:t>
            </a:r>
            <a:r>
              <a:rPr lang="en-US" sz="2400" b="1" dirty="0"/>
              <a:t>x</a:t>
            </a:r>
            <a:r>
              <a:rPr lang="en-US" sz="2400" dirty="0"/>
              <a:t> is</a:t>
            </a:r>
            <a:br>
              <a:rPr lang="en-US" sz="2400" dirty="0"/>
            </a:br>
            <a:r>
              <a:rPr lang="en-US" sz="2400" dirty="0"/>
              <a:t>		</a:t>
            </a:r>
            <a:r>
              <a:rPr lang="en-US" sz="2400" b="1" dirty="0"/>
              <a:t>x</a:t>
            </a:r>
            <a:r>
              <a:rPr lang="en-US" sz="2400" dirty="0"/>
              <a:t> / || </a:t>
            </a:r>
            <a:r>
              <a:rPr lang="en-US" sz="2400" b="1" dirty="0"/>
              <a:t>x</a:t>
            </a:r>
            <a:r>
              <a:rPr lang="en-US" sz="2400" dirty="0"/>
              <a:t> ||</a:t>
            </a:r>
          </a:p>
          <a:p>
            <a:pPr lvl="1"/>
            <a:r>
              <a:rPr lang="en-US" sz="2400" dirty="0"/>
              <a:t>Length of projection of </a:t>
            </a:r>
            <a:r>
              <a:rPr lang="en-US" sz="2400" b="1" dirty="0"/>
              <a:t>y</a:t>
            </a:r>
            <a:r>
              <a:rPr lang="en-US" sz="2400" dirty="0"/>
              <a:t> in</a:t>
            </a:r>
            <a:br>
              <a:rPr lang="en-US" sz="2400" dirty="0"/>
            </a:br>
            <a:r>
              <a:rPr lang="en-US" sz="2400" dirty="0"/>
              <a:t>direction of </a:t>
            </a:r>
            <a:r>
              <a:rPr lang="en-US" sz="2400" b="1" dirty="0"/>
              <a:t>x</a:t>
            </a:r>
            <a:r>
              <a:rPr lang="en-US" sz="2400" dirty="0"/>
              <a:t> is</a:t>
            </a:r>
            <a:br>
              <a:rPr lang="en-US" sz="2400" dirty="0"/>
            </a:br>
            <a:r>
              <a:rPr lang="en-US" sz="2400" dirty="0"/>
              <a:t>		|| </a:t>
            </a:r>
            <a:r>
              <a:rPr lang="en-US" sz="2400" b="1" dirty="0"/>
              <a:t>y</a:t>
            </a:r>
            <a:r>
              <a:rPr lang="en-US" sz="2400" dirty="0"/>
              <a:t> || </a:t>
            </a:r>
            <a:r>
              <a:rPr lang="en-US" sz="2400" dirty="0">
                <a:sym typeface="Symbol"/>
              </a:rPr>
              <a:t> </a:t>
            </a:r>
            <a:r>
              <a:rPr lang="en-US" sz="2400" dirty="0" err="1"/>
              <a:t>cos</a:t>
            </a:r>
            <a:r>
              <a:rPr lang="en-US" sz="2400" dirty="0"/>
              <a:t>(</a:t>
            </a:r>
            <a:r>
              <a:rPr lang="en-US" sz="2400" i="1" dirty="0">
                <a:sym typeface="Symbol"/>
              </a:rPr>
              <a:t> </a:t>
            </a:r>
            <a:r>
              <a:rPr lang="en-US" sz="2400" dirty="0">
                <a:sym typeface="Symbol"/>
              </a:rPr>
              <a:t>)</a:t>
            </a:r>
            <a:r>
              <a:rPr lang="en-US" sz="2400" dirty="0"/>
              <a:t> </a:t>
            </a:r>
          </a:p>
          <a:p>
            <a:pPr lvl="1"/>
            <a:r>
              <a:rPr lang="en-US" sz="2400" dirty="0"/>
              <a:t>Orthogonal projection of</a:t>
            </a:r>
            <a:br>
              <a:rPr lang="en-US" sz="2400" dirty="0"/>
            </a:br>
            <a:r>
              <a:rPr lang="en-US" sz="2400" b="1" dirty="0"/>
              <a:t>y</a:t>
            </a:r>
            <a:r>
              <a:rPr lang="en-US" sz="2400" dirty="0"/>
              <a:t> onto </a:t>
            </a:r>
            <a:r>
              <a:rPr lang="en-US" sz="2400" b="1" dirty="0"/>
              <a:t>x</a:t>
            </a:r>
            <a:r>
              <a:rPr lang="en-US" sz="2400" dirty="0"/>
              <a:t> is the vector</a:t>
            </a:r>
            <a:br>
              <a:rPr lang="en-US" sz="2400" dirty="0"/>
            </a:br>
            <a:r>
              <a:rPr lang="en-US" sz="2400" dirty="0"/>
              <a:t>		</a:t>
            </a:r>
            <a:r>
              <a:rPr lang="en-US" sz="2400" b="1" dirty="0" err="1"/>
              <a:t>proj</a:t>
            </a:r>
            <a:r>
              <a:rPr lang="en-US" sz="2400" b="1" baseline="-25000" dirty="0" err="1"/>
              <a:t>x</a:t>
            </a:r>
            <a:r>
              <a:rPr lang="en-US" sz="2400" dirty="0"/>
              <a:t>( </a:t>
            </a:r>
            <a:r>
              <a:rPr lang="en-US" sz="2400" b="1" dirty="0"/>
              <a:t>y</a:t>
            </a:r>
            <a:r>
              <a:rPr lang="en-US" sz="2400" dirty="0"/>
              <a:t> )   =   </a:t>
            </a:r>
            <a:r>
              <a:rPr lang="en-US" sz="2400" b="1" dirty="0"/>
              <a:t>x</a:t>
            </a:r>
            <a:r>
              <a:rPr lang="en-US" sz="2400" dirty="0"/>
              <a:t> </a:t>
            </a:r>
            <a:r>
              <a:rPr lang="en-US" sz="2400" dirty="0">
                <a:sym typeface="Symbol"/>
              </a:rPr>
              <a:t> </a:t>
            </a:r>
            <a:r>
              <a:rPr lang="en-US" sz="2400" dirty="0"/>
              <a:t>|| </a:t>
            </a:r>
            <a:r>
              <a:rPr lang="en-US" sz="2400" b="1" dirty="0"/>
              <a:t>y</a:t>
            </a:r>
            <a:r>
              <a:rPr lang="en-US" sz="2400" dirty="0"/>
              <a:t> || </a:t>
            </a:r>
            <a:r>
              <a:rPr lang="en-US" sz="2400" dirty="0">
                <a:sym typeface="Symbol"/>
              </a:rPr>
              <a:t> </a:t>
            </a:r>
            <a:r>
              <a:rPr lang="en-US" sz="2400" dirty="0" err="1"/>
              <a:t>cos</a:t>
            </a:r>
            <a:r>
              <a:rPr lang="en-US" sz="2400" dirty="0"/>
              <a:t>(</a:t>
            </a:r>
            <a:r>
              <a:rPr lang="en-US" sz="2400" i="1" dirty="0">
                <a:sym typeface="Symbol"/>
              </a:rPr>
              <a:t> </a:t>
            </a:r>
            <a:r>
              <a:rPr lang="en-US" sz="2400" dirty="0">
                <a:sym typeface="Symbol"/>
              </a:rPr>
              <a:t>) / </a:t>
            </a:r>
            <a:r>
              <a:rPr lang="en-US" sz="2400" dirty="0"/>
              <a:t>|| </a:t>
            </a:r>
            <a:r>
              <a:rPr lang="en-US" sz="2400" b="1" dirty="0"/>
              <a:t>x</a:t>
            </a:r>
            <a:r>
              <a:rPr lang="en-US" sz="2400" dirty="0"/>
              <a:t> ||   =</a:t>
            </a:r>
            <a:br>
              <a:rPr lang="en-US" sz="2400" dirty="0"/>
            </a:br>
            <a:r>
              <a:rPr lang="en-US" sz="2400" dirty="0"/>
              <a:t>		</a:t>
            </a:r>
            <a:r>
              <a:rPr lang="en-US" sz="2400" dirty="0">
                <a:sym typeface="Symbol"/>
              </a:rPr>
              <a:t>[ ( </a:t>
            </a:r>
            <a:r>
              <a:rPr lang="en-US" sz="2400" b="1" dirty="0">
                <a:sym typeface="Symbol"/>
              </a:rPr>
              <a:t>x</a:t>
            </a:r>
            <a:r>
              <a:rPr lang="en-US" sz="2400" dirty="0">
                <a:sym typeface="Symbol"/>
              </a:rPr>
              <a:t>  </a:t>
            </a:r>
            <a:r>
              <a:rPr lang="en-US" sz="2400" b="1" dirty="0">
                <a:sym typeface="Symbol"/>
              </a:rPr>
              <a:t>y</a:t>
            </a:r>
            <a:r>
              <a:rPr lang="en-US" sz="2400" dirty="0">
                <a:sym typeface="Symbol"/>
              </a:rPr>
              <a:t> ) / || </a:t>
            </a:r>
            <a:r>
              <a:rPr lang="en-US" sz="2400" b="1" dirty="0">
                <a:sym typeface="Symbol"/>
              </a:rPr>
              <a:t>x</a:t>
            </a:r>
            <a:r>
              <a:rPr lang="en-US" sz="2400" dirty="0">
                <a:sym typeface="Symbol"/>
              </a:rPr>
              <a:t> ||</a:t>
            </a:r>
            <a:r>
              <a:rPr lang="en-US" sz="2400" baseline="30000" dirty="0">
                <a:sym typeface="Symbol"/>
              </a:rPr>
              <a:t>2</a:t>
            </a:r>
            <a:r>
              <a:rPr lang="en-US" sz="2400" dirty="0"/>
              <a:t> ] </a:t>
            </a:r>
            <a:r>
              <a:rPr lang="en-US" sz="2400" b="1" dirty="0"/>
              <a:t>x</a:t>
            </a:r>
            <a:r>
              <a:rPr lang="en-US" sz="2400" dirty="0"/>
              <a:t>	</a:t>
            </a:r>
            <a:r>
              <a:rPr lang="en-US" sz="2000" dirty="0"/>
              <a:t>(using dot product alternate form)</a:t>
            </a:r>
            <a:endParaRPr lang="en-US" sz="2400" dirty="0"/>
          </a:p>
          <a:p>
            <a:endParaRPr lang="en-US" sz="2400" dirty="0"/>
          </a:p>
          <a:p>
            <a:pPr>
              <a:buNone/>
            </a:pPr>
            <a:endParaRPr lang="en-US" sz="2400" dirty="0"/>
          </a:p>
          <a:p>
            <a:pPr lvl="1"/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projection</a:t>
            </a:r>
          </a:p>
        </p:txBody>
      </p:sp>
      <p:grpSp>
        <p:nvGrpSpPr>
          <p:cNvPr id="37" name="Group 36"/>
          <p:cNvGrpSpPr/>
          <p:nvPr/>
        </p:nvGrpSpPr>
        <p:grpSpPr>
          <a:xfrm>
            <a:off x="5162468" y="2350200"/>
            <a:ext cx="3287858" cy="2083270"/>
            <a:chOff x="5162468" y="1994075"/>
            <a:chExt cx="3287858" cy="2083270"/>
          </a:xfrm>
        </p:grpSpPr>
        <p:cxnSp>
          <p:nvCxnSpPr>
            <p:cNvPr id="7" name="Straight Arrow Connector 6"/>
            <p:cNvCxnSpPr/>
            <p:nvPr/>
          </p:nvCxnSpPr>
          <p:spPr bwMode="auto">
            <a:xfrm flipV="1">
              <a:off x="5303592" y="2375075"/>
              <a:ext cx="1828800" cy="1447800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</p:cxnSp>
        <p:cxnSp>
          <p:nvCxnSpPr>
            <p:cNvPr id="9" name="Straight Arrow Connector 8"/>
            <p:cNvCxnSpPr/>
            <p:nvPr/>
          </p:nvCxnSpPr>
          <p:spPr bwMode="auto">
            <a:xfrm flipV="1">
              <a:off x="5303592" y="3289475"/>
              <a:ext cx="3048000" cy="533400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</p:cxnSp>
        <p:sp>
          <p:nvSpPr>
            <p:cNvPr id="12" name="TextBox 11"/>
            <p:cNvSpPr txBox="1"/>
            <p:nvPr/>
          </p:nvSpPr>
          <p:spPr>
            <a:xfrm>
              <a:off x="6675192" y="1994075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+mn-lt"/>
                  <a:cs typeface="Times New Roman" pitchFamily="18" charset="0"/>
                </a:rPr>
                <a:t>y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122992" y="3370835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+mn-lt"/>
                  <a:cs typeface="Times New Roman" pitchFamily="18" charset="0"/>
                </a:rPr>
                <a:t>x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141792" y="3132610"/>
              <a:ext cx="3449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latin typeface="Times New Roman" pitchFamily="18" charset="0"/>
                  <a:cs typeface="Times New Roman" pitchFamily="18" charset="0"/>
                  <a:sym typeface="Symbol"/>
                </a:rPr>
                <a:t></a:t>
              </a:r>
              <a:endParaRPr lang="en-US" sz="2400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" name="Arc 15"/>
            <p:cNvSpPr/>
            <p:nvPr/>
          </p:nvSpPr>
          <p:spPr bwMode="auto">
            <a:xfrm rot="1955644">
              <a:off x="5162468" y="2710617"/>
              <a:ext cx="1644865" cy="1365013"/>
            </a:xfrm>
            <a:prstGeom prst="arc">
              <a:avLst>
                <a:gd name="adj1" fmla="val 17051835"/>
                <a:gd name="adj2" fmla="val 20246384"/>
              </a:avLst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 bwMode="auto">
            <a:xfrm rot="16200000" flipH="1">
              <a:off x="6661479" y="2821045"/>
              <a:ext cx="1109312" cy="21737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" name="Straight Arrow Connector 28"/>
            <p:cNvCxnSpPr/>
            <p:nvPr/>
          </p:nvCxnSpPr>
          <p:spPr bwMode="auto">
            <a:xfrm flipV="1">
              <a:off x="5313141" y="3465138"/>
              <a:ext cx="2011680" cy="365758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</p:cxnSp>
        <p:sp>
          <p:nvSpPr>
            <p:cNvPr id="36" name="TextBox 35"/>
            <p:cNvSpPr txBox="1"/>
            <p:nvPr/>
          </p:nvSpPr>
          <p:spPr>
            <a:xfrm>
              <a:off x="6042392" y="3677235"/>
              <a:ext cx="12170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>
                  <a:latin typeface="+mn-lt"/>
                  <a:cs typeface="Times New Roman" pitchFamily="18" charset="0"/>
                </a:rPr>
                <a:t>proj</a:t>
              </a:r>
              <a:r>
                <a:rPr lang="en-US" sz="2000" baseline="-25000" dirty="0" err="1">
                  <a:latin typeface="+mn-lt"/>
                  <a:cs typeface="Times New Roman" pitchFamily="18" charset="0"/>
                </a:rPr>
                <a:t>x</a:t>
              </a:r>
              <a:r>
                <a:rPr lang="en-US" sz="2000" dirty="0">
                  <a:latin typeface="+mn-lt"/>
                  <a:cs typeface="Times New Roman" pitchFamily="18" charset="0"/>
                </a:rPr>
                <a:t>( y )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a</a:t>
            </a:r>
            <a:r>
              <a:rPr lang="en-US" dirty="0"/>
              <a:t> </a:t>
            </a:r>
            <a:r>
              <a:rPr lang="en-US" dirty="0">
                <a:sym typeface="Symbol"/>
              </a:rPr>
              <a:t> </a:t>
            </a:r>
            <a:r>
              <a:rPr lang="en-US" i="1" dirty="0">
                <a:sym typeface="Symbol"/>
              </a:rPr>
              <a:t>A</a:t>
            </a:r>
            <a:r>
              <a:rPr lang="en-US" dirty="0">
                <a:sym typeface="Symbol"/>
              </a:rPr>
              <a:t>	</a:t>
            </a:r>
            <a:r>
              <a:rPr lang="en-US" i="1" dirty="0">
                <a:sym typeface="Symbol"/>
              </a:rPr>
              <a:t>set membership</a:t>
            </a:r>
            <a:r>
              <a:rPr lang="en-US" dirty="0">
                <a:sym typeface="Symbol"/>
              </a:rPr>
              <a:t>: </a:t>
            </a:r>
            <a:r>
              <a:rPr lang="en-US" i="1" dirty="0">
                <a:sym typeface="Symbol"/>
              </a:rPr>
              <a:t>a</a:t>
            </a:r>
            <a:r>
              <a:rPr lang="en-US" dirty="0">
                <a:sym typeface="Symbol"/>
              </a:rPr>
              <a:t> is </a:t>
            </a:r>
            <a:r>
              <a:rPr lang="en-US" i="1" dirty="0">
                <a:sym typeface="Symbol"/>
              </a:rPr>
              <a:t>member</a:t>
            </a:r>
            <a:r>
              <a:rPr lang="en-US" dirty="0">
                <a:sym typeface="Symbol"/>
              </a:rPr>
              <a:t> of set </a:t>
            </a:r>
            <a:r>
              <a:rPr lang="en-US" i="1" dirty="0">
                <a:sym typeface="Symbol"/>
              </a:rPr>
              <a:t>A</a:t>
            </a:r>
            <a:endParaRPr lang="en-US" i="1" dirty="0"/>
          </a:p>
          <a:p>
            <a:r>
              <a:rPr lang="en-US" dirty="0"/>
              <a:t>| </a:t>
            </a:r>
            <a:r>
              <a:rPr lang="en-US" i="1" dirty="0"/>
              <a:t>B</a:t>
            </a:r>
            <a:r>
              <a:rPr lang="en-US" dirty="0"/>
              <a:t> |		</a:t>
            </a:r>
            <a:r>
              <a:rPr lang="en-US" i="1" dirty="0"/>
              <a:t>cardinality</a:t>
            </a:r>
            <a:r>
              <a:rPr lang="en-US" dirty="0"/>
              <a:t>: number of items in set </a:t>
            </a:r>
            <a:r>
              <a:rPr lang="en-US" i="1" dirty="0"/>
              <a:t>B</a:t>
            </a:r>
          </a:p>
          <a:p>
            <a:r>
              <a:rPr lang="en-US" dirty="0"/>
              <a:t>|| </a:t>
            </a:r>
            <a:r>
              <a:rPr lang="en-US" b="1" dirty="0"/>
              <a:t>v</a:t>
            </a:r>
            <a:r>
              <a:rPr lang="en-US" dirty="0"/>
              <a:t> ||	</a:t>
            </a:r>
            <a:r>
              <a:rPr lang="en-US" i="1" dirty="0"/>
              <a:t>norm</a:t>
            </a:r>
            <a:r>
              <a:rPr lang="en-US" dirty="0"/>
              <a:t>: length of vector </a:t>
            </a:r>
            <a:r>
              <a:rPr lang="en-US" i="1" dirty="0"/>
              <a:t>v</a:t>
            </a:r>
          </a:p>
          <a:p>
            <a:r>
              <a:rPr lang="en-US" dirty="0">
                <a:sym typeface="Symbol"/>
              </a:rPr>
              <a:t>		</a:t>
            </a:r>
            <a:r>
              <a:rPr lang="en-US" i="1" dirty="0">
                <a:sym typeface="Symbol"/>
              </a:rPr>
              <a:t>summation</a:t>
            </a:r>
          </a:p>
          <a:p>
            <a:r>
              <a:rPr lang="en-US" dirty="0">
                <a:sym typeface="Symbol"/>
              </a:rPr>
              <a:t>		</a:t>
            </a:r>
            <a:r>
              <a:rPr lang="en-US" i="1" dirty="0">
                <a:sym typeface="Symbol"/>
              </a:rPr>
              <a:t>integral</a:t>
            </a:r>
            <a:endParaRPr lang="en-US" i="1" dirty="0"/>
          </a:p>
          <a:p>
            <a:r>
              <a:rPr lang="en-US" dirty="0">
                <a:sym typeface="Symbol"/>
              </a:rPr>
              <a:t>		the set of </a:t>
            </a:r>
            <a:r>
              <a:rPr lang="en-US" i="1" dirty="0">
                <a:sym typeface="Symbol"/>
              </a:rPr>
              <a:t>real</a:t>
            </a:r>
            <a:r>
              <a:rPr lang="en-US" dirty="0">
                <a:sym typeface="Symbol"/>
              </a:rPr>
              <a:t> numbers</a:t>
            </a:r>
          </a:p>
          <a:p>
            <a:r>
              <a:rPr lang="en-US" dirty="0">
                <a:sym typeface="Symbol"/>
              </a:rPr>
              <a:t></a:t>
            </a:r>
            <a:r>
              <a:rPr lang="en-US" i="1" baseline="30000" dirty="0">
                <a:sym typeface="Symbol"/>
              </a:rPr>
              <a:t>n</a:t>
            </a:r>
            <a:r>
              <a:rPr lang="en-US" dirty="0">
                <a:sym typeface="Symbol"/>
              </a:rPr>
              <a:t>		</a:t>
            </a:r>
            <a:r>
              <a:rPr lang="en-US" i="1" dirty="0">
                <a:sym typeface="Symbol"/>
              </a:rPr>
              <a:t>real number space</a:t>
            </a:r>
            <a:r>
              <a:rPr lang="en-US" dirty="0">
                <a:sym typeface="Symbol"/>
              </a:rPr>
              <a:t> of dimension </a:t>
            </a:r>
            <a:r>
              <a:rPr lang="en-US" i="1" dirty="0">
                <a:sym typeface="Symbol"/>
              </a:rPr>
              <a:t>n</a:t>
            </a:r>
          </a:p>
          <a:p>
            <a:pPr marL="971550" lvl="1" indent="-514350">
              <a:buNone/>
            </a:pPr>
            <a:r>
              <a:rPr lang="en-US" sz="2400" dirty="0"/>
              <a:t>			n = 2 : plane or 2-space</a:t>
            </a:r>
            <a:br>
              <a:rPr lang="en-US" sz="2400" dirty="0"/>
            </a:br>
            <a:r>
              <a:rPr lang="en-US" sz="2400" dirty="0"/>
              <a:t>		n = 3 : 3- (dimensional) space</a:t>
            </a:r>
            <a:br>
              <a:rPr lang="en-US" sz="2400" dirty="0"/>
            </a:br>
            <a:r>
              <a:rPr lang="en-US" sz="2400" dirty="0"/>
              <a:t>		n &gt; 3 : </a:t>
            </a:r>
            <a:r>
              <a:rPr lang="en-US" sz="2400" i="1" dirty="0"/>
              <a:t>n</a:t>
            </a:r>
            <a:r>
              <a:rPr lang="en-US" sz="2400" dirty="0"/>
              <a:t>-space or </a:t>
            </a:r>
            <a:r>
              <a:rPr lang="en-US" sz="2400" i="1" dirty="0"/>
              <a:t>hyperspace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Notation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11163" y="990600"/>
            <a:ext cx="8318500" cy="5257800"/>
          </a:xfrm>
        </p:spPr>
        <p:txBody>
          <a:bodyPr/>
          <a:lstStyle/>
          <a:p>
            <a:r>
              <a:rPr lang="en-US" b="1" dirty="0"/>
              <a:t>x</a:t>
            </a:r>
            <a:r>
              <a:rPr lang="en-US" dirty="0"/>
              <a:t>, </a:t>
            </a:r>
            <a:r>
              <a:rPr lang="en-US" b="1" dirty="0"/>
              <a:t>y</a:t>
            </a:r>
            <a:r>
              <a:rPr lang="en-US" dirty="0"/>
              <a:t>, </a:t>
            </a:r>
            <a:r>
              <a:rPr lang="en-US" b="1" dirty="0"/>
              <a:t>z</a:t>
            </a:r>
            <a:r>
              <a:rPr lang="en-US" dirty="0"/>
              <a:t>,	</a:t>
            </a:r>
            <a:r>
              <a:rPr lang="en-US" i="1" dirty="0"/>
              <a:t>vector</a:t>
            </a:r>
            <a:r>
              <a:rPr lang="en-US" dirty="0"/>
              <a:t> (bold, lower case)</a:t>
            </a:r>
          </a:p>
          <a:p>
            <a:pPr>
              <a:buNone/>
            </a:pPr>
            <a:r>
              <a:rPr lang="en-US" b="1" dirty="0"/>
              <a:t>	u</a:t>
            </a:r>
            <a:r>
              <a:rPr lang="en-US" dirty="0"/>
              <a:t>, </a:t>
            </a:r>
            <a:r>
              <a:rPr lang="en-US" b="1" dirty="0"/>
              <a:t>v</a:t>
            </a:r>
          </a:p>
          <a:p>
            <a:r>
              <a:rPr lang="en-US" b="1" dirty="0"/>
              <a:t>A, B, X</a:t>
            </a:r>
            <a:r>
              <a:rPr lang="en-US" dirty="0"/>
              <a:t>	</a:t>
            </a:r>
            <a:r>
              <a:rPr lang="en-US" i="1" dirty="0"/>
              <a:t>matrix</a:t>
            </a:r>
            <a:r>
              <a:rPr lang="en-US" dirty="0"/>
              <a:t> (bold, upper case)</a:t>
            </a:r>
            <a:endParaRPr lang="en-US" b="1" dirty="0"/>
          </a:p>
          <a:p>
            <a:r>
              <a:rPr lang="en-US" i="1" dirty="0"/>
              <a:t>y</a:t>
            </a:r>
            <a:r>
              <a:rPr lang="en-US" dirty="0"/>
              <a:t> = </a:t>
            </a:r>
            <a:r>
              <a:rPr lang="en-US" i="1" dirty="0"/>
              <a:t>f</a:t>
            </a:r>
            <a:r>
              <a:rPr lang="en-US" dirty="0"/>
              <a:t>( </a:t>
            </a:r>
            <a:r>
              <a:rPr lang="en-US" i="1" dirty="0"/>
              <a:t>x</a:t>
            </a:r>
            <a:r>
              <a:rPr lang="en-US" dirty="0"/>
              <a:t> )	</a:t>
            </a:r>
            <a:r>
              <a:rPr lang="en-US" i="1" dirty="0"/>
              <a:t>function</a:t>
            </a:r>
            <a:r>
              <a:rPr lang="en-US" dirty="0"/>
              <a:t> (</a:t>
            </a:r>
            <a:r>
              <a:rPr lang="en-US" i="1" dirty="0"/>
              <a:t>map</a:t>
            </a:r>
            <a:r>
              <a:rPr lang="en-US" dirty="0"/>
              <a:t>): assigns unique value in</a:t>
            </a:r>
            <a:br>
              <a:rPr lang="en-US" dirty="0"/>
            </a:br>
            <a:r>
              <a:rPr lang="en-US" dirty="0"/>
              <a:t>		range of </a:t>
            </a:r>
            <a:r>
              <a:rPr lang="en-US" i="1" dirty="0"/>
              <a:t>y</a:t>
            </a:r>
            <a:r>
              <a:rPr lang="en-US" dirty="0"/>
              <a:t> to each value in domain of </a:t>
            </a:r>
            <a:r>
              <a:rPr lang="en-US" i="1" dirty="0"/>
              <a:t>x</a:t>
            </a:r>
          </a:p>
          <a:p>
            <a:r>
              <a:rPr lang="en-US" i="1" dirty="0" err="1"/>
              <a:t>dy</a:t>
            </a:r>
            <a:r>
              <a:rPr lang="en-US" dirty="0"/>
              <a:t> / </a:t>
            </a:r>
            <a:r>
              <a:rPr lang="en-US" i="1" dirty="0" err="1"/>
              <a:t>dx</a:t>
            </a:r>
            <a:r>
              <a:rPr lang="en-US" dirty="0"/>
              <a:t>	</a:t>
            </a:r>
            <a:r>
              <a:rPr lang="en-US" i="1" dirty="0"/>
              <a:t>derivative</a:t>
            </a:r>
            <a:r>
              <a:rPr lang="en-US" dirty="0"/>
              <a:t> of </a:t>
            </a:r>
            <a:r>
              <a:rPr lang="en-US" i="1" dirty="0"/>
              <a:t>y</a:t>
            </a:r>
            <a:r>
              <a:rPr lang="en-US" dirty="0"/>
              <a:t> with respect to single</a:t>
            </a:r>
            <a:br>
              <a:rPr lang="en-US" dirty="0"/>
            </a:br>
            <a:r>
              <a:rPr lang="en-US" dirty="0"/>
              <a:t>		variable </a:t>
            </a:r>
            <a:r>
              <a:rPr lang="en-US" i="1" dirty="0"/>
              <a:t>x</a:t>
            </a:r>
          </a:p>
          <a:p>
            <a:r>
              <a:rPr lang="en-US" i="1" dirty="0"/>
              <a:t>y</a:t>
            </a:r>
            <a:r>
              <a:rPr lang="en-US" dirty="0"/>
              <a:t> = </a:t>
            </a:r>
            <a:r>
              <a:rPr lang="en-US" i="1" dirty="0"/>
              <a:t>f</a:t>
            </a:r>
            <a:r>
              <a:rPr lang="en-US" dirty="0"/>
              <a:t>( </a:t>
            </a:r>
            <a:r>
              <a:rPr lang="en-US" b="1" dirty="0"/>
              <a:t>x</a:t>
            </a:r>
            <a:r>
              <a:rPr lang="en-US" dirty="0"/>
              <a:t> )	</a:t>
            </a:r>
            <a:r>
              <a:rPr lang="en-US" i="1" dirty="0"/>
              <a:t>function</a:t>
            </a:r>
            <a:r>
              <a:rPr lang="en-US" dirty="0"/>
              <a:t> on multiple variables, i.e. a</a:t>
            </a:r>
            <a:br>
              <a:rPr lang="en-US" dirty="0"/>
            </a:br>
            <a:r>
              <a:rPr lang="en-US" dirty="0"/>
              <a:t>		vector of variables; </a:t>
            </a:r>
            <a:r>
              <a:rPr lang="en-US" i="1" dirty="0"/>
              <a:t>function</a:t>
            </a:r>
            <a:r>
              <a:rPr lang="en-US" dirty="0"/>
              <a:t> in </a:t>
            </a:r>
            <a:r>
              <a:rPr lang="en-US" i="1" dirty="0"/>
              <a:t>n</a:t>
            </a:r>
            <a:r>
              <a:rPr lang="en-US" dirty="0"/>
              <a:t>-space</a:t>
            </a:r>
          </a:p>
          <a:p>
            <a:r>
              <a:rPr lang="en-US" dirty="0">
                <a:sym typeface="Symbol"/>
              </a:rPr>
              <a:t></a:t>
            </a:r>
            <a:r>
              <a:rPr lang="en-US" i="1" dirty="0">
                <a:sym typeface="Symbol"/>
              </a:rPr>
              <a:t>y</a:t>
            </a:r>
            <a:r>
              <a:rPr lang="en-US" dirty="0">
                <a:sym typeface="Symbol"/>
              </a:rPr>
              <a:t> / </a:t>
            </a:r>
            <a:r>
              <a:rPr lang="en-US" i="1" dirty="0">
                <a:sym typeface="Symbol"/>
              </a:rPr>
              <a:t>x</a:t>
            </a:r>
            <a:r>
              <a:rPr lang="en-US" i="1" baseline="-25000" dirty="0">
                <a:sym typeface="Symbol"/>
              </a:rPr>
              <a:t>i</a:t>
            </a:r>
            <a:r>
              <a:rPr lang="en-US" dirty="0">
                <a:sym typeface="Symbol"/>
              </a:rPr>
              <a:t>	</a:t>
            </a:r>
            <a:r>
              <a:rPr lang="en-US" i="1" dirty="0">
                <a:sym typeface="Symbol"/>
              </a:rPr>
              <a:t>partial derivative</a:t>
            </a:r>
            <a:r>
              <a:rPr lang="en-US" dirty="0">
                <a:sym typeface="Symbol"/>
              </a:rPr>
              <a:t> of y with respect to</a:t>
            </a:r>
            <a:br>
              <a:rPr lang="en-US" dirty="0">
                <a:sym typeface="Symbol"/>
              </a:rPr>
            </a:br>
            <a:r>
              <a:rPr lang="en-US" dirty="0">
                <a:sym typeface="Symbol"/>
              </a:rPr>
              <a:t>		element </a:t>
            </a:r>
            <a:r>
              <a:rPr lang="en-US" i="1" dirty="0" err="1">
                <a:sym typeface="Symbol"/>
              </a:rPr>
              <a:t>i</a:t>
            </a:r>
            <a:r>
              <a:rPr lang="en-US" dirty="0">
                <a:sym typeface="Symbol"/>
              </a:rPr>
              <a:t> of vector </a:t>
            </a:r>
            <a:r>
              <a:rPr lang="en-US" b="1" dirty="0">
                <a:sym typeface="Symbol"/>
              </a:rPr>
              <a:t>x</a:t>
            </a:r>
            <a:endParaRPr lang="en-US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Notation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11163" y="1905000"/>
            <a:ext cx="8318500" cy="3124200"/>
          </a:xfrm>
        </p:spPr>
        <p:txBody>
          <a:bodyPr/>
          <a:lstStyle/>
          <a:p>
            <a:pPr>
              <a:buNone/>
            </a:pPr>
            <a:r>
              <a:rPr lang="en-US" dirty="0"/>
              <a:t>Intuition:</a:t>
            </a:r>
          </a:p>
          <a:p>
            <a:r>
              <a:rPr lang="en-US" dirty="0"/>
              <a:t>In some process, several outcomes are possible.  When the process is repeated a large number of times, each outcome occurs with a characteristic </a:t>
            </a:r>
            <a:r>
              <a:rPr lang="en-US" i="1" dirty="0"/>
              <a:t>relative frequency</a:t>
            </a:r>
            <a:r>
              <a:rPr lang="en-US" dirty="0"/>
              <a:t>, or </a:t>
            </a:r>
            <a:r>
              <a:rPr lang="en-US" i="1" dirty="0"/>
              <a:t>probability</a:t>
            </a:r>
            <a:r>
              <a:rPr lang="en-US" dirty="0"/>
              <a:t>.  If a particular outcome happens more often than another outcome, we say it is more probable.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concept of probability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11163" y="1066800"/>
            <a:ext cx="8318500" cy="5181600"/>
          </a:xfrm>
        </p:spPr>
        <p:txBody>
          <a:bodyPr/>
          <a:lstStyle/>
          <a:p>
            <a:pPr>
              <a:buNone/>
            </a:pPr>
            <a:r>
              <a:rPr lang="en-US" sz="2400" dirty="0"/>
              <a:t>Arises in two contexts:</a:t>
            </a:r>
          </a:p>
          <a:p>
            <a:r>
              <a:rPr lang="en-US" sz="2400" dirty="0"/>
              <a:t>In actual repeated experiments.</a:t>
            </a:r>
          </a:p>
          <a:p>
            <a:pPr lvl="1"/>
            <a:r>
              <a:rPr lang="en-US" sz="2400" dirty="0"/>
              <a:t>Example: You record the color of 1000 cars driving by.  57 of them are green.  You </a:t>
            </a:r>
            <a:r>
              <a:rPr lang="en-US" sz="2400" i="1" dirty="0"/>
              <a:t>estimate</a:t>
            </a:r>
            <a:r>
              <a:rPr lang="en-US" sz="2400" dirty="0"/>
              <a:t> the probability of a car being green as 57 / 1000 = 0.0057.</a:t>
            </a:r>
          </a:p>
          <a:p>
            <a:r>
              <a:rPr lang="en-US" sz="2400" dirty="0"/>
              <a:t>In idealized conceptions of a repeated process.</a:t>
            </a:r>
          </a:p>
          <a:p>
            <a:pPr lvl="1"/>
            <a:r>
              <a:rPr lang="en-US" sz="2400" dirty="0"/>
              <a:t>Example: You consider the behavior of an unbiased six-sided die.  The </a:t>
            </a:r>
            <a:r>
              <a:rPr lang="en-US" sz="2400" i="1" dirty="0"/>
              <a:t>expected</a:t>
            </a:r>
            <a:r>
              <a:rPr lang="en-US" sz="2400" dirty="0"/>
              <a:t> probability of rolling a 5 is 1 / 6 = 0.1667.</a:t>
            </a:r>
          </a:p>
          <a:p>
            <a:pPr lvl="1"/>
            <a:r>
              <a:rPr lang="en-US" sz="2400" dirty="0"/>
              <a:t>Example: You need a model for how people’s heights are distributed.  You choose a normal distribution (bell-shaped curve) to represent the </a:t>
            </a:r>
            <a:r>
              <a:rPr lang="en-US" sz="2400" i="1" dirty="0"/>
              <a:t>expected</a:t>
            </a:r>
            <a:r>
              <a:rPr lang="en-US" sz="2400" dirty="0"/>
              <a:t> relative probabilities.</a:t>
            </a:r>
          </a:p>
          <a:p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concept of probability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ntro">
  <a:themeElements>
    <a:clrScheme name="">
      <a:dk1>
        <a:srgbClr val="000000"/>
      </a:dk1>
      <a:lt1>
        <a:srgbClr val="FFFFFF"/>
      </a:lt1>
      <a:dk2>
        <a:srgbClr val="006B61"/>
      </a:dk2>
      <a:lt2>
        <a:srgbClr val="C0C0C0"/>
      </a:lt2>
      <a:accent1>
        <a:srgbClr val="FF00FF"/>
      </a:accent1>
      <a:accent2>
        <a:srgbClr val="00C0C0"/>
      </a:accent2>
      <a:accent3>
        <a:srgbClr val="FFFFFF"/>
      </a:accent3>
      <a:accent4>
        <a:srgbClr val="000000"/>
      </a:accent4>
      <a:accent5>
        <a:srgbClr val="FFAAFF"/>
      </a:accent5>
      <a:accent6>
        <a:srgbClr val="00AEAE"/>
      </a:accent6>
      <a:hlink>
        <a:srgbClr val="00C000"/>
      </a:hlink>
      <a:folHlink>
        <a:srgbClr val="800080"/>
      </a:folHlink>
    </a:clrScheme>
    <a:fontScheme name="LC.BRev.FY97">
      <a:majorFont>
        <a:latin typeface="Tahom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LC.BRev.FY97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C.BRev.FY97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intro</Template>
  <TotalTime>0</TotalTime>
  <Pages>3</Pages>
  <Words>3115</Words>
  <Application>Microsoft Office PowerPoint</Application>
  <PresentationFormat>On-screen Show (4:3)</PresentationFormat>
  <Paragraphs>471</Paragraphs>
  <Slides>55</Slides>
  <Notes>19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55</vt:i4>
      </vt:variant>
    </vt:vector>
  </HeadingPairs>
  <TitlesOfParts>
    <vt:vector size="65" baseType="lpstr">
      <vt:lpstr>Monotype Sorts</vt:lpstr>
      <vt:lpstr>Arial</vt:lpstr>
      <vt:lpstr>Helvetica</vt:lpstr>
      <vt:lpstr>Symbol</vt:lpstr>
      <vt:lpstr>Tahoma</vt:lpstr>
      <vt:lpstr>Times New Roman</vt:lpstr>
      <vt:lpstr>Wingdings</vt:lpstr>
      <vt:lpstr>intro</vt:lpstr>
      <vt:lpstr>Equation</vt:lpstr>
      <vt:lpstr>Document</vt:lpstr>
      <vt:lpstr>Math Essentials</vt:lpstr>
      <vt:lpstr>Areas of math essential to machine learning</vt:lpstr>
      <vt:lpstr>Why worry about the math?</vt:lpstr>
      <vt:lpstr>Why worry about the math?</vt:lpstr>
      <vt:lpstr>Pronunciation</vt:lpstr>
      <vt:lpstr>Notation</vt:lpstr>
      <vt:lpstr>Notation</vt:lpstr>
      <vt:lpstr>The concept of probability</vt:lpstr>
      <vt:lpstr>The concept of probability</vt:lpstr>
      <vt:lpstr>Probability spaces</vt:lpstr>
      <vt:lpstr>Axioms of probability</vt:lpstr>
      <vt:lpstr>Types of probability spaces</vt:lpstr>
      <vt:lpstr>Example of discrete probability space</vt:lpstr>
      <vt:lpstr>Example of discrete probability space</vt:lpstr>
      <vt:lpstr>Example of continuous probability space</vt:lpstr>
      <vt:lpstr>Example of continuous probability space</vt:lpstr>
      <vt:lpstr>Probability distributions</vt:lpstr>
      <vt:lpstr>Random variables</vt:lpstr>
      <vt:lpstr>Multivariate probability distributions</vt:lpstr>
      <vt:lpstr>Example of multivariate distribution</vt:lpstr>
      <vt:lpstr>Multivariate probability distributions</vt:lpstr>
      <vt:lpstr>Example of marginal probability</vt:lpstr>
      <vt:lpstr>Example of conditional probability</vt:lpstr>
      <vt:lpstr>Continuous multivariate distribution</vt:lpstr>
      <vt:lpstr>Expected value</vt:lpstr>
      <vt:lpstr>Example of expected value</vt:lpstr>
      <vt:lpstr>Expected value in continuous spaces</vt:lpstr>
      <vt:lpstr>Common forms of expected value (1)</vt:lpstr>
      <vt:lpstr>Common forms of expected value (2)</vt:lpstr>
      <vt:lpstr>Common forms of expected value (3)</vt:lpstr>
      <vt:lpstr>Correlation</vt:lpstr>
      <vt:lpstr>Complement rule</vt:lpstr>
      <vt:lpstr>Product rule</vt:lpstr>
      <vt:lpstr>Example of product rule</vt:lpstr>
      <vt:lpstr>Rule of total probability</vt:lpstr>
      <vt:lpstr>Independence</vt:lpstr>
      <vt:lpstr>Examples of independence / dependence</vt:lpstr>
      <vt:lpstr>Example of independence vs. dependence</vt:lpstr>
      <vt:lpstr>Bayes rule</vt:lpstr>
      <vt:lpstr>Bayes rule</vt:lpstr>
      <vt:lpstr>Example of Bayes rule</vt:lpstr>
      <vt:lpstr>Example of Bayes rule, cont’d.</vt:lpstr>
      <vt:lpstr>Probabilities: when to add, when to multiply</vt:lpstr>
      <vt:lpstr>Linear algebra applications</vt:lpstr>
      <vt:lpstr>Why vectors and matrices?</vt:lpstr>
      <vt:lpstr>Vectors</vt:lpstr>
      <vt:lpstr>Vectors</vt:lpstr>
      <vt:lpstr>Vector arithmetic</vt:lpstr>
      <vt:lpstr>Vector arithmetic</vt:lpstr>
      <vt:lpstr>Matrices</vt:lpstr>
      <vt:lpstr>Matrices</vt:lpstr>
      <vt:lpstr>Matrix arithmetic</vt:lpstr>
      <vt:lpstr>Matrix arithmetic</vt:lpstr>
      <vt:lpstr>Matrix arithmetic</vt:lpstr>
      <vt:lpstr>Vector projection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 Introduction</dc:title>
  <dc:creator>James Jeffry Howbert</dc:creator>
  <cp:lastModifiedBy>Ganapathi Ajay Korimilli</cp:lastModifiedBy>
  <cp:revision>328</cp:revision>
  <cp:lastPrinted>2001-08-28T17:59:37Z</cp:lastPrinted>
  <dcterms:created xsi:type="dcterms:W3CDTF">2011-11-20T19:20:23Z</dcterms:created>
  <dcterms:modified xsi:type="dcterms:W3CDTF">2018-02-10T01:19:24Z</dcterms:modified>
</cp:coreProperties>
</file>