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4.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5.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36"/>
  </p:notesMasterIdLst>
  <p:handoutMasterIdLst>
    <p:handoutMasterId r:id="rId37"/>
  </p:handoutMasterIdLst>
  <p:sldIdLst>
    <p:sldId id="910" r:id="rId2"/>
    <p:sldId id="564" r:id="rId3"/>
    <p:sldId id="565" r:id="rId4"/>
    <p:sldId id="399" r:id="rId5"/>
    <p:sldId id="566" r:id="rId6"/>
    <p:sldId id="891" r:id="rId7"/>
    <p:sldId id="788" r:id="rId8"/>
    <p:sldId id="791" r:id="rId9"/>
    <p:sldId id="883" r:id="rId10"/>
    <p:sldId id="884" r:id="rId11"/>
    <p:sldId id="885" r:id="rId12"/>
    <p:sldId id="733" r:id="rId13"/>
    <p:sldId id="734" r:id="rId14"/>
    <p:sldId id="736" r:id="rId15"/>
    <p:sldId id="737" r:id="rId16"/>
    <p:sldId id="738" r:id="rId17"/>
    <p:sldId id="864" r:id="rId18"/>
    <p:sldId id="865" r:id="rId19"/>
    <p:sldId id="739" r:id="rId20"/>
    <p:sldId id="753" r:id="rId21"/>
    <p:sldId id="754" r:id="rId22"/>
    <p:sldId id="871" r:id="rId23"/>
    <p:sldId id="872" r:id="rId24"/>
    <p:sldId id="760" r:id="rId25"/>
    <p:sldId id="886" r:id="rId26"/>
    <p:sldId id="761" r:id="rId27"/>
    <p:sldId id="423" r:id="rId28"/>
    <p:sldId id="437" r:id="rId29"/>
    <p:sldId id="438" r:id="rId30"/>
    <p:sldId id="478" r:id="rId31"/>
    <p:sldId id="598" r:id="rId32"/>
    <p:sldId id="618" r:id="rId33"/>
    <p:sldId id="522" r:id="rId34"/>
    <p:sldId id="531" r:id="rId35"/>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44" autoAdjust="0"/>
    <p:restoredTop sz="71921" autoAdjust="0"/>
  </p:normalViewPr>
  <p:slideViewPr>
    <p:cSldViewPr>
      <p:cViewPr varScale="1">
        <p:scale>
          <a:sx n="65" d="100"/>
          <a:sy n="65" d="100"/>
        </p:scale>
        <p:origin x="2322" y="60"/>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A72C43-CC91-4B72-B917-C26E2DEC7137}" type="doc">
      <dgm:prSet loTypeId="urn:microsoft.com/office/officeart/2005/8/layout/orgChart1" loCatId="hierarchy" qsTypeId="urn:microsoft.com/office/officeart/2005/8/quickstyle/simple1" qsCatId="simple" csTypeId="urn:microsoft.com/office/officeart/2005/8/colors/accent6_4" csCatId="accent6" phldr="1"/>
      <dgm:spPr/>
      <dgm:t>
        <a:bodyPr/>
        <a:lstStyle/>
        <a:p>
          <a:endParaRPr lang="en-GB"/>
        </a:p>
      </dgm:t>
    </dgm:pt>
    <dgm:pt modelId="{83280C3D-1CF3-47CD-BC8F-37EC93F2D260}">
      <dgm:prSet phldrT="[Text]" custT="1"/>
      <dgm:spPr>
        <a:solidFill>
          <a:schemeClr val="bg2"/>
        </a:solidFill>
        <a:ln>
          <a:solidFill>
            <a:schemeClr val="bg2">
              <a:lumMod val="50000"/>
            </a:schemeClr>
          </a:solidFill>
        </a:ln>
      </dgm:spPr>
      <dgm:t>
        <a:bodyPr/>
        <a:lstStyle/>
        <a:p>
          <a:r>
            <a:rPr lang="en-GB" sz="3200" b="1" dirty="0">
              <a:solidFill>
                <a:schemeClr val="accent5">
                  <a:lumMod val="50000"/>
                </a:schemeClr>
              </a:solidFill>
            </a:rPr>
            <a:t>Data Variables</a:t>
          </a:r>
        </a:p>
      </dgm:t>
    </dgm:pt>
    <dgm:pt modelId="{F9ADFA53-4A19-4985-AD0D-27B9B8FD4D20}" type="parTrans" cxnId="{F53B19BF-142D-4502-89F9-D382890ABA0E}">
      <dgm:prSet/>
      <dgm:spPr/>
      <dgm:t>
        <a:bodyPr/>
        <a:lstStyle/>
        <a:p>
          <a:endParaRPr lang="en-GB" sz="1800">
            <a:solidFill>
              <a:schemeClr val="accent5">
                <a:lumMod val="50000"/>
              </a:schemeClr>
            </a:solidFill>
          </a:endParaRPr>
        </a:p>
      </dgm:t>
    </dgm:pt>
    <dgm:pt modelId="{9DF2FA5A-DE89-4D59-AEA0-0A5045027689}" type="sibTrans" cxnId="{F53B19BF-142D-4502-89F9-D382890ABA0E}">
      <dgm:prSet/>
      <dgm:spPr/>
      <dgm:t>
        <a:bodyPr/>
        <a:lstStyle/>
        <a:p>
          <a:endParaRPr lang="en-GB" sz="1800">
            <a:solidFill>
              <a:schemeClr val="accent5">
                <a:lumMod val="50000"/>
              </a:schemeClr>
            </a:solidFill>
          </a:endParaRPr>
        </a:p>
      </dgm:t>
    </dgm:pt>
    <dgm:pt modelId="{EF58501C-3C99-43BF-80AF-98CA2B512A63}">
      <dgm:prSet phldrT="[Text]" custT="1"/>
      <dgm:spPr>
        <a:solidFill>
          <a:srgbClr val="00B050"/>
        </a:solidFill>
        <a:ln>
          <a:solidFill>
            <a:srgbClr val="00602B"/>
          </a:solidFill>
        </a:ln>
      </dgm:spPr>
      <dgm:t>
        <a:bodyPr/>
        <a:lstStyle/>
        <a:p>
          <a:endParaRPr lang="en-GB" sz="2000" b="1" dirty="0">
            <a:solidFill>
              <a:schemeClr val="accent5">
                <a:lumMod val="50000"/>
              </a:schemeClr>
            </a:solidFill>
          </a:endParaRPr>
        </a:p>
        <a:p>
          <a:r>
            <a:rPr lang="en-GB" sz="3600" b="1" dirty="0">
              <a:solidFill>
                <a:schemeClr val="accent5">
                  <a:lumMod val="50000"/>
                </a:schemeClr>
              </a:solidFill>
            </a:rPr>
            <a:t>Scale</a:t>
          </a:r>
        </a:p>
        <a:p>
          <a:r>
            <a:rPr lang="en-GB" sz="2000" b="1" dirty="0">
              <a:solidFill>
                <a:schemeClr val="accent5">
                  <a:lumMod val="50000"/>
                </a:schemeClr>
              </a:solidFill>
            </a:rPr>
            <a:t>Measurements/ Numerical/ count data</a:t>
          </a:r>
        </a:p>
        <a:p>
          <a:endParaRPr lang="en-GB" sz="2000" b="1" dirty="0">
            <a:solidFill>
              <a:schemeClr val="accent5">
                <a:lumMod val="50000"/>
              </a:schemeClr>
            </a:solidFill>
          </a:endParaRPr>
        </a:p>
      </dgm:t>
    </dgm:pt>
    <dgm:pt modelId="{188C10EF-A95D-48E6-A067-B0B3D072B1D0}" type="parTrans" cxnId="{06848BAF-643D-4F46-B0CD-1D692E816D65}">
      <dgm:prSet/>
      <dgm:spPr/>
      <dgm:t>
        <a:bodyPr/>
        <a:lstStyle/>
        <a:p>
          <a:endParaRPr lang="en-GB" sz="1800">
            <a:solidFill>
              <a:schemeClr val="accent5">
                <a:lumMod val="50000"/>
              </a:schemeClr>
            </a:solidFill>
          </a:endParaRPr>
        </a:p>
      </dgm:t>
    </dgm:pt>
    <dgm:pt modelId="{CF698B20-B238-4E78-8E89-068D6A5C704C}" type="sibTrans" cxnId="{06848BAF-643D-4F46-B0CD-1D692E816D65}">
      <dgm:prSet/>
      <dgm:spPr/>
      <dgm:t>
        <a:bodyPr/>
        <a:lstStyle/>
        <a:p>
          <a:endParaRPr lang="en-GB" sz="1800">
            <a:solidFill>
              <a:schemeClr val="accent5">
                <a:lumMod val="50000"/>
              </a:schemeClr>
            </a:solidFill>
          </a:endParaRPr>
        </a:p>
      </dgm:t>
    </dgm:pt>
    <dgm:pt modelId="{78BF3024-E042-4081-AC59-72331EE540BC}">
      <dgm:prSet phldrT="[Text]" custT="1"/>
      <dgm:spPr>
        <a:solidFill>
          <a:schemeClr val="accent2">
            <a:lumMod val="40000"/>
            <a:lumOff val="60000"/>
          </a:schemeClr>
        </a:solidFill>
        <a:ln>
          <a:solidFill>
            <a:schemeClr val="accent2">
              <a:lumMod val="60000"/>
              <a:lumOff val="40000"/>
            </a:schemeClr>
          </a:solidFill>
        </a:ln>
      </dgm:spPr>
      <dgm:t>
        <a:bodyPr/>
        <a:lstStyle/>
        <a:p>
          <a:r>
            <a:rPr lang="en-GB" sz="3200" b="1" dirty="0">
              <a:solidFill>
                <a:schemeClr val="accent5">
                  <a:lumMod val="50000"/>
                </a:schemeClr>
              </a:solidFill>
            </a:rPr>
            <a:t>Categorical:</a:t>
          </a:r>
        </a:p>
        <a:p>
          <a:r>
            <a:rPr lang="en-GB" sz="2000" dirty="0">
              <a:solidFill>
                <a:schemeClr val="accent5">
                  <a:lumMod val="50000"/>
                </a:schemeClr>
              </a:solidFill>
              <a:latin typeface="+mn-lt"/>
              <a:ea typeface="+mn-ea"/>
              <a:cs typeface="+mn-cs"/>
            </a:rPr>
            <a:t>appear as categories</a:t>
          </a:r>
        </a:p>
        <a:p>
          <a:r>
            <a:rPr lang="en-GB" sz="2000" dirty="0">
              <a:solidFill>
                <a:schemeClr val="accent5">
                  <a:lumMod val="50000"/>
                </a:schemeClr>
              </a:solidFill>
              <a:latin typeface="+mn-lt"/>
              <a:ea typeface="+mn-ea"/>
              <a:cs typeface="+mn-cs"/>
            </a:rPr>
            <a:t>Tick boxes on questionnaires</a:t>
          </a:r>
          <a:endParaRPr lang="en-GB" sz="2000" b="1" dirty="0">
            <a:solidFill>
              <a:schemeClr val="accent5">
                <a:lumMod val="50000"/>
              </a:schemeClr>
            </a:solidFill>
            <a:latin typeface="+mn-lt"/>
            <a:ea typeface="+mn-ea"/>
            <a:cs typeface="+mn-cs"/>
          </a:endParaRPr>
        </a:p>
        <a:p>
          <a:endParaRPr lang="en-GB" sz="2000" b="1" dirty="0">
            <a:solidFill>
              <a:schemeClr val="accent5">
                <a:lumMod val="50000"/>
              </a:schemeClr>
            </a:solidFill>
          </a:endParaRPr>
        </a:p>
      </dgm:t>
    </dgm:pt>
    <dgm:pt modelId="{560E0E50-8C2F-471B-850F-5874A2E8A128}" type="parTrans" cxnId="{CB61ED6C-EB88-40A4-8F6D-59DE8E3EBE8F}">
      <dgm:prSet/>
      <dgm:spPr/>
      <dgm:t>
        <a:bodyPr/>
        <a:lstStyle/>
        <a:p>
          <a:endParaRPr lang="en-GB" sz="1800">
            <a:solidFill>
              <a:schemeClr val="accent5">
                <a:lumMod val="50000"/>
              </a:schemeClr>
            </a:solidFill>
          </a:endParaRPr>
        </a:p>
      </dgm:t>
    </dgm:pt>
    <dgm:pt modelId="{14FE5DE9-5F9C-4B97-829C-B29310FF3FE0}" type="sibTrans" cxnId="{CB61ED6C-EB88-40A4-8F6D-59DE8E3EBE8F}">
      <dgm:prSet/>
      <dgm:spPr/>
      <dgm:t>
        <a:bodyPr/>
        <a:lstStyle/>
        <a:p>
          <a:endParaRPr lang="en-GB" sz="1800">
            <a:solidFill>
              <a:schemeClr val="accent5">
                <a:lumMod val="50000"/>
              </a:schemeClr>
            </a:solidFill>
          </a:endParaRPr>
        </a:p>
      </dgm:t>
    </dgm:pt>
    <dgm:pt modelId="{B7614A2C-8691-44E0-A7B6-0203FCC4E0BF}" type="pres">
      <dgm:prSet presAssocID="{B5A72C43-CC91-4B72-B917-C26E2DEC7137}" presName="hierChild1" presStyleCnt="0">
        <dgm:presLayoutVars>
          <dgm:orgChart val="1"/>
          <dgm:chPref val="1"/>
          <dgm:dir/>
          <dgm:animOne val="branch"/>
          <dgm:animLvl val="lvl"/>
          <dgm:resizeHandles/>
        </dgm:presLayoutVars>
      </dgm:prSet>
      <dgm:spPr/>
    </dgm:pt>
    <dgm:pt modelId="{8EC72459-B08E-490E-8BA1-856A62AD9360}" type="pres">
      <dgm:prSet presAssocID="{83280C3D-1CF3-47CD-BC8F-37EC93F2D260}" presName="hierRoot1" presStyleCnt="0">
        <dgm:presLayoutVars>
          <dgm:hierBranch val="init"/>
        </dgm:presLayoutVars>
      </dgm:prSet>
      <dgm:spPr/>
    </dgm:pt>
    <dgm:pt modelId="{BBB5FB9F-67F4-4EFC-BDBF-419148B81D86}" type="pres">
      <dgm:prSet presAssocID="{83280C3D-1CF3-47CD-BC8F-37EC93F2D260}" presName="rootComposite1" presStyleCnt="0"/>
      <dgm:spPr/>
    </dgm:pt>
    <dgm:pt modelId="{EC9AF973-7B6D-42D6-9404-086DE0B266EC}" type="pres">
      <dgm:prSet presAssocID="{83280C3D-1CF3-47CD-BC8F-37EC93F2D260}" presName="rootText1" presStyleLbl="node0" presStyleIdx="0" presStyleCnt="1" custScaleX="161872" custLinFactNeighborX="-2170" custLinFactNeighborY="-48307">
        <dgm:presLayoutVars>
          <dgm:chPref val="3"/>
        </dgm:presLayoutVars>
      </dgm:prSet>
      <dgm:spPr/>
    </dgm:pt>
    <dgm:pt modelId="{8B908B6B-EE4D-4C3E-B0A6-6CD1535BA0E2}" type="pres">
      <dgm:prSet presAssocID="{83280C3D-1CF3-47CD-BC8F-37EC93F2D260}" presName="rootConnector1" presStyleLbl="node1" presStyleIdx="0" presStyleCnt="0"/>
      <dgm:spPr/>
    </dgm:pt>
    <dgm:pt modelId="{A6805005-6260-43FA-9362-343C11383FBD}" type="pres">
      <dgm:prSet presAssocID="{83280C3D-1CF3-47CD-BC8F-37EC93F2D260}" presName="hierChild2" presStyleCnt="0"/>
      <dgm:spPr/>
    </dgm:pt>
    <dgm:pt modelId="{A17CD97F-8451-4F90-9BCC-93346D7536F7}" type="pres">
      <dgm:prSet presAssocID="{188C10EF-A95D-48E6-A067-B0B3D072B1D0}" presName="Name37" presStyleLbl="parChTrans1D2" presStyleIdx="0" presStyleCnt="2"/>
      <dgm:spPr/>
    </dgm:pt>
    <dgm:pt modelId="{B15A1DB8-19E4-4496-AE32-B1379917127E}" type="pres">
      <dgm:prSet presAssocID="{EF58501C-3C99-43BF-80AF-98CA2B512A63}" presName="hierRoot2" presStyleCnt="0">
        <dgm:presLayoutVars>
          <dgm:hierBranch/>
        </dgm:presLayoutVars>
      </dgm:prSet>
      <dgm:spPr/>
    </dgm:pt>
    <dgm:pt modelId="{235CA028-C708-438D-B63B-DC38AED87BF9}" type="pres">
      <dgm:prSet presAssocID="{EF58501C-3C99-43BF-80AF-98CA2B512A63}" presName="rootComposite" presStyleCnt="0"/>
      <dgm:spPr/>
    </dgm:pt>
    <dgm:pt modelId="{F83EFF51-DEC9-4E80-BEF3-F1326F0AB87F}" type="pres">
      <dgm:prSet presAssocID="{EF58501C-3C99-43BF-80AF-98CA2B512A63}" presName="rootText" presStyleLbl="node2" presStyleIdx="0" presStyleCnt="2" custScaleX="132010" custScaleY="149589" custLinFactNeighborX="1795" custLinFactNeighborY="-8623">
        <dgm:presLayoutVars>
          <dgm:chPref val="3"/>
        </dgm:presLayoutVars>
      </dgm:prSet>
      <dgm:spPr/>
    </dgm:pt>
    <dgm:pt modelId="{B2B2B801-A01C-4530-9DDD-806E473501D1}" type="pres">
      <dgm:prSet presAssocID="{EF58501C-3C99-43BF-80AF-98CA2B512A63}" presName="rootConnector" presStyleLbl="node2" presStyleIdx="0" presStyleCnt="2"/>
      <dgm:spPr/>
    </dgm:pt>
    <dgm:pt modelId="{83500F31-DE01-42E6-88A6-52955508AFD1}" type="pres">
      <dgm:prSet presAssocID="{EF58501C-3C99-43BF-80AF-98CA2B512A63}" presName="hierChild4" presStyleCnt="0"/>
      <dgm:spPr/>
    </dgm:pt>
    <dgm:pt modelId="{2A0A9EBD-81E6-4B6A-9705-3081AE485691}" type="pres">
      <dgm:prSet presAssocID="{EF58501C-3C99-43BF-80AF-98CA2B512A63}" presName="hierChild5" presStyleCnt="0"/>
      <dgm:spPr/>
    </dgm:pt>
    <dgm:pt modelId="{16C2886D-E67B-438F-B72D-D78B0A87CD28}" type="pres">
      <dgm:prSet presAssocID="{560E0E50-8C2F-471B-850F-5874A2E8A128}" presName="Name37" presStyleLbl="parChTrans1D2" presStyleIdx="1" presStyleCnt="2"/>
      <dgm:spPr/>
    </dgm:pt>
    <dgm:pt modelId="{7A4490DD-5259-4354-ACC7-E29F45AAF879}" type="pres">
      <dgm:prSet presAssocID="{78BF3024-E042-4081-AC59-72331EE540BC}" presName="hierRoot2" presStyleCnt="0">
        <dgm:presLayoutVars>
          <dgm:hierBranch/>
        </dgm:presLayoutVars>
      </dgm:prSet>
      <dgm:spPr/>
    </dgm:pt>
    <dgm:pt modelId="{A457F7EB-E508-49CE-A7DE-B38811DFC228}" type="pres">
      <dgm:prSet presAssocID="{78BF3024-E042-4081-AC59-72331EE540BC}" presName="rootComposite" presStyleCnt="0"/>
      <dgm:spPr/>
    </dgm:pt>
    <dgm:pt modelId="{578ECE26-1A55-4025-B8DF-AA0DB87AE8E6}" type="pres">
      <dgm:prSet presAssocID="{78BF3024-E042-4081-AC59-72331EE540BC}" presName="rootText" presStyleLbl="node2" presStyleIdx="1" presStyleCnt="2" custScaleX="146078" custScaleY="146308" custLinFactNeighborX="162" custLinFactNeighborY="-9415">
        <dgm:presLayoutVars>
          <dgm:chPref val="3"/>
        </dgm:presLayoutVars>
      </dgm:prSet>
      <dgm:spPr/>
    </dgm:pt>
    <dgm:pt modelId="{A23E283E-1924-480F-AA12-5417CE1EEAA6}" type="pres">
      <dgm:prSet presAssocID="{78BF3024-E042-4081-AC59-72331EE540BC}" presName="rootConnector" presStyleLbl="node2" presStyleIdx="1" presStyleCnt="2"/>
      <dgm:spPr/>
    </dgm:pt>
    <dgm:pt modelId="{2F3A70D3-31E8-4E9E-B6ED-E0ED65184571}" type="pres">
      <dgm:prSet presAssocID="{78BF3024-E042-4081-AC59-72331EE540BC}" presName="hierChild4" presStyleCnt="0"/>
      <dgm:spPr/>
    </dgm:pt>
    <dgm:pt modelId="{81A8A3AE-A628-409A-A3B5-AA5B92FCD221}" type="pres">
      <dgm:prSet presAssocID="{78BF3024-E042-4081-AC59-72331EE540BC}" presName="hierChild5" presStyleCnt="0"/>
      <dgm:spPr/>
    </dgm:pt>
    <dgm:pt modelId="{0B30CE88-3B0F-4B1E-88B0-BB7CD305619C}" type="pres">
      <dgm:prSet presAssocID="{83280C3D-1CF3-47CD-BC8F-37EC93F2D260}" presName="hierChild3" presStyleCnt="0"/>
      <dgm:spPr/>
    </dgm:pt>
  </dgm:ptLst>
  <dgm:cxnLst>
    <dgm:cxn modelId="{9291430E-755C-4E42-ABD9-4F8D4F864A26}" type="presOf" srcId="{83280C3D-1CF3-47CD-BC8F-37EC93F2D260}" destId="{EC9AF973-7B6D-42D6-9404-086DE0B266EC}" srcOrd="0" destOrd="0" presId="urn:microsoft.com/office/officeart/2005/8/layout/orgChart1"/>
    <dgm:cxn modelId="{A8041066-951B-4281-97F7-9116EEE74275}" type="presOf" srcId="{EF58501C-3C99-43BF-80AF-98CA2B512A63}" destId="{B2B2B801-A01C-4530-9DDD-806E473501D1}" srcOrd="1" destOrd="0" presId="urn:microsoft.com/office/officeart/2005/8/layout/orgChart1"/>
    <dgm:cxn modelId="{CB61ED6C-EB88-40A4-8F6D-59DE8E3EBE8F}" srcId="{83280C3D-1CF3-47CD-BC8F-37EC93F2D260}" destId="{78BF3024-E042-4081-AC59-72331EE540BC}" srcOrd="1" destOrd="0" parTransId="{560E0E50-8C2F-471B-850F-5874A2E8A128}" sibTransId="{14FE5DE9-5F9C-4B97-829C-B29310FF3FE0}"/>
    <dgm:cxn modelId="{EE32BF80-8D6F-4A6F-A361-243792D0A4A6}" type="presOf" srcId="{560E0E50-8C2F-471B-850F-5874A2E8A128}" destId="{16C2886D-E67B-438F-B72D-D78B0A87CD28}" srcOrd="0" destOrd="0" presId="urn:microsoft.com/office/officeart/2005/8/layout/orgChart1"/>
    <dgm:cxn modelId="{B179A499-7BCC-4A70-8FF4-E1576697BA90}" type="presOf" srcId="{188C10EF-A95D-48E6-A067-B0B3D072B1D0}" destId="{A17CD97F-8451-4F90-9BCC-93346D7536F7}" srcOrd="0" destOrd="0" presId="urn:microsoft.com/office/officeart/2005/8/layout/orgChart1"/>
    <dgm:cxn modelId="{2661ABA8-CF44-4F89-9981-688C91FB9C42}" type="presOf" srcId="{EF58501C-3C99-43BF-80AF-98CA2B512A63}" destId="{F83EFF51-DEC9-4E80-BEF3-F1326F0AB87F}" srcOrd="0" destOrd="0" presId="urn:microsoft.com/office/officeart/2005/8/layout/orgChart1"/>
    <dgm:cxn modelId="{A4216DAA-D7BB-4F1A-BE63-F60002D051A1}" type="presOf" srcId="{83280C3D-1CF3-47CD-BC8F-37EC93F2D260}" destId="{8B908B6B-EE4D-4C3E-B0A6-6CD1535BA0E2}" srcOrd="1" destOrd="0" presId="urn:microsoft.com/office/officeart/2005/8/layout/orgChart1"/>
    <dgm:cxn modelId="{06848BAF-643D-4F46-B0CD-1D692E816D65}" srcId="{83280C3D-1CF3-47CD-BC8F-37EC93F2D260}" destId="{EF58501C-3C99-43BF-80AF-98CA2B512A63}" srcOrd="0" destOrd="0" parTransId="{188C10EF-A95D-48E6-A067-B0B3D072B1D0}" sibTransId="{CF698B20-B238-4E78-8E89-068D6A5C704C}"/>
    <dgm:cxn modelId="{F53B19BF-142D-4502-89F9-D382890ABA0E}" srcId="{B5A72C43-CC91-4B72-B917-C26E2DEC7137}" destId="{83280C3D-1CF3-47CD-BC8F-37EC93F2D260}" srcOrd="0" destOrd="0" parTransId="{F9ADFA53-4A19-4985-AD0D-27B9B8FD4D20}" sibTransId="{9DF2FA5A-DE89-4D59-AEA0-0A5045027689}"/>
    <dgm:cxn modelId="{EC1F50DD-9A2F-4996-A707-32EC2FBAC2F8}" type="presOf" srcId="{78BF3024-E042-4081-AC59-72331EE540BC}" destId="{578ECE26-1A55-4025-B8DF-AA0DB87AE8E6}" srcOrd="0" destOrd="0" presId="urn:microsoft.com/office/officeart/2005/8/layout/orgChart1"/>
    <dgm:cxn modelId="{42B209F1-0BCC-4C08-8A48-D667BE64B66C}" type="presOf" srcId="{B5A72C43-CC91-4B72-B917-C26E2DEC7137}" destId="{B7614A2C-8691-44E0-A7B6-0203FCC4E0BF}" srcOrd="0" destOrd="0" presId="urn:microsoft.com/office/officeart/2005/8/layout/orgChart1"/>
    <dgm:cxn modelId="{E2880BF2-AD09-40EC-90C3-1094C17A2C8A}" type="presOf" srcId="{78BF3024-E042-4081-AC59-72331EE540BC}" destId="{A23E283E-1924-480F-AA12-5417CE1EEAA6}" srcOrd="1" destOrd="0" presId="urn:microsoft.com/office/officeart/2005/8/layout/orgChart1"/>
    <dgm:cxn modelId="{CE506432-0A0A-4C87-BBBB-F4317C2E53D7}" type="presParOf" srcId="{B7614A2C-8691-44E0-A7B6-0203FCC4E0BF}" destId="{8EC72459-B08E-490E-8BA1-856A62AD9360}" srcOrd="0" destOrd="0" presId="urn:microsoft.com/office/officeart/2005/8/layout/orgChart1"/>
    <dgm:cxn modelId="{56809444-72D6-4A67-A7B7-17DB3D350033}" type="presParOf" srcId="{8EC72459-B08E-490E-8BA1-856A62AD9360}" destId="{BBB5FB9F-67F4-4EFC-BDBF-419148B81D86}" srcOrd="0" destOrd="0" presId="urn:microsoft.com/office/officeart/2005/8/layout/orgChart1"/>
    <dgm:cxn modelId="{126AE69A-BAFF-4EDB-96FE-52B228FBEB7E}" type="presParOf" srcId="{BBB5FB9F-67F4-4EFC-BDBF-419148B81D86}" destId="{EC9AF973-7B6D-42D6-9404-086DE0B266EC}" srcOrd="0" destOrd="0" presId="urn:microsoft.com/office/officeart/2005/8/layout/orgChart1"/>
    <dgm:cxn modelId="{5B975639-F848-45A1-B304-28699459EAE4}" type="presParOf" srcId="{BBB5FB9F-67F4-4EFC-BDBF-419148B81D86}" destId="{8B908B6B-EE4D-4C3E-B0A6-6CD1535BA0E2}" srcOrd="1" destOrd="0" presId="urn:microsoft.com/office/officeart/2005/8/layout/orgChart1"/>
    <dgm:cxn modelId="{B234B71D-24C8-469B-A9BF-B562F9A722A5}" type="presParOf" srcId="{8EC72459-B08E-490E-8BA1-856A62AD9360}" destId="{A6805005-6260-43FA-9362-343C11383FBD}" srcOrd="1" destOrd="0" presId="urn:microsoft.com/office/officeart/2005/8/layout/orgChart1"/>
    <dgm:cxn modelId="{92CE4E7F-B21F-48CC-8A84-304D2766BB53}" type="presParOf" srcId="{A6805005-6260-43FA-9362-343C11383FBD}" destId="{A17CD97F-8451-4F90-9BCC-93346D7536F7}" srcOrd="0" destOrd="0" presId="urn:microsoft.com/office/officeart/2005/8/layout/orgChart1"/>
    <dgm:cxn modelId="{524F9037-470D-42E6-8D4B-1F660C8C5B74}" type="presParOf" srcId="{A6805005-6260-43FA-9362-343C11383FBD}" destId="{B15A1DB8-19E4-4496-AE32-B1379917127E}" srcOrd="1" destOrd="0" presId="urn:microsoft.com/office/officeart/2005/8/layout/orgChart1"/>
    <dgm:cxn modelId="{A3E22807-F427-4146-9DCD-3CBAC94FDAC2}" type="presParOf" srcId="{B15A1DB8-19E4-4496-AE32-B1379917127E}" destId="{235CA028-C708-438D-B63B-DC38AED87BF9}" srcOrd="0" destOrd="0" presId="urn:microsoft.com/office/officeart/2005/8/layout/orgChart1"/>
    <dgm:cxn modelId="{8F82BF59-A228-4EAF-B887-82B2D3E8E36B}" type="presParOf" srcId="{235CA028-C708-438D-B63B-DC38AED87BF9}" destId="{F83EFF51-DEC9-4E80-BEF3-F1326F0AB87F}" srcOrd="0" destOrd="0" presId="urn:microsoft.com/office/officeart/2005/8/layout/orgChart1"/>
    <dgm:cxn modelId="{F314575B-D37A-442F-AC8F-AC3B4F61728F}" type="presParOf" srcId="{235CA028-C708-438D-B63B-DC38AED87BF9}" destId="{B2B2B801-A01C-4530-9DDD-806E473501D1}" srcOrd="1" destOrd="0" presId="urn:microsoft.com/office/officeart/2005/8/layout/orgChart1"/>
    <dgm:cxn modelId="{10FC9308-1068-4F1D-A690-872EFF4272A1}" type="presParOf" srcId="{B15A1DB8-19E4-4496-AE32-B1379917127E}" destId="{83500F31-DE01-42E6-88A6-52955508AFD1}" srcOrd="1" destOrd="0" presId="urn:microsoft.com/office/officeart/2005/8/layout/orgChart1"/>
    <dgm:cxn modelId="{57F0CC19-94FC-44EF-8C2C-853042E744CE}" type="presParOf" srcId="{B15A1DB8-19E4-4496-AE32-B1379917127E}" destId="{2A0A9EBD-81E6-4B6A-9705-3081AE485691}" srcOrd="2" destOrd="0" presId="urn:microsoft.com/office/officeart/2005/8/layout/orgChart1"/>
    <dgm:cxn modelId="{2D41A0DA-3845-4472-9943-35E1865407B4}" type="presParOf" srcId="{A6805005-6260-43FA-9362-343C11383FBD}" destId="{16C2886D-E67B-438F-B72D-D78B0A87CD28}" srcOrd="2" destOrd="0" presId="urn:microsoft.com/office/officeart/2005/8/layout/orgChart1"/>
    <dgm:cxn modelId="{A664B2BD-9074-4A04-B7B3-132BA262A7B0}" type="presParOf" srcId="{A6805005-6260-43FA-9362-343C11383FBD}" destId="{7A4490DD-5259-4354-ACC7-E29F45AAF879}" srcOrd="3" destOrd="0" presId="urn:microsoft.com/office/officeart/2005/8/layout/orgChart1"/>
    <dgm:cxn modelId="{94FA689A-2DE7-4345-B504-5D30C928B77C}" type="presParOf" srcId="{7A4490DD-5259-4354-ACC7-E29F45AAF879}" destId="{A457F7EB-E508-49CE-A7DE-B38811DFC228}" srcOrd="0" destOrd="0" presId="urn:microsoft.com/office/officeart/2005/8/layout/orgChart1"/>
    <dgm:cxn modelId="{FF03AC3C-7BA9-4C3C-A6BE-4EE68371EB2A}" type="presParOf" srcId="{A457F7EB-E508-49CE-A7DE-B38811DFC228}" destId="{578ECE26-1A55-4025-B8DF-AA0DB87AE8E6}" srcOrd="0" destOrd="0" presId="urn:microsoft.com/office/officeart/2005/8/layout/orgChart1"/>
    <dgm:cxn modelId="{E1CE7E0A-C159-46D0-B979-AF17C2BF7C9C}" type="presParOf" srcId="{A457F7EB-E508-49CE-A7DE-B38811DFC228}" destId="{A23E283E-1924-480F-AA12-5417CE1EEAA6}" srcOrd="1" destOrd="0" presId="urn:microsoft.com/office/officeart/2005/8/layout/orgChart1"/>
    <dgm:cxn modelId="{1B85E396-6995-4884-BE70-BE43C1A2D201}" type="presParOf" srcId="{7A4490DD-5259-4354-ACC7-E29F45AAF879}" destId="{2F3A70D3-31E8-4E9E-B6ED-E0ED65184571}" srcOrd="1" destOrd="0" presId="urn:microsoft.com/office/officeart/2005/8/layout/orgChart1"/>
    <dgm:cxn modelId="{83EEFEBB-A1CC-41EC-A30E-4A5F5E1508F3}" type="presParOf" srcId="{7A4490DD-5259-4354-ACC7-E29F45AAF879}" destId="{81A8A3AE-A628-409A-A3B5-AA5B92FCD221}" srcOrd="2" destOrd="0" presId="urn:microsoft.com/office/officeart/2005/8/layout/orgChart1"/>
    <dgm:cxn modelId="{82649491-A1AC-4A9A-A1D5-F9AC61FC2EF9}" type="presParOf" srcId="{8EC72459-B08E-490E-8BA1-856A62AD9360}" destId="{0B30CE88-3B0F-4B1E-88B0-BB7CD305619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A72C43-CC91-4B72-B917-C26E2DEC7137}" type="doc">
      <dgm:prSet loTypeId="urn:microsoft.com/office/officeart/2005/8/layout/orgChart1" loCatId="hierarchy" qsTypeId="urn:microsoft.com/office/officeart/2005/8/quickstyle/simple1" qsCatId="simple" csTypeId="urn:microsoft.com/office/officeart/2005/8/colors/accent6_4" csCatId="accent6" phldr="1"/>
      <dgm:spPr/>
      <dgm:t>
        <a:bodyPr/>
        <a:lstStyle/>
        <a:p>
          <a:endParaRPr lang="en-GB"/>
        </a:p>
      </dgm:t>
    </dgm:pt>
    <dgm:pt modelId="{83280C3D-1CF3-47CD-BC8F-37EC93F2D260}">
      <dgm:prSet phldrT="[Text]" custT="1"/>
      <dgm:spPr>
        <a:solidFill>
          <a:schemeClr val="bg2"/>
        </a:solidFill>
        <a:ln>
          <a:solidFill>
            <a:schemeClr val="bg2">
              <a:lumMod val="50000"/>
            </a:schemeClr>
          </a:solidFill>
        </a:ln>
      </dgm:spPr>
      <dgm:t>
        <a:bodyPr/>
        <a:lstStyle/>
        <a:p>
          <a:r>
            <a:rPr lang="en-GB" sz="1800" b="1" dirty="0">
              <a:solidFill>
                <a:schemeClr val="accent5">
                  <a:lumMod val="50000"/>
                </a:schemeClr>
              </a:solidFill>
            </a:rPr>
            <a:t>Variables</a:t>
          </a:r>
        </a:p>
      </dgm:t>
    </dgm:pt>
    <dgm:pt modelId="{F9ADFA53-4A19-4985-AD0D-27B9B8FD4D20}" type="parTrans" cxnId="{F53B19BF-142D-4502-89F9-D382890ABA0E}">
      <dgm:prSet/>
      <dgm:spPr/>
      <dgm:t>
        <a:bodyPr/>
        <a:lstStyle/>
        <a:p>
          <a:endParaRPr lang="en-GB" sz="1800">
            <a:solidFill>
              <a:schemeClr val="accent5">
                <a:lumMod val="50000"/>
              </a:schemeClr>
            </a:solidFill>
          </a:endParaRPr>
        </a:p>
      </dgm:t>
    </dgm:pt>
    <dgm:pt modelId="{9DF2FA5A-DE89-4D59-AEA0-0A5045027689}" type="sibTrans" cxnId="{F53B19BF-142D-4502-89F9-D382890ABA0E}">
      <dgm:prSet/>
      <dgm:spPr/>
      <dgm:t>
        <a:bodyPr/>
        <a:lstStyle/>
        <a:p>
          <a:endParaRPr lang="en-GB" sz="1800">
            <a:solidFill>
              <a:schemeClr val="accent5">
                <a:lumMod val="50000"/>
              </a:schemeClr>
            </a:solidFill>
          </a:endParaRPr>
        </a:p>
      </dgm:t>
    </dgm:pt>
    <dgm:pt modelId="{EF58501C-3C99-43BF-80AF-98CA2B512A63}">
      <dgm:prSet phldrT="[Text]" custT="1"/>
      <dgm:spPr>
        <a:solidFill>
          <a:srgbClr val="00B050"/>
        </a:solidFill>
        <a:ln>
          <a:solidFill>
            <a:srgbClr val="00602B"/>
          </a:solidFill>
        </a:ln>
      </dgm:spPr>
      <dgm:t>
        <a:bodyPr/>
        <a:lstStyle/>
        <a:p>
          <a:r>
            <a:rPr lang="en-GB" sz="2000" b="1" dirty="0">
              <a:solidFill>
                <a:schemeClr val="accent5">
                  <a:lumMod val="50000"/>
                </a:schemeClr>
              </a:solidFill>
            </a:rPr>
            <a:t>Scale</a:t>
          </a:r>
        </a:p>
      </dgm:t>
    </dgm:pt>
    <dgm:pt modelId="{188C10EF-A95D-48E6-A067-B0B3D072B1D0}" type="parTrans" cxnId="{06848BAF-643D-4F46-B0CD-1D692E816D65}">
      <dgm:prSet/>
      <dgm:spPr/>
      <dgm:t>
        <a:bodyPr/>
        <a:lstStyle/>
        <a:p>
          <a:endParaRPr lang="en-GB" sz="1800">
            <a:solidFill>
              <a:schemeClr val="accent5">
                <a:lumMod val="50000"/>
              </a:schemeClr>
            </a:solidFill>
          </a:endParaRPr>
        </a:p>
      </dgm:t>
    </dgm:pt>
    <dgm:pt modelId="{CF698B20-B238-4E78-8E89-068D6A5C704C}" type="sibTrans" cxnId="{06848BAF-643D-4F46-B0CD-1D692E816D65}">
      <dgm:prSet/>
      <dgm:spPr/>
      <dgm:t>
        <a:bodyPr/>
        <a:lstStyle/>
        <a:p>
          <a:endParaRPr lang="en-GB" sz="1800">
            <a:solidFill>
              <a:schemeClr val="accent5">
                <a:lumMod val="50000"/>
              </a:schemeClr>
            </a:solidFill>
          </a:endParaRPr>
        </a:p>
      </dgm:t>
    </dgm:pt>
    <dgm:pt modelId="{78BF3024-E042-4081-AC59-72331EE540BC}">
      <dgm:prSet phldrT="[Text]" custT="1"/>
      <dgm:spPr>
        <a:solidFill>
          <a:schemeClr val="accent2">
            <a:lumMod val="40000"/>
            <a:lumOff val="60000"/>
          </a:schemeClr>
        </a:solidFill>
        <a:ln>
          <a:solidFill>
            <a:schemeClr val="accent2">
              <a:lumMod val="60000"/>
              <a:lumOff val="40000"/>
            </a:schemeClr>
          </a:solidFill>
        </a:ln>
      </dgm:spPr>
      <dgm:t>
        <a:bodyPr/>
        <a:lstStyle/>
        <a:p>
          <a:r>
            <a:rPr lang="en-GB" sz="2000" b="1" dirty="0">
              <a:solidFill>
                <a:schemeClr val="accent5">
                  <a:lumMod val="50000"/>
                </a:schemeClr>
              </a:solidFill>
            </a:rPr>
            <a:t>Categorical</a:t>
          </a:r>
        </a:p>
      </dgm:t>
    </dgm:pt>
    <dgm:pt modelId="{560E0E50-8C2F-471B-850F-5874A2E8A128}" type="parTrans" cxnId="{CB61ED6C-EB88-40A4-8F6D-59DE8E3EBE8F}">
      <dgm:prSet/>
      <dgm:spPr/>
      <dgm:t>
        <a:bodyPr/>
        <a:lstStyle/>
        <a:p>
          <a:endParaRPr lang="en-GB" sz="1800">
            <a:solidFill>
              <a:schemeClr val="accent5">
                <a:lumMod val="50000"/>
              </a:schemeClr>
            </a:solidFill>
          </a:endParaRPr>
        </a:p>
      </dgm:t>
    </dgm:pt>
    <dgm:pt modelId="{14FE5DE9-5F9C-4B97-829C-B29310FF3FE0}" type="sibTrans" cxnId="{CB61ED6C-EB88-40A4-8F6D-59DE8E3EBE8F}">
      <dgm:prSet/>
      <dgm:spPr/>
      <dgm:t>
        <a:bodyPr/>
        <a:lstStyle/>
        <a:p>
          <a:endParaRPr lang="en-GB" sz="1800">
            <a:solidFill>
              <a:schemeClr val="accent5">
                <a:lumMod val="50000"/>
              </a:schemeClr>
            </a:solidFill>
          </a:endParaRPr>
        </a:p>
      </dgm:t>
    </dgm:pt>
    <dgm:pt modelId="{40C0C150-8D74-4CDA-888C-9945884CBAB3}">
      <dgm:prSet custT="1"/>
      <dgm:spPr>
        <a:solidFill>
          <a:srgbClr val="74F08F"/>
        </a:solidFill>
        <a:ln>
          <a:solidFill>
            <a:srgbClr val="00B050"/>
          </a:solidFill>
        </a:ln>
      </dgm:spPr>
      <dgm:t>
        <a:bodyPr/>
        <a:lstStyle/>
        <a:p>
          <a:pPr>
            <a:spcBef>
              <a:spcPts val="600"/>
            </a:spcBef>
            <a:spcAft>
              <a:spcPts val="600"/>
            </a:spcAft>
          </a:pPr>
          <a:r>
            <a:rPr lang="en-GB" sz="1800" b="1" dirty="0">
              <a:solidFill>
                <a:schemeClr val="accent5">
                  <a:lumMod val="50000"/>
                </a:schemeClr>
              </a:solidFill>
            </a:rPr>
            <a:t>Continuous</a:t>
          </a:r>
        </a:p>
        <a:p>
          <a:pPr>
            <a:spcBef>
              <a:spcPts val="600"/>
            </a:spcBef>
            <a:spcAft>
              <a:spcPts val="600"/>
            </a:spcAft>
          </a:pPr>
          <a:r>
            <a:rPr lang="en-GB" sz="1800" dirty="0">
              <a:solidFill>
                <a:schemeClr val="accent5">
                  <a:lumMod val="50000"/>
                </a:schemeClr>
              </a:solidFill>
              <a:latin typeface="+mn-lt"/>
              <a:ea typeface="+mn-ea"/>
              <a:cs typeface="+mn-cs"/>
            </a:rPr>
            <a:t>Measurements</a:t>
          </a:r>
        </a:p>
        <a:p>
          <a:pPr>
            <a:spcBef>
              <a:spcPts val="600"/>
            </a:spcBef>
            <a:spcAft>
              <a:spcPts val="600"/>
            </a:spcAft>
          </a:pPr>
          <a:r>
            <a:rPr lang="en-GB" sz="1800" dirty="0">
              <a:solidFill>
                <a:schemeClr val="accent5">
                  <a:lumMod val="50000"/>
                </a:schemeClr>
              </a:solidFill>
              <a:latin typeface="+mn-lt"/>
              <a:ea typeface="+mn-ea"/>
              <a:cs typeface="+mn-cs"/>
            </a:rPr>
            <a:t>takes any value </a:t>
          </a:r>
          <a:endParaRPr lang="en-GB" sz="1800" b="1" dirty="0">
            <a:solidFill>
              <a:schemeClr val="accent5">
                <a:lumMod val="50000"/>
              </a:schemeClr>
            </a:solidFill>
          </a:endParaRPr>
        </a:p>
      </dgm:t>
    </dgm:pt>
    <dgm:pt modelId="{B02E6188-9427-48FF-A656-0A69DAE442D0}" type="parTrans" cxnId="{70DDCDB6-D4A3-4D58-B98B-EDF22E5818AA}">
      <dgm:prSet/>
      <dgm:spPr/>
      <dgm:t>
        <a:bodyPr/>
        <a:lstStyle/>
        <a:p>
          <a:endParaRPr lang="en-GB" sz="1800">
            <a:solidFill>
              <a:schemeClr val="accent5">
                <a:lumMod val="50000"/>
              </a:schemeClr>
            </a:solidFill>
          </a:endParaRPr>
        </a:p>
      </dgm:t>
    </dgm:pt>
    <dgm:pt modelId="{283E16A7-F278-4192-AA36-30AAFFBB8D7E}" type="sibTrans" cxnId="{70DDCDB6-D4A3-4D58-B98B-EDF22E5818AA}">
      <dgm:prSet/>
      <dgm:spPr/>
      <dgm:t>
        <a:bodyPr/>
        <a:lstStyle/>
        <a:p>
          <a:endParaRPr lang="en-GB" sz="1800">
            <a:solidFill>
              <a:schemeClr val="accent5">
                <a:lumMod val="50000"/>
              </a:schemeClr>
            </a:solidFill>
          </a:endParaRPr>
        </a:p>
      </dgm:t>
    </dgm:pt>
    <dgm:pt modelId="{973D4A2D-1237-402F-AB67-4FCE5E1649F3}">
      <dgm:prSet custT="1"/>
      <dgm:spPr>
        <a:solidFill>
          <a:srgbClr val="99FF99"/>
        </a:solidFill>
        <a:ln>
          <a:solidFill>
            <a:srgbClr val="00B050"/>
          </a:solidFill>
        </a:ln>
      </dgm:spPr>
      <dgm:t>
        <a:bodyPr/>
        <a:lstStyle/>
        <a:p>
          <a:r>
            <a:rPr lang="en-GB" sz="1800" b="1" dirty="0">
              <a:solidFill>
                <a:schemeClr val="accent5">
                  <a:lumMod val="50000"/>
                </a:schemeClr>
              </a:solidFill>
            </a:rPr>
            <a:t>Discrete:</a:t>
          </a:r>
        </a:p>
        <a:p>
          <a:r>
            <a:rPr lang="en-GB" sz="1800" dirty="0">
              <a:solidFill>
                <a:schemeClr val="accent5">
                  <a:lumMod val="50000"/>
                </a:schemeClr>
              </a:solidFill>
              <a:latin typeface="+mn-lt"/>
              <a:ea typeface="+mn-ea"/>
              <a:cs typeface="+mn-cs"/>
            </a:rPr>
            <a:t>Counts/ integers</a:t>
          </a:r>
          <a:endParaRPr lang="en-GB" sz="1800" b="1" dirty="0">
            <a:solidFill>
              <a:schemeClr val="accent5">
                <a:lumMod val="50000"/>
              </a:schemeClr>
            </a:solidFill>
          </a:endParaRPr>
        </a:p>
      </dgm:t>
    </dgm:pt>
    <dgm:pt modelId="{014C7509-1CAA-44FF-85F3-E543D16DFBB2}" type="parTrans" cxnId="{A6E2F4C7-F65C-43A4-8062-40E8E0692F2A}">
      <dgm:prSet/>
      <dgm:spPr/>
      <dgm:t>
        <a:bodyPr/>
        <a:lstStyle/>
        <a:p>
          <a:endParaRPr lang="en-GB" sz="1800">
            <a:solidFill>
              <a:schemeClr val="accent5">
                <a:lumMod val="50000"/>
              </a:schemeClr>
            </a:solidFill>
          </a:endParaRPr>
        </a:p>
      </dgm:t>
    </dgm:pt>
    <dgm:pt modelId="{E79948B3-65DA-4A14-B0C9-9B663DFEE190}" type="sibTrans" cxnId="{A6E2F4C7-F65C-43A4-8062-40E8E0692F2A}">
      <dgm:prSet/>
      <dgm:spPr/>
      <dgm:t>
        <a:bodyPr/>
        <a:lstStyle/>
        <a:p>
          <a:endParaRPr lang="en-GB" sz="1800">
            <a:solidFill>
              <a:schemeClr val="accent5">
                <a:lumMod val="50000"/>
              </a:schemeClr>
            </a:solidFill>
          </a:endParaRPr>
        </a:p>
      </dgm:t>
    </dgm:pt>
    <dgm:pt modelId="{58C2F5D4-72B6-44FA-88A3-C40DF993B5B6}">
      <dgm:prSet custT="1"/>
      <dgm:spPr>
        <a:solidFill>
          <a:schemeClr val="accent2">
            <a:lumMod val="20000"/>
            <a:lumOff val="80000"/>
          </a:schemeClr>
        </a:solidFill>
        <a:ln>
          <a:solidFill>
            <a:schemeClr val="accent2">
              <a:lumMod val="40000"/>
              <a:lumOff val="60000"/>
            </a:schemeClr>
          </a:solidFill>
        </a:ln>
      </dgm:spPr>
      <dgm:t>
        <a:bodyPr/>
        <a:lstStyle/>
        <a:p>
          <a:r>
            <a:rPr lang="en-GB" sz="1800" b="1" dirty="0">
              <a:solidFill>
                <a:schemeClr val="accent5">
                  <a:lumMod val="50000"/>
                </a:schemeClr>
              </a:solidFill>
            </a:rPr>
            <a:t>Ordinal:</a:t>
          </a:r>
        </a:p>
        <a:p>
          <a:r>
            <a:rPr lang="en-GB" sz="1800" b="0" dirty="0">
              <a:solidFill>
                <a:schemeClr val="accent5">
                  <a:lumMod val="50000"/>
                </a:schemeClr>
              </a:solidFill>
              <a:latin typeface="+mn-lt"/>
              <a:ea typeface="+mn-ea"/>
              <a:cs typeface="+mn-cs"/>
            </a:rPr>
            <a:t>obvious order</a:t>
          </a:r>
          <a:endParaRPr lang="en-GB" sz="1800" b="1" dirty="0">
            <a:solidFill>
              <a:schemeClr val="accent5">
                <a:lumMod val="50000"/>
              </a:schemeClr>
            </a:solidFill>
          </a:endParaRPr>
        </a:p>
      </dgm:t>
    </dgm:pt>
    <dgm:pt modelId="{FF4644E1-5619-494F-8944-73BB73782F8D}" type="parTrans" cxnId="{9DB1B428-65B6-453B-B4A9-C1C492629032}">
      <dgm:prSet/>
      <dgm:spPr/>
      <dgm:t>
        <a:bodyPr/>
        <a:lstStyle/>
        <a:p>
          <a:endParaRPr lang="en-GB" sz="1800">
            <a:solidFill>
              <a:schemeClr val="accent5">
                <a:lumMod val="50000"/>
              </a:schemeClr>
            </a:solidFill>
          </a:endParaRPr>
        </a:p>
      </dgm:t>
    </dgm:pt>
    <dgm:pt modelId="{83CE8F69-BDB6-43F4-A64D-3F8A85D8C7F9}" type="sibTrans" cxnId="{9DB1B428-65B6-453B-B4A9-C1C492629032}">
      <dgm:prSet/>
      <dgm:spPr/>
      <dgm:t>
        <a:bodyPr/>
        <a:lstStyle/>
        <a:p>
          <a:endParaRPr lang="en-GB" sz="1800">
            <a:solidFill>
              <a:schemeClr val="accent5">
                <a:lumMod val="50000"/>
              </a:schemeClr>
            </a:solidFill>
          </a:endParaRPr>
        </a:p>
      </dgm:t>
    </dgm:pt>
    <dgm:pt modelId="{172D1300-D830-4C18-8AD0-502916B6EA75}">
      <dgm:prSet custT="1"/>
      <dgm:spPr>
        <a:solidFill>
          <a:schemeClr val="accent2">
            <a:lumMod val="20000"/>
            <a:lumOff val="80000"/>
          </a:schemeClr>
        </a:solidFill>
        <a:ln>
          <a:solidFill>
            <a:schemeClr val="accent2">
              <a:lumMod val="40000"/>
              <a:lumOff val="60000"/>
            </a:schemeClr>
          </a:solidFill>
        </a:ln>
      </dgm:spPr>
      <dgm:t>
        <a:bodyPr/>
        <a:lstStyle/>
        <a:p>
          <a:r>
            <a:rPr lang="en-GB" sz="1800" b="1" dirty="0">
              <a:solidFill>
                <a:schemeClr val="accent5">
                  <a:lumMod val="50000"/>
                </a:schemeClr>
              </a:solidFill>
            </a:rPr>
            <a:t>Nominal:</a:t>
          </a:r>
        </a:p>
        <a:p>
          <a:r>
            <a:rPr lang="en-GB" sz="1800" b="0" dirty="0">
              <a:solidFill>
                <a:schemeClr val="accent5">
                  <a:lumMod val="50000"/>
                </a:schemeClr>
              </a:solidFill>
              <a:latin typeface="+mn-lt"/>
              <a:ea typeface="+mn-ea"/>
              <a:cs typeface="+mn-cs"/>
            </a:rPr>
            <a:t>no meaningful order</a:t>
          </a:r>
          <a:endParaRPr lang="en-GB" sz="1800" b="1" dirty="0">
            <a:solidFill>
              <a:schemeClr val="accent5">
                <a:lumMod val="50000"/>
              </a:schemeClr>
            </a:solidFill>
          </a:endParaRPr>
        </a:p>
      </dgm:t>
    </dgm:pt>
    <dgm:pt modelId="{CA1C63EE-E1A2-45D1-AFD7-56BA86D6175D}" type="parTrans" cxnId="{02D45D45-B871-4954-BBAE-D530890DEBB8}">
      <dgm:prSet/>
      <dgm:spPr/>
      <dgm:t>
        <a:bodyPr/>
        <a:lstStyle/>
        <a:p>
          <a:endParaRPr lang="en-GB" sz="1800">
            <a:solidFill>
              <a:schemeClr val="accent5">
                <a:lumMod val="50000"/>
              </a:schemeClr>
            </a:solidFill>
          </a:endParaRPr>
        </a:p>
      </dgm:t>
    </dgm:pt>
    <dgm:pt modelId="{78262F5F-3237-48CE-9DD2-DFA659EA0E7C}" type="sibTrans" cxnId="{02D45D45-B871-4954-BBAE-D530890DEBB8}">
      <dgm:prSet/>
      <dgm:spPr/>
      <dgm:t>
        <a:bodyPr/>
        <a:lstStyle/>
        <a:p>
          <a:endParaRPr lang="en-GB" sz="1800">
            <a:solidFill>
              <a:schemeClr val="accent5">
                <a:lumMod val="50000"/>
              </a:schemeClr>
            </a:solidFill>
          </a:endParaRPr>
        </a:p>
      </dgm:t>
    </dgm:pt>
    <dgm:pt modelId="{B7614A2C-8691-44E0-A7B6-0203FCC4E0BF}" type="pres">
      <dgm:prSet presAssocID="{B5A72C43-CC91-4B72-B917-C26E2DEC7137}" presName="hierChild1" presStyleCnt="0">
        <dgm:presLayoutVars>
          <dgm:orgChart val="1"/>
          <dgm:chPref val="1"/>
          <dgm:dir/>
          <dgm:animOne val="branch"/>
          <dgm:animLvl val="lvl"/>
          <dgm:resizeHandles/>
        </dgm:presLayoutVars>
      </dgm:prSet>
      <dgm:spPr/>
    </dgm:pt>
    <dgm:pt modelId="{8EC72459-B08E-490E-8BA1-856A62AD9360}" type="pres">
      <dgm:prSet presAssocID="{83280C3D-1CF3-47CD-BC8F-37EC93F2D260}" presName="hierRoot1" presStyleCnt="0">
        <dgm:presLayoutVars>
          <dgm:hierBranch val="init"/>
        </dgm:presLayoutVars>
      </dgm:prSet>
      <dgm:spPr/>
    </dgm:pt>
    <dgm:pt modelId="{BBB5FB9F-67F4-4EFC-BDBF-419148B81D86}" type="pres">
      <dgm:prSet presAssocID="{83280C3D-1CF3-47CD-BC8F-37EC93F2D260}" presName="rootComposite1" presStyleCnt="0"/>
      <dgm:spPr/>
    </dgm:pt>
    <dgm:pt modelId="{EC9AF973-7B6D-42D6-9404-086DE0B266EC}" type="pres">
      <dgm:prSet presAssocID="{83280C3D-1CF3-47CD-BC8F-37EC93F2D260}" presName="rootText1" presStyleLbl="node0" presStyleIdx="0" presStyleCnt="1" custScaleX="161872" custLinFactNeighborX="-2170" custLinFactNeighborY="-48307">
        <dgm:presLayoutVars>
          <dgm:chPref val="3"/>
        </dgm:presLayoutVars>
      </dgm:prSet>
      <dgm:spPr/>
    </dgm:pt>
    <dgm:pt modelId="{8B908B6B-EE4D-4C3E-B0A6-6CD1535BA0E2}" type="pres">
      <dgm:prSet presAssocID="{83280C3D-1CF3-47CD-BC8F-37EC93F2D260}" presName="rootConnector1" presStyleLbl="node1" presStyleIdx="0" presStyleCnt="0"/>
      <dgm:spPr/>
    </dgm:pt>
    <dgm:pt modelId="{A6805005-6260-43FA-9362-343C11383FBD}" type="pres">
      <dgm:prSet presAssocID="{83280C3D-1CF3-47CD-BC8F-37EC93F2D260}" presName="hierChild2" presStyleCnt="0"/>
      <dgm:spPr/>
    </dgm:pt>
    <dgm:pt modelId="{A17CD97F-8451-4F90-9BCC-93346D7536F7}" type="pres">
      <dgm:prSet presAssocID="{188C10EF-A95D-48E6-A067-B0B3D072B1D0}" presName="Name37" presStyleLbl="parChTrans1D2" presStyleIdx="0" presStyleCnt="2"/>
      <dgm:spPr/>
    </dgm:pt>
    <dgm:pt modelId="{B15A1DB8-19E4-4496-AE32-B1379917127E}" type="pres">
      <dgm:prSet presAssocID="{EF58501C-3C99-43BF-80AF-98CA2B512A63}" presName="hierRoot2" presStyleCnt="0">
        <dgm:presLayoutVars>
          <dgm:hierBranch/>
        </dgm:presLayoutVars>
      </dgm:prSet>
      <dgm:spPr/>
    </dgm:pt>
    <dgm:pt modelId="{235CA028-C708-438D-B63B-DC38AED87BF9}" type="pres">
      <dgm:prSet presAssocID="{EF58501C-3C99-43BF-80AF-98CA2B512A63}" presName="rootComposite" presStyleCnt="0"/>
      <dgm:spPr/>
    </dgm:pt>
    <dgm:pt modelId="{F83EFF51-DEC9-4E80-BEF3-F1326F0AB87F}" type="pres">
      <dgm:prSet presAssocID="{EF58501C-3C99-43BF-80AF-98CA2B512A63}" presName="rootText" presStyleLbl="node2" presStyleIdx="0" presStyleCnt="2" custScaleX="132010" custScaleY="86446" custLinFactNeighborX="-14535" custLinFactNeighborY="-41053">
        <dgm:presLayoutVars>
          <dgm:chPref val="3"/>
        </dgm:presLayoutVars>
      </dgm:prSet>
      <dgm:spPr/>
    </dgm:pt>
    <dgm:pt modelId="{B2B2B801-A01C-4530-9DDD-806E473501D1}" type="pres">
      <dgm:prSet presAssocID="{EF58501C-3C99-43BF-80AF-98CA2B512A63}" presName="rootConnector" presStyleLbl="node2" presStyleIdx="0" presStyleCnt="2"/>
      <dgm:spPr/>
    </dgm:pt>
    <dgm:pt modelId="{83500F31-DE01-42E6-88A6-52955508AFD1}" type="pres">
      <dgm:prSet presAssocID="{EF58501C-3C99-43BF-80AF-98CA2B512A63}" presName="hierChild4" presStyleCnt="0"/>
      <dgm:spPr/>
    </dgm:pt>
    <dgm:pt modelId="{0E3794A0-CBEA-4EED-94D3-DC42E4ED06EF}" type="pres">
      <dgm:prSet presAssocID="{B02E6188-9427-48FF-A656-0A69DAE442D0}" presName="Name35" presStyleLbl="parChTrans1D3" presStyleIdx="0" presStyleCnt="4"/>
      <dgm:spPr/>
    </dgm:pt>
    <dgm:pt modelId="{DBFBAEBD-79BD-480D-9682-B0A29C24E2DE}" type="pres">
      <dgm:prSet presAssocID="{40C0C150-8D74-4CDA-888C-9945884CBAB3}" presName="hierRoot2" presStyleCnt="0">
        <dgm:presLayoutVars>
          <dgm:hierBranch val="init"/>
        </dgm:presLayoutVars>
      </dgm:prSet>
      <dgm:spPr/>
    </dgm:pt>
    <dgm:pt modelId="{2BC144DC-1980-4BF3-AD73-55AEEFF761A1}" type="pres">
      <dgm:prSet presAssocID="{40C0C150-8D74-4CDA-888C-9945884CBAB3}" presName="rootComposite" presStyleCnt="0"/>
      <dgm:spPr/>
    </dgm:pt>
    <dgm:pt modelId="{B552C769-DF5B-477C-A631-B425FFCD6A0E}" type="pres">
      <dgm:prSet presAssocID="{40C0C150-8D74-4CDA-888C-9945884CBAB3}" presName="rootText" presStyleLbl="node3" presStyleIdx="0" presStyleCnt="4" custScaleX="112432" custScaleY="152335" custLinFactNeighborX="4151" custLinFactNeighborY="-38701">
        <dgm:presLayoutVars>
          <dgm:chPref val="3"/>
        </dgm:presLayoutVars>
      </dgm:prSet>
      <dgm:spPr/>
    </dgm:pt>
    <dgm:pt modelId="{CBD34939-4F02-469B-A12B-FFF9A7443868}" type="pres">
      <dgm:prSet presAssocID="{40C0C150-8D74-4CDA-888C-9945884CBAB3}" presName="rootConnector" presStyleLbl="node3" presStyleIdx="0" presStyleCnt="4"/>
      <dgm:spPr/>
    </dgm:pt>
    <dgm:pt modelId="{1C1B6590-EBD9-4961-9A3A-B1C0379670EA}" type="pres">
      <dgm:prSet presAssocID="{40C0C150-8D74-4CDA-888C-9945884CBAB3}" presName="hierChild4" presStyleCnt="0"/>
      <dgm:spPr/>
    </dgm:pt>
    <dgm:pt modelId="{1651B8B9-57FE-4B7E-BB81-4E275250FF83}" type="pres">
      <dgm:prSet presAssocID="{40C0C150-8D74-4CDA-888C-9945884CBAB3}" presName="hierChild5" presStyleCnt="0"/>
      <dgm:spPr/>
    </dgm:pt>
    <dgm:pt modelId="{E46B3259-C5F6-4E57-8282-E0B5EE9EAD22}" type="pres">
      <dgm:prSet presAssocID="{014C7509-1CAA-44FF-85F3-E543D16DFBB2}" presName="Name35" presStyleLbl="parChTrans1D3" presStyleIdx="1" presStyleCnt="4"/>
      <dgm:spPr/>
    </dgm:pt>
    <dgm:pt modelId="{0CC2EA35-5438-421F-8C71-A73970B4D741}" type="pres">
      <dgm:prSet presAssocID="{973D4A2D-1237-402F-AB67-4FCE5E1649F3}" presName="hierRoot2" presStyleCnt="0">
        <dgm:presLayoutVars>
          <dgm:hierBranch val="init"/>
        </dgm:presLayoutVars>
      </dgm:prSet>
      <dgm:spPr/>
    </dgm:pt>
    <dgm:pt modelId="{5003F011-3A10-4F50-86BE-6B9D9A17590E}" type="pres">
      <dgm:prSet presAssocID="{973D4A2D-1237-402F-AB67-4FCE5E1649F3}" presName="rootComposite" presStyleCnt="0"/>
      <dgm:spPr/>
    </dgm:pt>
    <dgm:pt modelId="{66E7073E-51DC-49E4-ACBA-705E4D232A7E}" type="pres">
      <dgm:prSet presAssocID="{973D4A2D-1237-402F-AB67-4FCE5E1649F3}" presName="rootText" presStyleLbl="node3" presStyleIdx="1" presStyleCnt="4" custScaleX="130075" custScaleY="147383" custLinFactNeighborX="1085" custLinFactNeighborY="-37311">
        <dgm:presLayoutVars>
          <dgm:chPref val="3"/>
        </dgm:presLayoutVars>
      </dgm:prSet>
      <dgm:spPr/>
    </dgm:pt>
    <dgm:pt modelId="{1EAFB714-DCBF-41D2-BDFD-31CB46C49156}" type="pres">
      <dgm:prSet presAssocID="{973D4A2D-1237-402F-AB67-4FCE5E1649F3}" presName="rootConnector" presStyleLbl="node3" presStyleIdx="1" presStyleCnt="4"/>
      <dgm:spPr/>
    </dgm:pt>
    <dgm:pt modelId="{3CA2A835-4315-4ABD-845B-BC9D7D7304E6}" type="pres">
      <dgm:prSet presAssocID="{973D4A2D-1237-402F-AB67-4FCE5E1649F3}" presName="hierChild4" presStyleCnt="0"/>
      <dgm:spPr/>
    </dgm:pt>
    <dgm:pt modelId="{E7393FD2-DE47-4845-B62D-2D71DD2DAAF1}" type="pres">
      <dgm:prSet presAssocID="{973D4A2D-1237-402F-AB67-4FCE5E1649F3}" presName="hierChild5" presStyleCnt="0"/>
      <dgm:spPr/>
    </dgm:pt>
    <dgm:pt modelId="{2A0A9EBD-81E6-4B6A-9705-3081AE485691}" type="pres">
      <dgm:prSet presAssocID="{EF58501C-3C99-43BF-80AF-98CA2B512A63}" presName="hierChild5" presStyleCnt="0"/>
      <dgm:spPr/>
    </dgm:pt>
    <dgm:pt modelId="{16C2886D-E67B-438F-B72D-D78B0A87CD28}" type="pres">
      <dgm:prSet presAssocID="{560E0E50-8C2F-471B-850F-5874A2E8A128}" presName="Name37" presStyleLbl="parChTrans1D2" presStyleIdx="1" presStyleCnt="2"/>
      <dgm:spPr/>
    </dgm:pt>
    <dgm:pt modelId="{7A4490DD-5259-4354-ACC7-E29F45AAF879}" type="pres">
      <dgm:prSet presAssocID="{78BF3024-E042-4081-AC59-72331EE540BC}" presName="hierRoot2" presStyleCnt="0">
        <dgm:presLayoutVars>
          <dgm:hierBranch/>
        </dgm:presLayoutVars>
      </dgm:prSet>
      <dgm:spPr/>
    </dgm:pt>
    <dgm:pt modelId="{A457F7EB-E508-49CE-A7DE-B38811DFC228}" type="pres">
      <dgm:prSet presAssocID="{78BF3024-E042-4081-AC59-72331EE540BC}" presName="rootComposite" presStyleCnt="0"/>
      <dgm:spPr/>
    </dgm:pt>
    <dgm:pt modelId="{578ECE26-1A55-4025-B8DF-AA0DB87AE8E6}" type="pres">
      <dgm:prSet presAssocID="{78BF3024-E042-4081-AC59-72331EE540BC}" presName="rootText" presStyleLbl="node2" presStyleIdx="1" presStyleCnt="2" custScaleX="155051" custScaleY="104144" custLinFactNeighborX="17101" custLinFactNeighborY="-42703">
        <dgm:presLayoutVars>
          <dgm:chPref val="3"/>
        </dgm:presLayoutVars>
      </dgm:prSet>
      <dgm:spPr/>
    </dgm:pt>
    <dgm:pt modelId="{A23E283E-1924-480F-AA12-5417CE1EEAA6}" type="pres">
      <dgm:prSet presAssocID="{78BF3024-E042-4081-AC59-72331EE540BC}" presName="rootConnector" presStyleLbl="node2" presStyleIdx="1" presStyleCnt="2"/>
      <dgm:spPr/>
    </dgm:pt>
    <dgm:pt modelId="{2F3A70D3-31E8-4E9E-B6ED-E0ED65184571}" type="pres">
      <dgm:prSet presAssocID="{78BF3024-E042-4081-AC59-72331EE540BC}" presName="hierChild4" presStyleCnt="0"/>
      <dgm:spPr/>
    </dgm:pt>
    <dgm:pt modelId="{7257F328-C2E1-40BF-B4B9-E230B2090A32}" type="pres">
      <dgm:prSet presAssocID="{FF4644E1-5619-494F-8944-73BB73782F8D}" presName="Name35" presStyleLbl="parChTrans1D3" presStyleIdx="2" presStyleCnt="4"/>
      <dgm:spPr/>
    </dgm:pt>
    <dgm:pt modelId="{561A9A35-222D-4B40-9F29-BB6281BE8DA9}" type="pres">
      <dgm:prSet presAssocID="{58C2F5D4-72B6-44FA-88A3-C40DF993B5B6}" presName="hierRoot2" presStyleCnt="0">
        <dgm:presLayoutVars>
          <dgm:hierBranch val="init"/>
        </dgm:presLayoutVars>
      </dgm:prSet>
      <dgm:spPr/>
    </dgm:pt>
    <dgm:pt modelId="{E77302AF-D2E1-4B42-9277-DE03EACD1F5E}" type="pres">
      <dgm:prSet presAssocID="{58C2F5D4-72B6-44FA-88A3-C40DF993B5B6}" presName="rootComposite" presStyleCnt="0"/>
      <dgm:spPr/>
    </dgm:pt>
    <dgm:pt modelId="{DF84D218-6990-4277-8DB1-92A9C1958688}" type="pres">
      <dgm:prSet presAssocID="{58C2F5D4-72B6-44FA-88A3-C40DF993B5B6}" presName="rootText" presStyleLbl="node3" presStyleIdx="2" presStyleCnt="4" custScaleX="103297" custScaleY="142931" custLinFactNeighborX="-1840" custLinFactNeighborY="-47038">
        <dgm:presLayoutVars>
          <dgm:chPref val="3"/>
        </dgm:presLayoutVars>
      </dgm:prSet>
      <dgm:spPr/>
    </dgm:pt>
    <dgm:pt modelId="{46EE89A1-7D21-45CE-8DC2-54AF28C5FC80}" type="pres">
      <dgm:prSet presAssocID="{58C2F5D4-72B6-44FA-88A3-C40DF993B5B6}" presName="rootConnector" presStyleLbl="node3" presStyleIdx="2" presStyleCnt="4"/>
      <dgm:spPr/>
    </dgm:pt>
    <dgm:pt modelId="{886EF69B-41A2-4EE0-B34E-24F5DBEC340A}" type="pres">
      <dgm:prSet presAssocID="{58C2F5D4-72B6-44FA-88A3-C40DF993B5B6}" presName="hierChild4" presStyleCnt="0"/>
      <dgm:spPr/>
    </dgm:pt>
    <dgm:pt modelId="{D54820EB-9FA5-4B8C-B8AB-38A76CBAC744}" type="pres">
      <dgm:prSet presAssocID="{58C2F5D4-72B6-44FA-88A3-C40DF993B5B6}" presName="hierChild5" presStyleCnt="0"/>
      <dgm:spPr/>
    </dgm:pt>
    <dgm:pt modelId="{0DA0569D-C164-490B-A1C0-2024EDA53669}" type="pres">
      <dgm:prSet presAssocID="{CA1C63EE-E1A2-45D1-AFD7-56BA86D6175D}" presName="Name35" presStyleLbl="parChTrans1D3" presStyleIdx="3" presStyleCnt="4"/>
      <dgm:spPr/>
    </dgm:pt>
    <dgm:pt modelId="{EDF9989A-28E0-4D4B-8F3C-F1958418278B}" type="pres">
      <dgm:prSet presAssocID="{172D1300-D830-4C18-8AD0-502916B6EA75}" presName="hierRoot2" presStyleCnt="0">
        <dgm:presLayoutVars>
          <dgm:hierBranch val="init"/>
        </dgm:presLayoutVars>
      </dgm:prSet>
      <dgm:spPr/>
    </dgm:pt>
    <dgm:pt modelId="{68C5F077-191A-4435-93F6-1C44DF04613F}" type="pres">
      <dgm:prSet presAssocID="{172D1300-D830-4C18-8AD0-502916B6EA75}" presName="rootComposite" presStyleCnt="0"/>
      <dgm:spPr/>
    </dgm:pt>
    <dgm:pt modelId="{A6E9E1E1-58AD-4023-923E-7114C29788DE}" type="pres">
      <dgm:prSet presAssocID="{172D1300-D830-4C18-8AD0-502916B6EA75}" presName="rootText" presStyleLbl="node3" presStyleIdx="3" presStyleCnt="4" custScaleX="122167" custScaleY="151424" custLinFactNeighborX="-6375" custLinFactNeighborY="-47038">
        <dgm:presLayoutVars>
          <dgm:chPref val="3"/>
        </dgm:presLayoutVars>
      </dgm:prSet>
      <dgm:spPr/>
    </dgm:pt>
    <dgm:pt modelId="{DCE2FA4D-078E-47F6-9005-7ECB11E1FDD0}" type="pres">
      <dgm:prSet presAssocID="{172D1300-D830-4C18-8AD0-502916B6EA75}" presName="rootConnector" presStyleLbl="node3" presStyleIdx="3" presStyleCnt="4"/>
      <dgm:spPr/>
    </dgm:pt>
    <dgm:pt modelId="{54ED0AAA-2BAF-4768-91D3-B9E9D704327E}" type="pres">
      <dgm:prSet presAssocID="{172D1300-D830-4C18-8AD0-502916B6EA75}" presName="hierChild4" presStyleCnt="0"/>
      <dgm:spPr/>
    </dgm:pt>
    <dgm:pt modelId="{82C55870-A8A3-4F23-AE0B-FB5DD34CEBD4}" type="pres">
      <dgm:prSet presAssocID="{172D1300-D830-4C18-8AD0-502916B6EA75}" presName="hierChild5" presStyleCnt="0"/>
      <dgm:spPr/>
    </dgm:pt>
    <dgm:pt modelId="{81A8A3AE-A628-409A-A3B5-AA5B92FCD221}" type="pres">
      <dgm:prSet presAssocID="{78BF3024-E042-4081-AC59-72331EE540BC}" presName="hierChild5" presStyleCnt="0"/>
      <dgm:spPr/>
    </dgm:pt>
    <dgm:pt modelId="{0B30CE88-3B0F-4B1E-88B0-BB7CD305619C}" type="pres">
      <dgm:prSet presAssocID="{83280C3D-1CF3-47CD-BC8F-37EC93F2D260}" presName="hierChild3" presStyleCnt="0"/>
      <dgm:spPr/>
    </dgm:pt>
  </dgm:ptLst>
  <dgm:cxnLst>
    <dgm:cxn modelId="{0D22B600-A3F5-4CCD-8E52-0277E5F99479}" type="presOf" srcId="{58C2F5D4-72B6-44FA-88A3-C40DF993B5B6}" destId="{46EE89A1-7D21-45CE-8DC2-54AF28C5FC80}" srcOrd="1" destOrd="0" presId="urn:microsoft.com/office/officeart/2005/8/layout/orgChart1"/>
    <dgm:cxn modelId="{1C57C011-D1A4-4542-A7B6-0D73D52165F9}" type="presOf" srcId="{58C2F5D4-72B6-44FA-88A3-C40DF993B5B6}" destId="{DF84D218-6990-4277-8DB1-92A9C1958688}" srcOrd="0" destOrd="0" presId="urn:microsoft.com/office/officeart/2005/8/layout/orgChart1"/>
    <dgm:cxn modelId="{D9E39915-D9EF-4986-8D2F-09814EE389C0}" type="presOf" srcId="{973D4A2D-1237-402F-AB67-4FCE5E1649F3}" destId="{1EAFB714-DCBF-41D2-BDFD-31CB46C49156}" srcOrd="1" destOrd="0" presId="urn:microsoft.com/office/officeart/2005/8/layout/orgChart1"/>
    <dgm:cxn modelId="{87EA8F19-BDD9-41CF-B361-E2CBA0CD596D}" type="presOf" srcId="{FF4644E1-5619-494F-8944-73BB73782F8D}" destId="{7257F328-C2E1-40BF-B4B9-E230B2090A32}" srcOrd="0" destOrd="0" presId="urn:microsoft.com/office/officeart/2005/8/layout/orgChart1"/>
    <dgm:cxn modelId="{9DB1B428-65B6-453B-B4A9-C1C492629032}" srcId="{78BF3024-E042-4081-AC59-72331EE540BC}" destId="{58C2F5D4-72B6-44FA-88A3-C40DF993B5B6}" srcOrd="0" destOrd="0" parTransId="{FF4644E1-5619-494F-8944-73BB73782F8D}" sibTransId="{83CE8F69-BDB6-43F4-A64D-3F8A85D8C7F9}"/>
    <dgm:cxn modelId="{CD58FB30-D03C-4A81-91A4-3A1FF7494BC3}" type="presOf" srcId="{014C7509-1CAA-44FF-85F3-E543D16DFBB2}" destId="{E46B3259-C5F6-4E57-8282-E0B5EE9EAD22}" srcOrd="0" destOrd="0" presId="urn:microsoft.com/office/officeart/2005/8/layout/orgChart1"/>
    <dgm:cxn modelId="{E7245F34-78DE-41A0-8C3A-629B6C064F60}" type="presOf" srcId="{188C10EF-A95D-48E6-A067-B0B3D072B1D0}" destId="{A17CD97F-8451-4F90-9BCC-93346D7536F7}" srcOrd="0" destOrd="0" presId="urn:microsoft.com/office/officeart/2005/8/layout/orgChart1"/>
    <dgm:cxn modelId="{2A06B33B-4A72-4571-9C3F-D5E4D94C4CDF}" type="presOf" srcId="{B02E6188-9427-48FF-A656-0A69DAE442D0}" destId="{0E3794A0-CBEA-4EED-94D3-DC42E4ED06EF}" srcOrd="0" destOrd="0" presId="urn:microsoft.com/office/officeart/2005/8/layout/orgChart1"/>
    <dgm:cxn modelId="{6787A65E-8D06-4CC6-BA6D-A28E4ADAC5CD}" type="presOf" srcId="{40C0C150-8D74-4CDA-888C-9945884CBAB3}" destId="{CBD34939-4F02-469B-A12B-FFF9A7443868}" srcOrd="1" destOrd="0" presId="urn:microsoft.com/office/officeart/2005/8/layout/orgChart1"/>
    <dgm:cxn modelId="{02D45D45-B871-4954-BBAE-D530890DEBB8}" srcId="{78BF3024-E042-4081-AC59-72331EE540BC}" destId="{172D1300-D830-4C18-8AD0-502916B6EA75}" srcOrd="1" destOrd="0" parTransId="{CA1C63EE-E1A2-45D1-AFD7-56BA86D6175D}" sibTransId="{78262F5F-3237-48CE-9DD2-DFA659EA0E7C}"/>
    <dgm:cxn modelId="{CB54C96B-14EC-4A7A-81D7-25424308743B}" type="presOf" srcId="{83280C3D-1CF3-47CD-BC8F-37EC93F2D260}" destId="{EC9AF973-7B6D-42D6-9404-086DE0B266EC}" srcOrd="0" destOrd="0" presId="urn:microsoft.com/office/officeart/2005/8/layout/orgChart1"/>
    <dgm:cxn modelId="{CB61ED6C-EB88-40A4-8F6D-59DE8E3EBE8F}" srcId="{83280C3D-1CF3-47CD-BC8F-37EC93F2D260}" destId="{78BF3024-E042-4081-AC59-72331EE540BC}" srcOrd="1" destOrd="0" parTransId="{560E0E50-8C2F-471B-850F-5874A2E8A128}" sibTransId="{14FE5DE9-5F9C-4B97-829C-B29310FF3FE0}"/>
    <dgm:cxn modelId="{54144D78-E162-43E7-9643-15EE419975F0}" type="presOf" srcId="{83280C3D-1CF3-47CD-BC8F-37EC93F2D260}" destId="{8B908B6B-EE4D-4C3E-B0A6-6CD1535BA0E2}" srcOrd="1" destOrd="0" presId="urn:microsoft.com/office/officeart/2005/8/layout/orgChart1"/>
    <dgm:cxn modelId="{9B5AA29E-2C63-4FB1-BF47-51DA0627A7F4}" type="presOf" srcId="{EF58501C-3C99-43BF-80AF-98CA2B512A63}" destId="{B2B2B801-A01C-4530-9DDD-806E473501D1}" srcOrd="1" destOrd="0" presId="urn:microsoft.com/office/officeart/2005/8/layout/orgChart1"/>
    <dgm:cxn modelId="{03554DA1-6154-4907-BFEA-97DE6AFD9C4C}" type="presOf" srcId="{78BF3024-E042-4081-AC59-72331EE540BC}" destId="{578ECE26-1A55-4025-B8DF-AA0DB87AE8E6}" srcOrd="0" destOrd="0" presId="urn:microsoft.com/office/officeart/2005/8/layout/orgChart1"/>
    <dgm:cxn modelId="{2DBDC9A9-5F88-4474-8CD2-7AF568A1B428}" type="presOf" srcId="{172D1300-D830-4C18-8AD0-502916B6EA75}" destId="{A6E9E1E1-58AD-4023-923E-7114C29788DE}" srcOrd="0" destOrd="0" presId="urn:microsoft.com/office/officeart/2005/8/layout/orgChart1"/>
    <dgm:cxn modelId="{06848BAF-643D-4F46-B0CD-1D692E816D65}" srcId="{83280C3D-1CF3-47CD-BC8F-37EC93F2D260}" destId="{EF58501C-3C99-43BF-80AF-98CA2B512A63}" srcOrd="0" destOrd="0" parTransId="{188C10EF-A95D-48E6-A067-B0B3D072B1D0}" sibTransId="{CF698B20-B238-4E78-8E89-068D6A5C704C}"/>
    <dgm:cxn modelId="{21F0FBB3-B257-4044-BEDD-CF05303E0E81}" type="presOf" srcId="{40C0C150-8D74-4CDA-888C-9945884CBAB3}" destId="{B552C769-DF5B-477C-A631-B425FFCD6A0E}" srcOrd="0" destOrd="0" presId="urn:microsoft.com/office/officeart/2005/8/layout/orgChart1"/>
    <dgm:cxn modelId="{682948B4-8398-4213-8342-006EF9519709}" type="presOf" srcId="{172D1300-D830-4C18-8AD0-502916B6EA75}" destId="{DCE2FA4D-078E-47F6-9005-7ECB11E1FDD0}" srcOrd="1" destOrd="0" presId="urn:microsoft.com/office/officeart/2005/8/layout/orgChart1"/>
    <dgm:cxn modelId="{70DDCDB6-D4A3-4D58-B98B-EDF22E5818AA}" srcId="{EF58501C-3C99-43BF-80AF-98CA2B512A63}" destId="{40C0C150-8D74-4CDA-888C-9945884CBAB3}" srcOrd="0" destOrd="0" parTransId="{B02E6188-9427-48FF-A656-0A69DAE442D0}" sibTransId="{283E16A7-F278-4192-AA36-30AAFFBB8D7E}"/>
    <dgm:cxn modelId="{F53B19BF-142D-4502-89F9-D382890ABA0E}" srcId="{B5A72C43-CC91-4B72-B917-C26E2DEC7137}" destId="{83280C3D-1CF3-47CD-BC8F-37EC93F2D260}" srcOrd="0" destOrd="0" parTransId="{F9ADFA53-4A19-4985-AD0D-27B9B8FD4D20}" sibTransId="{9DF2FA5A-DE89-4D59-AEA0-0A5045027689}"/>
    <dgm:cxn modelId="{A6E2F4C7-F65C-43A4-8062-40E8E0692F2A}" srcId="{EF58501C-3C99-43BF-80AF-98CA2B512A63}" destId="{973D4A2D-1237-402F-AB67-4FCE5E1649F3}" srcOrd="1" destOrd="0" parTransId="{014C7509-1CAA-44FF-85F3-E543D16DFBB2}" sibTransId="{E79948B3-65DA-4A14-B0C9-9B663DFEE190}"/>
    <dgm:cxn modelId="{63E108CA-66EF-4A03-AF7A-0047AB8C14C9}" type="presOf" srcId="{B5A72C43-CC91-4B72-B917-C26E2DEC7137}" destId="{B7614A2C-8691-44E0-A7B6-0203FCC4E0BF}" srcOrd="0" destOrd="0" presId="urn:microsoft.com/office/officeart/2005/8/layout/orgChart1"/>
    <dgm:cxn modelId="{8F1601D4-667A-40B4-A481-A21E77703252}" type="presOf" srcId="{560E0E50-8C2F-471B-850F-5874A2E8A128}" destId="{16C2886D-E67B-438F-B72D-D78B0A87CD28}" srcOrd="0" destOrd="0" presId="urn:microsoft.com/office/officeart/2005/8/layout/orgChart1"/>
    <dgm:cxn modelId="{40DF96E4-664B-46AE-8ADF-E344B8311631}" type="presOf" srcId="{78BF3024-E042-4081-AC59-72331EE540BC}" destId="{A23E283E-1924-480F-AA12-5417CE1EEAA6}" srcOrd="1" destOrd="0" presId="urn:microsoft.com/office/officeart/2005/8/layout/orgChart1"/>
    <dgm:cxn modelId="{93B56CE5-A3E0-4F0C-8196-482CF921F6B5}" type="presOf" srcId="{973D4A2D-1237-402F-AB67-4FCE5E1649F3}" destId="{66E7073E-51DC-49E4-ACBA-705E4D232A7E}" srcOrd="0" destOrd="0" presId="urn:microsoft.com/office/officeart/2005/8/layout/orgChart1"/>
    <dgm:cxn modelId="{9AE53EF3-53BD-43B3-97B8-6DC058AB3DD2}" type="presOf" srcId="{EF58501C-3C99-43BF-80AF-98CA2B512A63}" destId="{F83EFF51-DEC9-4E80-BEF3-F1326F0AB87F}" srcOrd="0" destOrd="0" presId="urn:microsoft.com/office/officeart/2005/8/layout/orgChart1"/>
    <dgm:cxn modelId="{E82A21F7-7805-4873-ABDA-FC84401001D1}" type="presOf" srcId="{CA1C63EE-E1A2-45D1-AFD7-56BA86D6175D}" destId="{0DA0569D-C164-490B-A1C0-2024EDA53669}" srcOrd="0" destOrd="0" presId="urn:microsoft.com/office/officeart/2005/8/layout/orgChart1"/>
    <dgm:cxn modelId="{1D2A3194-422A-4F92-BD88-B2799D7A91CF}" type="presParOf" srcId="{B7614A2C-8691-44E0-A7B6-0203FCC4E0BF}" destId="{8EC72459-B08E-490E-8BA1-856A62AD9360}" srcOrd="0" destOrd="0" presId="urn:microsoft.com/office/officeart/2005/8/layout/orgChart1"/>
    <dgm:cxn modelId="{9F12D715-CDE5-4F47-BBAE-DA726B497D77}" type="presParOf" srcId="{8EC72459-B08E-490E-8BA1-856A62AD9360}" destId="{BBB5FB9F-67F4-4EFC-BDBF-419148B81D86}" srcOrd="0" destOrd="0" presId="urn:microsoft.com/office/officeart/2005/8/layout/orgChart1"/>
    <dgm:cxn modelId="{79219C09-AE34-4178-B562-D6679856CBE1}" type="presParOf" srcId="{BBB5FB9F-67F4-4EFC-BDBF-419148B81D86}" destId="{EC9AF973-7B6D-42D6-9404-086DE0B266EC}" srcOrd="0" destOrd="0" presId="urn:microsoft.com/office/officeart/2005/8/layout/orgChart1"/>
    <dgm:cxn modelId="{BC00BA25-1691-41BC-AC13-134F77583930}" type="presParOf" srcId="{BBB5FB9F-67F4-4EFC-BDBF-419148B81D86}" destId="{8B908B6B-EE4D-4C3E-B0A6-6CD1535BA0E2}" srcOrd="1" destOrd="0" presId="urn:microsoft.com/office/officeart/2005/8/layout/orgChart1"/>
    <dgm:cxn modelId="{D527E4BC-DD00-4840-A69C-4911740C706C}" type="presParOf" srcId="{8EC72459-B08E-490E-8BA1-856A62AD9360}" destId="{A6805005-6260-43FA-9362-343C11383FBD}" srcOrd="1" destOrd="0" presId="urn:microsoft.com/office/officeart/2005/8/layout/orgChart1"/>
    <dgm:cxn modelId="{E18818EE-C991-4799-B267-ED116F388033}" type="presParOf" srcId="{A6805005-6260-43FA-9362-343C11383FBD}" destId="{A17CD97F-8451-4F90-9BCC-93346D7536F7}" srcOrd="0" destOrd="0" presId="urn:microsoft.com/office/officeart/2005/8/layout/orgChart1"/>
    <dgm:cxn modelId="{55C9DEEC-6374-4F57-A9E7-A9D7C1472459}" type="presParOf" srcId="{A6805005-6260-43FA-9362-343C11383FBD}" destId="{B15A1DB8-19E4-4496-AE32-B1379917127E}" srcOrd="1" destOrd="0" presId="urn:microsoft.com/office/officeart/2005/8/layout/orgChart1"/>
    <dgm:cxn modelId="{6BA42599-8E76-4D83-8C6F-02651C11B405}" type="presParOf" srcId="{B15A1DB8-19E4-4496-AE32-B1379917127E}" destId="{235CA028-C708-438D-B63B-DC38AED87BF9}" srcOrd="0" destOrd="0" presId="urn:microsoft.com/office/officeart/2005/8/layout/orgChart1"/>
    <dgm:cxn modelId="{CE1109B5-B85D-4B14-B04D-86221CDB933C}" type="presParOf" srcId="{235CA028-C708-438D-B63B-DC38AED87BF9}" destId="{F83EFF51-DEC9-4E80-BEF3-F1326F0AB87F}" srcOrd="0" destOrd="0" presId="urn:microsoft.com/office/officeart/2005/8/layout/orgChart1"/>
    <dgm:cxn modelId="{6A458FC9-D38E-4CEC-AD08-A8F7FEA13DE3}" type="presParOf" srcId="{235CA028-C708-438D-B63B-DC38AED87BF9}" destId="{B2B2B801-A01C-4530-9DDD-806E473501D1}" srcOrd="1" destOrd="0" presId="urn:microsoft.com/office/officeart/2005/8/layout/orgChart1"/>
    <dgm:cxn modelId="{59919135-AF1A-459B-A460-239DB86EAB2E}" type="presParOf" srcId="{B15A1DB8-19E4-4496-AE32-B1379917127E}" destId="{83500F31-DE01-42E6-88A6-52955508AFD1}" srcOrd="1" destOrd="0" presId="urn:microsoft.com/office/officeart/2005/8/layout/orgChart1"/>
    <dgm:cxn modelId="{0957A5FF-3940-484E-B768-88A5E6FB1ACB}" type="presParOf" srcId="{83500F31-DE01-42E6-88A6-52955508AFD1}" destId="{0E3794A0-CBEA-4EED-94D3-DC42E4ED06EF}" srcOrd="0" destOrd="0" presId="urn:microsoft.com/office/officeart/2005/8/layout/orgChart1"/>
    <dgm:cxn modelId="{3BA644C0-E01F-4BC5-A1A3-C7295F33D3D4}" type="presParOf" srcId="{83500F31-DE01-42E6-88A6-52955508AFD1}" destId="{DBFBAEBD-79BD-480D-9682-B0A29C24E2DE}" srcOrd="1" destOrd="0" presId="urn:microsoft.com/office/officeart/2005/8/layout/orgChart1"/>
    <dgm:cxn modelId="{7ED16938-C01A-4CA8-BD81-E5364D13AE2E}" type="presParOf" srcId="{DBFBAEBD-79BD-480D-9682-B0A29C24E2DE}" destId="{2BC144DC-1980-4BF3-AD73-55AEEFF761A1}" srcOrd="0" destOrd="0" presId="urn:microsoft.com/office/officeart/2005/8/layout/orgChart1"/>
    <dgm:cxn modelId="{221B846E-80C6-433E-B274-522F6F9FAF58}" type="presParOf" srcId="{2BC144DC-1980-4BF3-AD73-55AEEFF761A1}" destId="{B552C769-DF5B-477C-A631-B425FFCD6A0E}" srcOrd="0" destOrd="0" presId="urn:microsoft.com/office/officeart/2005/8/layout/orgChart1"/>
    <dgm:cxn modelId="{3496B6C9-630E-4E37-AC9A-12DBAF1EEC01}" type="presParOf" srcId="{2BC144DC-1980-4BF3-AD73-55AEEFF761A1}" destId="{CBD34939-4F02-469B-A12B-FFF9A7443868}" srcOrd="1" destOrd="0" presId="urn:microsoft.com/office/officeart/2005/8/layout/orgChart1"/>
    <dgm:cxn modelId="{96572A21-2BBC-45FF-81D9-D6B86DB27872}" type="presParOf" srcId="{DBFBAEBD-79BD-480D-9682-B0A29C24E2DE}" destId="{1C1B6590-EBD9-4961-9A3A-B1C0379670EA}" srcOrd="1" destOrd="0" presId="urn:microsoft.com/office/officeart/2005/8/layout/orgChart1"/>
    <dgm:cxn modelId="{110DBB48-CCA9-4D12-B5D3-E0CD0FD905B3}" type="presParOf" srcId="{DBFBAEBD-79BD-480D-9682-B0A29C24E2DE}" destId="{1651B8B9-57FE-4B7E-BB81-4E275250FF83}" srcOrd="2" destOrd="0" presId="urn:microsoft.com/office/officeart/2005/8/layout/orgChart1"/>
    <dgm:cxn modelId="{D9D60D65-7C49-46CA-840B-282B45563C99}" type="presParOf" srcId="{83500F31-DE01-42E6-88A6-52955508AFD1}" destId="{E46B3259-C5F6-4E57-8282-E0B5EE9EAD22}" srcOrd="2" destOrd="0" presId="urn:microsoft.com/office/officeart/2005/8/layout/orgChart1"/>
    <dgm:cxn modelId="{F3EEF301-CD8B-4567-A31B-EDE433D1AA1A}" type="presParOf" srcId="{83500F31-DE01-42E6-88A6-52955508AFD1}" destId="{0CC2EA35-5438-421F-8C71-A73970B4D741}" srcOrd="3" destOrd="0" presId="urn:microsoft.com/office/officeart/2005/8/layout/orgChart1"/>
    <dgm:cxn modelId="{D0F0C062-65DD-485D-8087-0223D8A88B73}" type="presParOf" srcId="{0CC2EA35-5438-421F-8C71-A73970B4D741}" destId="{5003F011-3A10-4F50-86BE-6B9D9A17590E}" srcOrd="0" destOrd="0" presId="urn:microsoft.com/office/officeart/2005/8/layout/orgChart1"/>
    <dgm:cxn modelId="{8B0E8A44-B3DE-4321-BE9E-A8416559290E}" type="presParOf" srcId="{5003F011-3A10-4F50-86BE-6B9D9A17590E}" destId="{66E7073E-51DC-49E4-ACBA-705E4D232A7E}" srcOrd="0" destOrd="0" presId="urn:microsoft.com/office/officeart/2005/8/layout/orgChart1"/>
    <dgm:cxn modelId="{FD7EFCC2-F12E-44A8-9F44-8FA4F9C8511B}" type="presParOf" srcId="{5003F011-3A10-4F50-86BE-6B9D9A17590E}" destId="{1EAFB714-DCBF-41D2-BDFD-31CB46C49156}" srcOrd="1" destOrd="0" presId="urn:microsoft.com/office/officeart/2005/8/layout/orgChart1"/>
    <dgm:cxn modelId="{9E0D85C9-4FB3-49DC-AE96-C16989A220EA}" type="presParOf" srcId="{0CC2EA35-5438-421F-8C71-A73970B4D741}" destId="{3CA2A835-4315-4ABD-845B-BC9D7D7304E6}" srcOrd="1" destOrd="0" presId="urn:microsoft.com/office/officeart/2005/8/layout/orgChart1"/>
    <dgm:cxn modelId="{F2991A61-66A5-4720-9981-868E853CEDAC}" type="presParOf" srcId="{0CC2EA35-5438-421F-8C71-A73970B4D741}" destId="{E7393FD2-DE47-4845-B62D-2D71DD2DAAF1}" srcOrd="2" destOrd="0" presId="urn:microsoft.com/office/officeart/2005/8/layout/orgChart1"/>
    <dgm:cxn modelId="{E5B19B69-4865-4954-9C52-BCEDB400DE68}" type="presParOf" srcId="{B15A1DB8-19E4-4496-AE32-B1379917127E}" destId="{2A0A9EBD-81E6-4B6A-9705-3081AE485691}" srcOrd="2" destOrd="0" presId="urn:microsoft.com/office/officeart/2005/8/layout/orgChart1"/>
    <dgm:cxn modelId="{D329F8AD-B75E-488C-BF3B-0B22D901C3D3}" type="presParOf" srcId="{A6805005-6260-43FA-9362-343C11383FBD}" destId="{16C2886D-E67B-438F-B72D-D78B0A87CD28}" srcOrd="2" destOrd="0" presId="urn:microsoft.com/office/officeart/2005/8/layout/orgChart1"/>
    <dgm:cxn modelId="{805507A2-3BB2-4233-8F51-E5F554AB8CC8}" type="presParOf" srcId="{A6805005-6260-43FA-9362-343C11383FBD}" destId="{7A4490DD-5259-4354-ACC7-E29F45AAF879}" srcOrd="3" destOrd="0" presId="urn:microsoft.com/office/officeart/2005/8/layout/orgChart1"/>
    <dgm:cxn modelId="{3D5DA0D2-5E18-4548-BFF9-331FBF7FA5DE}" type="presParOf" srcId="{7A4490DD-5259-4354-ACC7-E29F45AAF879}" destId="{A457F7EB-E508-49CE-A7DE-B38811DFC228}" srcOrd="0" destOrd="0" presId="urn:microsoft.com/office/officeart/2005/8/layout/orgChart1"/>
    <dgm:cxn modelId="{34F63977-C15E-40BD-8A12-00199D2238AB}" type="presParOf" srcId="{A457F7EB-E508-49CE-A7DE-B38811DFC228}" destId="{578ECE26-1A55-4025-B8DF-AA0DB87AE8E6}" srcOrd="0" destOrd="0" presId="urn:microsoft.com/office/officeart/2005/8/layout/orgChart1"/>
    <dgm:cxn modelId="{6DBD46F0-44B5-4A85-81D9-779C32B7B810}" type="presParOf" srcId="{A457F7EB-E508-49CE-A7DE-B38811DFC228}" destId="{A23E283E-1924-480F-AA12-5417CE1EEAA6}" srcOrd="1" destOrd="0" presId="urn:microsoft.com/office/officeart/2005/8/layout/orgChart1"/>
    <dgm:cxn modelId="{2300B121-7EBB-42A8-8F41-BEEB944505A5}" type="presParOf" srcId="{7A4490DD-5259-4354-ACC7-E29F45AAF879}" destId="{2F3A70D3-31E8-4E9E-B6ED-E0ED65184571}" srcOrd="1" destOrd="0" presId="urn:microsoft.com/office/officeart/2005/8/layout/orgChart1"/>
    <dgm:cxn modelId="{24327C4A-D004-4422-85DF-657ABB936812}" type="presParOf" srcId="{2F3A70D3-31E8-4E9E-B6ED-E0ED65184571}" destId="{7257F328-C2E1-40BF-B4B9-E230B2090A32}" srcOrd="0" destOrd="0" presId="urn:microsoft.com/office/officeart/2005/8/layout/orgChart1"/>
    <dgm:cxn modelId="{AA20F183-63E0-4477-BC7A-A7C520178514}" type="presParOf" srcId="{2F3A70D3-31E8-4E9E-B6ED-E0ED65184571}" destId="{561A9A35-222D-4B40-9F29-BB6281BE8DA9}" srcOrd="1" destOrd="0" presId="urn:microsoft.com/office/officeart/2005/8/layout/orgChart1"/>
    <dgm:cxn modelId="{D36E6813-2E1D-421B-A0C4-943DB2AE6290}" type="presParOf" srcId="{561A9A35-222D-4B40-9F29-BB6281BE8DA9}" destId="{E77302AF-D2E1-4B42-9277-DE03EACD1F5E}" srcOrd="0" destOrd="0" presId="urn:microsoft.com/office/officeart/2005/8/layout/orgChart1"/>
    <dgm:cxn modelId="{EC309905-46F7-4D1A-92CD-2AB51F923183}" type="presParOf" srcId="{E77302AF-D2E1-4B42-9277-DE03EACD1F5E}" destId="{DF84D218-6990-4277-8DB1-92A9C1958688}" srcOrd="0" destOrd="0" presId="urn:microsoft.com/office/officeart/2005/8/layout/orgChart1"/>
    <dgm:cxn modelId="{0828E173-8D70-4E16-99F4-135A6CE7CB0C}" type="presParOf" srcId="{E77302AF-D2E1-4B42-9277-DE03EACD1F5E}" destId="{46EE89A1-7D21-45CE-8DC2-54AF28C5FC80}" srcOrd="1" destOrd="0" presId="urn:microsoft.com/office/officeart/2005/8/layout/orgChart1"/>
    <dgm:cxn modelId="{DA5B5067-5BC3-43C1-9A84-1E9993219D5E}" type="presParOf" srcId="{561A9A35-222D-4B40-9F29-BB6281BE8DA9}" destId="{886EF69B-41A2-4EE0-B34E-24F5DBEC340A}" srcOrd="1" destOrd="0" presId="urn:microsoft.com/office/officeart/2005/8/layout/orgChart1"/>
    <dgm:cxn modelId="{66DB3773-5A88-4B1F-B650-21765B5CB0A6}" type="presParOf" srcId="{561A9A35-222D-4B40-9F29-BB6281BE8DA9}" destId="{D54820EB-9FA5-4B8C-B8AB-38A76CBAC744}" srcOrd="2" destOrd="0" presId="urn:microsoft.com/office/officeart/2005/8/layout/orgChart1"/>
    <dgm:cxn modelId="{E90EDC06-0C29-408C-9EE9-EDC0B8342B61}" type="presParOf" srcId="{2F3A70D3-31E8-4E9E-B6ED-E0ED65184571}" destId="{0DA0569D-C164-490B-A1C0-2024EDA53669}" srcOrd="2" destOrd="0" presId="urn:microsoft.com/office/officeart/2005/8/layout/orgChart1"/>
    <dgm:cxn modelId="{52ED0A14-1874-4A74-A8EA-9DE6631150BF}" type="presParOf" srcId="{2F3A70D3-31E8-4E9E-B6ED-E0ED65184571}" destId="{EDF9989A-28E0-4D4B-8F3C-F1958418278B}" srcOrd="3" destOrd="0" presId="urn:microsoft.com/office/officeart/2005/8/layout/orgChart1"/>
    <dgm:cxn modelId="{59E46B78-102C-4803-BF25-7258CE8A4529}" type="presParOf" srcId="{EDF9989A-28E0-4D4B-8F3C-F1958418278B}" destId="{68C5F077-191A-4435-93F6-1C44DF04613F}" srcOrd="0" destOrd="0" presId="urn:microsoft.com/office/officeart/2005/8/layout/orgChart1"/>
    <dgm:cxn modelId="{A324266F-6C1B-4289-970A-C587B886A273}" type="presParOf" srcId="{68C5F077-191A-4435-93F6-1C44DF04613F}" destId="{A6E9E1E1-58AD-4023-923E-7114C29788DE}" srcOrd="0" destOrd="0" presId="urn:microsoft.com/office/officeart/2005/8/layout/orgChart1"/>
    <dgm:cxn modelId="{97B01711-0B38-45A6-9756-D9D6497278B4}" type="presParOf" srcId="{68C5F077-191A-4435-93F6-1C44DF04613F}" destId="{DCE2FA4D-078E-47F6-9005-7ECB11E1FDD0}" srcOrd="1" destOrd="0" presId="urn:microsoft.com/office/officeart/2005/8/layout/orgChart1"/>
    <dgm:cxn modelId="{F5B13B8C-E266-4C5C-ADAA-E0C83F6FDD9F}" type="presParOf" srcId="{EDF9989A-28E0-4D4B-8F3C-F1958418278B}" destId="{54ED0AAA-2BAF-4768-91D3-B9E9D704327E}" srcOrd="1" destOrd="0" presId="urn:microsoft.com/office/officeart/2005/8/layout/orgChart1"/>
    <dgm:cxn modelId="{48A842BA-19BF-4F5A-8DCF-31EB9AA32C21}" type="presParOf" srcId="{EDF9989A-28E0-4D4B-8F3C-F1958418278B}" destId="{82C55870-A8A3-4F23-AE0B-FB5DD34CEBD4}" srcOrd="2" destOrd="0" presId="urn:microsoft.com/office/officeart/2005/8/layout/orgChart1"/>
    <dgm:cxn modelId="{6615901A-DA11-48A5-9BA4-44E083057ACA}" type="presParOf" srcId="{7A4490DD-5259-4354-ACC7-E29F45AAF879}" destId="{81A8A3AE-A628-409A-A3B5-AA5B92FCD221}" srcOrd="2" destOrd="0" presId="urn:microsoft.com/office/officeart/2005/8/layout/orgChart1"/>
    <dgm:cxn modelId="{535D4E6C-92EE-4795-9CCD-6DC55A6C930B}" type="presParOf" srcId="{8EC72459-B08E-490E-8BA1-856A62AD9360}" destId="{0B30CE88-3B0F-4B1E-88B0-BB7CD305619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C2886D-E67B-438F-B72D-D78B0A87CD28}">
      <dsp:nvSpPr>
        <dsp:cNvPr id="0" name=""/>
        <dsp:cNvSpPr/>
      </dsp:nvSpPr>
      <dsp:spPr>
        <a:xfrm>
          <a:off x="4256928" y="1442123"/>
          <a:ext cx="2273854" cy="1015328"/>
        </a:xfrm>
        <a:custGeom>
          <a:avLst/>
          <a:gdLst/>
          <a:ahLst/>
          <a:cxnLst/>
          <a:rect l="0" t="0" r="0" b="0"/>
          <a:pathLst>
            <a:path>
              <a:moveTo>
                <a:pt x="0" y="0"/>
              </a:moveTo>
              <a:lnTo>
                <a:pt x="0" y="712482"/>
              </a:lnTo>
              <a:lnTo>
                <a:pt x="2273854" y="712482"/>
              </a:lnTo>
              <a:lnTo>
                <a:pt x="2273854" y="1015328"/>
              </a:lnTo>
            </a:path>
          </a:pathLst>
        </a:custGeom>
        <a:noFill/>
        <a:ln w="55000" cap="flat" cmpd="thickThin"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7CD97F-8451-4F90-9BCC-93346D7536F7}">
      <dsp:nvSpPr>
        <dsp:cNvPr id="0" name=""/>
        <dsp:cNvSpPr/>
      </dsp:nvSpPr>
      <dsp:spPr>
        <a:xfrm>
          <a:off x="1961817" y="1442123"/>
          <a:ext cx="2295111" cy="1026750"/>
        </a:xfrm>
        <a:custGeom>
          <a:avLst/>
          <a:gdLst/>
          <a:ahLst/>
          <a:cxnLst/>
          <a:rect l="0" t="0" r="0" b="0"/>
          <a:pathLst>
            <a:path>
              <a:moveTo>
                <a:pt x="2295111" y="0"/>
              </a:moveTo>
              <a:lnTo>
                <a:pt x="2295111" y="723904"/>
              </a:lnTo>
              <a:lnTo>
                <a:pt x="0" y="723904"/>
              </a:lnTo>
              <a:lnTo>
                <a:pt x="0" y="1026750"/>
              </a:lnTo>
            </a:path>
          </a:pathLst>
        </a:custGeom>
        <a:noFill/>
        <a:ln w="55000" cap="flat" cmpd="thickThin"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9AF973-7B6D-42D6-9404-086DE0B266EC}">
      <dsp:nvSpPr>
        <dsp:cNvPr id="0" name=""/>
        <dsp:cNvSpPr/>
      </dsp:nvSpPr>
      <dsp:spPr>
        <a:xfrm>
          <a:off x="1922533" y="0"/>
          <a:ext cx="4668789" cy="1442123"/>
        </a:xfrm>
        <a:prstGeom prst="rect">
          <a:avLst/>
        </a:prstGeom>
        <a:solidFill>
          <a:schemeClr val="bg2"/>
        </a:solidFill>
        <a:ln w="55000" cap="flat" cmpd="thickThin" algn="ctr">
          <a:solidFill>
            <a:schemeClr val="bg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GB" sz="3200" b="1" kern="1200" dirty="0">
              <a:solidFill>
                <a:schemeClr val="accent5">
                  <a:lumMod val="50000"/>
                </a:schemeClr>
              </a:solidFill>
            </a:rPr>
            <a:t>Data Variables</a:t>
          </a:r>
        </a:p>
      </dsp:txBody>
      <dsp:txXfrm>
        <a:off x="1922533" y="0"/>
        <a:ext cx="4668789" cy="1442123"/>
      </dsp:txXfrm>
    </dsp:sp>
    <dsp:sp modelId="{F83EFF51-DEC9-4E80-BEF3-F1326F0AB87F}">
      <dsp:nvSpPr>
        <dsp:cNvPr id="0" name=""/>
        <dsp:cNvSpPr/>
      </dsp:nvSpPr>
      <dsp:spPr>
        <a:xfrm>
          <a:off x="58069" y="2468874"/>
          <a:ext cx="3807495" cy="2157258"/>
        </a:xfrm>
        <a:prstGeom prst="rect">
          <a:avLst/>
        </a:prstGeom>
        <a:solidFill>
          <a:srgbClr val="00B050"/>
        </a:solidFill>
        <a:ln w="55000" cap="flat" cmpd="thickThin" algn="ctr">
          <a:solidFill>
            <a:srgbClr val="00602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n-GB" sz="2000" b="1" kern="1200" dirty="0">
            <a:solidFill>
              <a:schemeClr val="accent5">
                <a:lumMod val="50000"/>
              </a:schemeClr>
            </a:solidFill>
          </a:endParaRPr>
        </a:p>
        <a:p>
          <a:pPr marL="0" lvl="0" indent="0" algn="ctr" defTabSz="889000">
            <a:lnSpc>
              <a:spcPct val="90000"/>
            </a:lnSpc>
            <a:spcBef>
              <a:spcPct val="0"/>
            </a:spcBef>
            <a:spcAft>
              <a:spcPct val="35000"/>
            </a:spcAft>
            <a:buNone/>
          </a:pPr>
          <a:r>
            <a:rPr lang="en-GB" sz="3600" b="1" kern="1200" dirty="0">
              <a:solidFill>
                <a:schemeClr val="accent5">
                  <a:lumMod val="50000"/>
                </a:schemeClr>
              </a:solidFill>
            </a:rPr>
            <a:t>Scale</a:t>
          </a:r>
        </a:p>
        <a:p>
          <a:pPr marL="0" lvl="0" indent="0" algn="ctr" defTabSz="889000">
            <a:lnSpc>
              <a:spcPct val="90000"/>
            </a:lnSpc>
            <a:spcBef>
              <a:spcPct val="0"/>
            </a:spcBef>
            <a:spcAft>
              <a:spcPct val="35000"/>
            </a:spcAft>
            <a:buNone/>
          </a:pPr>
          <a:r>
            <a:rPr lang="en-GB" sz="2000" b="1" kern="1200" dirty="0">
              <a:solidFill>
                <a:schemeClr val="accent5">
                  <a:lumMod val="50000"/>
                </a:schemeClr>
              </a:solidFill>
            </a:rPr>
            <a:t>Measurements/ Numerical/ count data</a:t>
          </a:r>
        </a:p>
        <a:p>
          <a:pPr marL="0" lvl="0" indent="0" algn="ctr" defTabSz="889000">
            <a:lnSpc>
              <a:spcPct val="90000"/>
            </a:lnSpc>
            <a:spcBef>
              <a:spcPct val="0"/>
            </a:spcBef>
            <a:spcAft>
              <a:spcPct val="35000"/>
            </a:spcAft>
            <a:buNone/>
          </a:pPr>
          <a:endParaRPr lang="en-GB" sz="2000" b="1" kern="1200" dirty="0">
            <a:solidFill>
              <a:schemeClr val="accent5">
                <a:lumMod val="50000"/>
              </a:schemeClr>
            </a:solidFill>
          </a:endParaRPr>
        </a:p>
      </dsp:txBody>
      <dsp:txXfrm>
        <a:off x="58069" y="2468874"/>
        <a:ext cx="3807495" cy="2157258"/>
      </dsp:txXfrm>
    </dsp:sp>
    <dsp:sp modelId="{578ECE26-1A55-4025-B8DF-AA0DB87AE8E6}">
      <dsp:nvSpPr>
        <dsp:cNvPr id="0" name=""/>
        <dsp:cNvSpPr/>
      </dsp:nvSpPr>
      <dsp:spPr>
        <a:xfrm>
          <a:off x="4424156" y="2457452"/>
          <a:ext cx="4213251" cy="2109942"/>
        </a:xfrm>
        <a:prstGeom prst="rect">
          <a:avLst/>
        </a:prstGeom>
        <a:solidFill>
          <a:schemeClr val="accent2">
            <a:lumMod val="40000"/>
            <a:lumOff val="60000"/>
          </a:schemeClr>
        </a:solidFill>
        <a:ln w="55000" cap="flat" cmpd="thickThin" algn="ctr">
          <a:solidFill>
            <a:schemeClr val="accent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GB" sz="3200" b="1" kern="1200" dirty="0">
              <a:solidFill>
                <a:schemeClr val="accent5">
                  <a:lumMod val="50000"/>
                </a:schemeClr>
              </a:solidFill>
            </a:rPr>
            <a:t>Categorical:</a:t>
          </a:r>
        </a:p>
        <a:p>
          <a:pPr marL="0" lvl="0" indent="0" algn="ctr" defTabSz="1422400">
            <a:lnSpc>
              <a:spcPct val="90000"/>
            </a:lnSpc>
            <a:spcBef>
              <a:spcPct val="0"/>
            </a:spcBef>
            <a:spcAft>
              <a:spcPct val="35000"/>
            </a:spcAft>
            <a:buNone/>
          </a:pPr>
          <a:r>
            <a:rPr lang="en-GB" sz="2000" kern="1200" dirty="0">
              <a:solidFill>
                <a:schemeClr val="accent5">
                  <a:lumMod val="50000"/>
                </a:schemeClr>
              </a:solidFill>
              <a:latin typeface="+mn-lt"/>
              <a:ea typeface="+mn-ea"/>
              <a:cs typeface="+mn-cs"/>
            </a:rPr>
            <a:t>appear as categories</a:t>
          </a:r>
        </a:p>
        <a:p>
          <a:pPr marL="0" lvl="0" indent="0" algn="ctr" defTabSz="1422400">
            <a:lnSpc>
              <a:spcPct val="90000"/>
            </a:lnSpc>
            <a:spcBef>
              <a:spcPct val="0"/>
            </a:spcBef>
            <a:spcAft>
              <a:spcPct val="35000"/>
            </a:spcAft>
            <a:buNone/>
          </a:pPr>
          <a:r>
            <a:rPr lang="en-GB" sz="2000" kern="1200" dirty="0">
              <a:solidFill>
                <a:schemeClr val="accent5">
                  <a:lumMod val="50000"/>
                </a:schemeClr>
              </a:solidFill>
              <a:latin typeface="+mn-lt"/>
              <a:ea typeface="+mn-ea"/>
              <a:cs typeface="+mn-cs"/>
            </a:rPr>
            <a:t>Tick boxes on questionnaires</a:t>
          </a:r>
          <a:endParaRPr lang="en-GB" sz="2000" b="1" kern="1200" dirty="0">
            <a:solidFill>
              <a:schemeClr val="accent5">
                <a:lumMod val="50000"/>
              </a:schemeClr>
            </a:solidFill>
            <a:latin typeface="+mn-lt"/>
            <a:ea typeface="+mn-ea"/>
            <a:cs typeface="+mn-cs"/>
          </a:endParaRPr>
        </a:p>
        <a:p>
          <a:pPr marL="0" lvl="0" indent="0" algn="ctr" defTabSz="1422400">
            <a:lnSpc>
              <a:spcPct val="90000"/>
            </a:lnSpc>
            <a:spcBef>
              <a:spcPct val="0"/>
            </a:spcBef>
            <a:spcAft>
              <a:spcPct val="35000"/>
            </a:spcAft>
            <a:buNone/>
          </a:pPr>
          <a:endParaRPr lang="en-GB" sz="2000" b="1" kern="1200" dirty="0">
            <a:solidFill>
              <a:schemeClr val="accent5">
                <a:lumMod val="50000"/>
              </a:schemeClr>
            </a:solidFill>
          </a:endParaRPr>
        </a:p>
      </dsp:txBody>
      <dsp:txXfrm>
        <a:off x="4424156" y="2457452"/>
        <a:ext cx="4213251" cy="21099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A0569D-C164-490B-A1C0-2024EDA53669}">
      <dsp:nvSpPr>
        <dsp:cNvPr id="0" name=""/>
        <dsp:cNvSpPr/>
      </dsp:nvSpPr>
      <dsp:spPr>
        <a:xfrm>
          <a:off x="6911693" y="2515026"/>
          <a:ext cx="629075" cy="306343"/>
        </a:xfrm>
        <a:custGeom>
          <a:avLst/>
          <a:gdLst/>
          <a:ahLst/>
          <a:cxnLst/>
          <a:rect l="0" t="0" r="0" b="0"/>
          <a:pathLst>
            <a:path>
              <a:moveTo>
                <a:pt x="0" y="0"/>
              </a:moveTo>
              <a:lnTo>
                <a:pt x="0" y="135542"/>
              </a:lnTo>
              <a:lnTo>
                <a:pt x="629075" y="135542"/>
              </a:lnTo>
              <a:lnTo>
                <a:pt x="629075" y="306343"/>
              </a:lnTo>
            </a:path>
          </a:pathLst>
        </a:custGeom>
        <a:noFill/>
        <a:ln w="55000" cap="flat" cmpd="thickThin"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57F328-C2E1-40BF-B4B9-E230B2090A32}">
      <dsp:nvSpPr>
        <dsp:cNvPr id="0" name=""/>
        <dsp:cNvSpPr/>
      </dsp:nvSpPr>
      <dsp:spPr>
        <a:xfrm>
          <a:off x="5439155" y="2515026"/>
          <a:ext cx="1472537" cy="306343"/>
        </a:xfrm>
        <a:custGeom>
          <a:avLst/>
          <a:gdLst/>
          <a:ahLst/>
          <a:cxnLst/>
          <a:rect l="0" t="0" r="0" b="0"/>
          <a:pathLst>
            <a:path>
              <a:moveTo>
                <a:pt x="1472537" y="0"/>
              </a:moveTo>
              <a:lnTo>
                <a:pt x="1472537" y="135542"/>
              </a:lnTo>
              <a:lnTo>
                <a:pt x="0" y="135542"/>
              </a:lnTo>
              <a:lnTo>
                <a:pt x="0" y="306343"/>
              </a:lnTo>
            </a:path>
          </a:pathLst>
        </a:custGeom>
        <a:noFill/>
        <a:ln w="55000" cap="flat" cmpd="thickThin"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2886D-E67B-438F-B72D-D78B0A87CD28}">
      <dsp:nvSpPr>
        <dsp:cNvPr id="0" name=""/>
        <dsp:cNvSpPr/>
      </dsp:nvSpPr>
      <dsp:spPr>
        <a:xfrm>
          <a:off x="4447226" y="1280804"/>
          <a:ext cx="2464467" cy="387180"/>
        </a:xfrm>
        <a:custGeom>
          <a:avLst/>
          <a:gdLst/>
          <a:ahLst/>
          <a:cxnLst/>
          <a:rect l="0" t="0" r="0" b="0"/>
          <a:pathLst>
            <a:path>
              <a:moveTo>
                <a:pt x="0" y="0"/>
              </a:moveTo>
              <a:lnTo>
                <a:pt x="0" y="216380"/>
              </a:lnTo>
              <a:lnTo>
                <a:pt x="2464467" y="216380"/>
              </a:lnTo>
              <a:lnTo>
                <a:pt x="2464467" y="387180"/>
              </a:lnTo>
            </a:path>
          </a:pathLst>
        </a:custGeom>
        <a:noFill/>
        <a:ln w="55000" cap="flat" cmpd="thickThin"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6B3259-C5F6-4E57-8282-E0B5EE9EAD22}">
      <dsp:nvSpPr>
        <dsp:cNvPr id="0" name=""/>
        <dsp:cNvSpPr/>
      </dsp:nvSpPr>
      <dsp:spPr>
        <a:xfrm>
          <a:off x="1907696" y="2384502"/>
          <a:ext cx="1339337" cy="372036"/>
        </a:xfrm>
        <a:custGeom>
          <a:avLst/>
          <a:gdLst/>
          <a:ahLst/>
          <a:cxnLst/>
          <a:rect l="0" t="0" r="0" b="0"/>
          <a:pathLst>
            <a:path>
              <a:moveTo>
                <a:pt x="0" y="0"/>
              </a:moveTo>
              <a:lnTo>
                <a:pt x="0" y="201235"/>
              </a:lnTo>
              <a:lnTo>
                <a:pt x="1339337" y="201235"/>
              </a:lnTo>
              <a:lnTo>
                <a:pt x="1339337" y="372036"/>
              </a:lnTo>
            </a:path>
          </a:pathLst>
        </a:custGeom>
        <a:noFill/>
        <a:ln w="55000" cap="flat" cmpd="thickThin"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3794A0-CBEA-4EED-94D3-DC42E4ED06EF}">
      <dsp:nvSpPr>
        <dsp:cNvPr id="0" name=""/>
        <dsp:cNvSpPr/>
      </dsp:nvSpPr>
      <dsp:spPr>
        <a:xfrm>
          <a:off x="982908" y="2384502"/>
          <a:ext cx="924788" cy="360731"/>
        </a:xfrm>
        <a:custGeom>
          <a:avLst/>
          <a:gdLst/>
          <a:ahLst/>
          <a:cxnLst/>
          <a:rect l="0" t="0" r="0" b="0"/>
          <a:pathLst>
            <a:path>
              <a:moveTo>
                <a:pt x="924788" y="0"/>
              </a:moveTo>
              <a:lnTo>
                <a:pt x="924788" y="189930"/>
              </a:lnTo>
              <a:lnTo>
                <a:pt x="0" y="189930"/>
              </a:lnTo>
              <a:lnTo>
                <a:pt x="0" y="360731"/>
              </a:lnTo>
            </a:path>
          </a:pathLst>
        </a:custGeom>
        <a:noFill/>
        <a:ln w="55000" cap="flat" cmpd="thickThin"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7CD97F-8451-4F90-9BCC-93346D7536F7}">
      <dsp:nvSpPr>
        <dsp:cNvPr id="0" name=""/>
        <dsp:cNvSpPr/>
      </dsp:nvSpPr>
      <dsp:spPr>
        <a:xfrm>
          <a:off x="1907696" y="1280804"/>
          <a:ext cx="2539529" cy="400600"/>
        </a:xfrm>
        <a:custGeom>
          <a:avLst/>
          <a:gdLst/>
          <a:ahLst/>
          <a:cxnLst/>
          <a:rect l="0" t="0" r="0" b="0"/>
          <a:pathLst>
            <a:path>
              <a:moveTo>
                <a:pt x="2539529" y="0"/>
              </a:moveTo>
              <a:lnTo>
                <a:pt x="2539529" y="229800"/>
              </a:lnTo>
              <a:lnTo>
                <a:pt x="0" y="229800"/>
              </a:lnTo>
              <a:lnTo>
                <a:pt x="0" y="400600"/>
              </a:lnTo>
            </a:path>
          </a:pathLst>
        </a:custGeom>
        <a:noFill/>
        <a:ln w="55000" cap="flat" cmpd="thickThin"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9AF973-7B6D-42D6-9404-086DE0B266EC}">
      <dsp:nvSpPr>
        <dsp:cNvPr id="0" name=""/>
        <dsp:cNvSpPr/>
      </dsp:nvSpPr>
      <dsp:spPr>
        <a:xfrm>
          <a:off x="3130662" y="467467"/>
          <a:ext cx="2633128" cy="813336"/>
        </a:xfrm>
        <a:prstGeom prst="rect">
          <a:avLst/>
        </a:prstGeom>
        <a:solidFill>
          <a:schemeClr val="bg2"/>
        </a:solidFill>
        <a:ln w="55000" cap="flat" cmpd="thickThin" algn="ctr">
          <a:solidFill>
            <a:schemeClr val="bg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b="1" kern="1200" dirty="0">
              <a:solidFill>
                <a:schemeClr val="accent5">
                  <a:lumMod val="50000"/>
                </a:schemeClr>
              </a:solidFill>
            </a:rPr>
            <a:t>Variables</a:t>
          </a:r>
        </a:p>
      </dsp:txBody>
      <dsp:txXfrm>
        <a:off x="3130662" y="467467"/>
        <a:ext cx="2633128" cy="813336"/>
      </dsp:txXfrm>
    </dsp:sp>
    <dsp:sp modelId="{F83EFF51-DEC9-4E80-BEF3-F1326F0AB87F}">
      <dsp:nvSpPr>
        <dsp:cNvPr id="0" name=""/>
        <dsp:cNvSpPr/>
      </dsp:nvSpPr>
      <dsp:spPr>
        <a:xfrm>
          <a:off x="834010" y="1681405"/>
          <a:ext cx="2147371" cy="703097"/>
        </a:xfrm>
        <a:prstGeom prst="rect">
          <a:avLst/>
        </a:prstGeom>
        <a:solidFill>
          <a:srgbClr val="00B050"/>
        </a:solidFill>
        <a:ln w="55000" cap="flat" cmpd="thickThin" algn="ctr">
          <a:solidFill>
            <a:srgbClr val="00602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schemeClr val="accent5">
                  <a:lumMod val="50000"/>
                </a:schemeClr>
              </a:solidFill>
            </a:rPr>
            <a:t>Scale</a:t>
          </a:r>
        </a:p>
      </dsp:txBody>
      <dsp:txXfrm>
        <a:off x="834010" y="1681405"/>
        <a:ext cx="2147371" cy="703097"/>
      </dsp:txXfrm>
    </dsp:sp>
    <dsp:sp modelId="{B552C769-DF5B-477C-A631-B425FFCD6A0E}">
      <dsp:nvSpPr>
        <dsp:cNvPr id="0" name=""/>
        <dsp:cNvSpPr/>
      </dsp:nvSpPr>
      <dsp:spPr>
        <a:xfrm>
          <a:off x="68457" y="2745233"/>
          <a:ext cx="1828901" cy="1238996"/>
        </a:xfrm>
        <a:prstGeom prst="rect">
          <a:avLst/>
        </a:prstGeom>
        <a:solidFill>
          <a:srgbClr val="74F08F"/>
        </a:solidFill>
        <a:ln w="55000" cap="flat" cmpd="thickThin"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ts val="600"/>
            </a:spcAft>
            <a:buNone/>
          </a:pPr>
          <a:r>
            <a:rPr lang="en-GB" sz="1800" b="1" kern="1200" dirty="0">
              <a:solidFill>
                <a:schemeClr val="accent5">
                  <a:lumMod val="50000"/>
                </a:schemeClr>
              </a:solidFill>
            </a:rPr>
            <a:t>Continuous</a:t>
          </a:r>
        </a:p>
        <a:p>
          <a:pPr marL="0" lvl="0" indent="0" algn="ctr" defTabSz="800100">
            <a:lnSpc>
              <a:spcPct val="90000"/>
            </a:lnSpc>
            <a:spcBef>
              <a:spcPct val="0"/>
            </a:spcBef>
            <a:spcAft>
              <a:spcPts val="600"/>
            </a:spcAft>
            <a:buNone/>
          </a:pPr>
          <a:r>
            <a:rPr lang="en-GB" sz="1800" kern="1200" dirty="0">
              <a:solidFill>
                <a:schemeClr val="accent5">
                  <a:lumMod val="50000"/>
                </a:schemeClr>
              </a:solidFill>
              <a:latin typeface="+mn-lt"/>
              <a:ea typeface="+mn-ea"/>
              <a:cs typeface="+mn-cs"/>
            </a:rPr>
            <a:t>Measurements</a:t>
          </a:r>
        </a:p>
        <a:p>
          <a:pPr marL="0" lvl="0" indent="0" algn="ctr" defTabSz="800100">
            <a:lnSpc>
              <a:spcPct val="90000"/>
            </a:lnSpc>
            <a:spcBef>
              <a:spcPct val="0"/>
            </a:spcBef>
            <a:spcAft>
              <a:spcPts val="600"/>
            </a:spcAft>
            <a:buNone/>
          </a:pPr>
          <a:r>
            <a:rPr lang="en-GB" sz="1800" kern="1200" dirty="0">
              <a:solidFill>
                <a:schemeClr val="accent5">
                  <a:lumMod val="50000"/>
                </a:schemeClr>
              </a:solidFill>
              <a:latin typeface="+mn-lt"/>
              <a:ea typeface="+mn-ea"/>
              <a:cs typeface="+mn-cs"/>
            </a:rPr>
            <a:t>takes any value </a:t>
          </a:r>
          <a:endParaRPr lang="en-GB" sz="1800" b="1" kern="1200" dirty="0">
            <a:solidFill>
              <a:schemeClr val="accent5">
                <a:lumMod val="50000"/>
              </a:schemeClr>
            </a:solidFill>
          </a:endParaRPr>
        </a:p>
      </dsp:txBody>
      <dsp:txXfrm>
        <a:off x="68457" y="2745233"/>
        <a:ext cx="1828901" cy="1238996"/>
      </dsp:txXfrm>
    </dsp:sp>
    <dsp:sp modelId="{66E7073E-51DC-49E4-ACBA-705E4D232A7E}">
      <dsp:nvSpPr>
        <dsp:cNvPr id="0" name=""/>
        <dsp:cNvSpPr/>
      </dsp:nvSpPr>
      <dsp:spPr>
        <a:xfrm>
          <a:off x="2189086" y="2756538"/>
          <a:ext cx="2115895" cy="1198720"/>
        </a:xfrm>
        <a:prstGeom prst="rect">
          <a:avLst/>
        </a:prstGeom>
        <a:solidFill>
          <a:srgbClr val="99FF99"/>
        </a:solidFill>
        <a:ln w="55000" cap="flat" cmpd="thickThin"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b="1" kern="1200" dirty="0">
              <a:solidFill>
                <a:schemeClr val="accent5">
                  <a:lumMod val="50000"/>
                </a:schemeClr>
              </a:solidFill>
            </a:rPr>
            <a:t>Discrete:</a:t>
          </a:r>
        </a:p>
        <a:p>
          <a:pPr marL="0" lvl="0" indent="0" algn="ctr" defTabSz="800100">
            <a:lnSpc>
              <a:spcPct val="90000"/>
            </a:lnSpc>
            <a:spcBef>
              <a:spcPct val="0"/>
            </a:spcBef>
            <a:spcAft>
              <a:spcPct val="35000"/>
            </a:spcAft>
            <a:buNone/>
          </a:pPr>
          <a:r>
            <a:rPr lang="en-GB" sz="1800" kern="1200" dirty="0">
              <a:solidFill>
                <a:schemeClr val="accent5">
                  <a:lumMod val="50000"/>
                </a:schemeClr>
              </a:solidFill>
              <a:latin typeface="+mn-lt"/>
              <a:ea typeface="+mn-ea"/>
              <a:cs typeface="+mn-cs"/>
            </a:rPr>
            <a:t>Counts/ integers</a:t>
          </a:r>
          <a:endParaRPr lang="en-GB" sz="1800" b="1" kern="1200" dirty="0">
            <a:solidFill>
              <a:schemeClr val="accent5">
                <a:lumMod val="50000"/>
              </a:schemeClr>
            </a:solidFill>
          </a:endParaRPr>
        </a:p>
      </dsp:txBody>
      <dsp:txXfrm>
        <a:off x="2189086" y="2756538"/>
        <a:ext cx="2115895" cy="1198720"/>
      </dsp:txXfrm>
    </dsp:sp>
    <dsp:sp modelId="{578ECE26-1A55-4025-B8DF-AA0DB87AE8E6}">
      <dsp:nvSpPr>
        <dsp:cNvPr id="0" name=""/>
        <dsp:cNvSpPr/>
      </dsp:nvSpPr>
      <dsp:spPr>
        <a:xfrm>
          <a:off x="5650607" y="1667985"/>
          <a:ext cx="2522173" cy="847041"/>
        </a:xfrm>
        <a:prstGeom prst="rect">
          <a:avLst/>
        </a:prstGeom>
        <a:solidFill>
          <a:schemeClr val="accent2">
            <a:lumMod val="40000"/>
            <a:lumOff val="60000"/>
          </a:schemeClr>
        </a:solidFill>
        <a:ln w="55000" cap="flat" cmpd="thickThin" algn="ctr">
          <a:solidFill>
            <a:schemeClr val="accent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schemeClr val="accent5">
                  <a:lumMod val="50000"/>
                </a:schemeClr>
              </a:solidFill>
            </a:rPr>
            <a:t>Categorical</a:t>
          </a:r>
        </a:p>
      </dsp:txBody>
      <dsp:txXfrm>
        <a:off x="5650607" y="1667985"/>
        <a:ext cx="2522173" cy="847041"/>
      </dsp:txXfrm>
    </dsp:sp>
    <dsp:sp modelId="{DF84D218-6990-4277-8DB1-92A9C1958688}">
      <dsp:nvSpPr>
        <dsp:cNvPr id="0" name=""/>
        <dsp:cNvSpPr/>
      </dsp:nvSpPr>
      <dsp:spPr>
        <a:xfrm>
          <a:off x="4599003" y="2821369"/>
          <a:ext cx="1680304" cy="1162510"/>
        </a:xfrm>
        <a:prstGeom prst="rect">
          <a:avLst/>
        </a:prstGeom>
        <a:solidFill>
          <a:schemeClr val="accent2">
            <a:lumMod val="20000"/>
            <a:lumOff val="80000"/>
          </a:schemeClr>
        </a:solidFill>
        <a:ln w="55000" cap="flat" cmpd="thickThin" algn="ctr">
          <a:solidFill>
            <a:schemeClr val="accent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b="1" kern="1200" dirty="0">
              <a:solidFill>
                <a:schemeClr val="accent5">
                  <a:lumMod val="50000"/>
                </a:schemeClr>
              </a:solidFill>
            </a:rPr>
            <a:t>Ordinal:</a:t>
          </a:r>
        </a:p>
        <a:p>
          <a:pPr marL="0" lvl="0" indent="0" algn="ctr" defTabSz="800100">
            <a:lnSpc>
              <a:spcPct val="90000"/>
            </a:lnSpc>
            <a:spcBef>
              <a:spcPct val="0"/>
            </a:spcBef>
            <a:spcAft>
              <a:spcPct val="35000"/>
            </a:spcAft>
            <a:buNone/>
          </a:pPr>
          <a:r>
            <a:rPr lang="en-GB" sz="1800" b="0" kern="1200" dirty="0">
              <a:solidFill>
                <a:schemeClr val="accent5">
                  <a:lumMod val="50000"/>
                </a:schemeClr>
              </a:solidFill>
              <a:latin typeface="+mn-lt"/>
              <a:ea typeface="+mn-ea"/>
              <a:cs typeface="+mn-cs"/>
            </a:rPr>
            <a:t>obvious order</a:t>
          </a:r>
          <a:endParaRPr lang="en-GB" sz="1800" b="1" kern="1200" dirty="0">
            <a:solidFill>
              <a:schemeClr val="accent5">
                <a:lumMod val="50000"/>
              </a:schemeClr>
            </a:solidFill>
          </a:endParaRPr>
        </a:p>
      </dsp:txBody>
      <dsp:txXfrm>
        <a:off x="4599003" y="2821369"/>
        <a:ext cx="1680304" cy="1162510"/>
      </dsp:txXfrm>
    </dsp:sp>
    <dsp:sp modelId="{A6E9E1E1-58AD-4023-923E-7114C29788DE}">
      <dsp:nvSpPr>
        <dsp:cNvPr id="0" name=""/>
        <dsp:cNvSpPr/>
      </dsp:nvSpPr>
      <dsp:spPr>
        <a:xfrm>
          <a:off x="6547139" y="2821369"/>
          <a:ext cx="1987258" cy="1231586"/>
        </a:xfrm>
        <a:prstGeom prst="rect">
          <a:avLst/>
        </a:prstGeom>
        <a:solidFill>
          <a:schemeClr val="accent2">
            <a:lumMod val="20000"/>
            <a:lumOff val="80000"/>
          </a:schemeClr>
        </a:solidFill>
        <a:ln w="55000" cap="flat" cmpd="thickThin" algn="ctr">
          <a:solidFill>
            <a:schemeClr val="accent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b="1" kern="1200" dirty="0">
              <a:solidFill>
                <a:schemeClr val="accent5">
                  <a:lumMod val="50000"/>
                </a:schemeClr>
              </a:solidFill>
            </a:rPr>
            <a:t>Nominal:</a:t>
          </a:r>
        </a:p>
        <a:p>
          <a:pPr marL="0" lvl="0" indent="0" algn="ctr" defTabSz="800100">
            <a:lnSpc>
              <a:spcPct val="90000"/>
            </a:lnSpc>
            <a:spcBef>
              <a:spcPct val="0"/>
            </a:spcBef>
            <a:spcAft>
              <a:spcPct val="35000"/>
            </a:spcAft>
            <a:buNone/>
          </a:pPr>
          <a:r>
            <a:rPr lang="en-GB" sz="1800" b="0" kern="1200" dirty="0">
              <a:solidFill>
                <a:schemeClr val="accent5">
                  <a:lumMod val="50000"/>
                </a:schemeClr>
              </a:solidFill>
              <a:latin typeface="+mn-lt"/>
              <a:ea typeface="+mn-ea"/>
              <a:cs typeface="+mn-cs"/>
            </a:rPr>
            <a:t>no meaningful order</a:t>
          </a:r>
          <a:endParaRPr lang="en-GB" sz="1800" b="1" kern="1200" dirty="0">
            <a:solidFill>
              <a:schemeClr val="accent5">
                <a:lumMod val="50000"/>
              </a:schemeClr>
            </a:solidFill>
          </a:endParaRPr>
        </a:p>
      </dsp:txBody>
      <dsp:txXfrm>
        <a:off x="6547139" y="2821369"/>
        <a:ext cx="1987258" cy="123158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D50CE9C3-AE68-4C93-8C9D-FA02A2E8AE45}" type="datetimeFigureOut">
              <a:rPr lang="en-GB" smtClean="0"/>
              <a:pPr/>
              <a:t>10/02/2018</a:t>
            </a:fld>
            <a:endParaRPr lang="en-GB"/>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E49ACBD8-557A-40E8-BDD0-69D06795664B}" type="slidenum">
              <a:rPr lang="en-GB" smtClean="0"/>
              <a:pPr/>
              <a:t>‹#›</a:t>
            </a:fld>
            <a:endParaRPr lang="en-GB"/>
          </a:p>
        </p:txBody>
      </p:sp>
    </p:spTree>
    <p:extLst>
      <p:ext uri="{BB962C8B-B14F-4D97-AF65-F5344CB8AC3E}">
        <p14:creationId xmlns:p14="http://schemas.microsoft.com/office/powerpoint/2010/main" val="1919822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890D2E87-7144-403A-B9C7-9D6491F81CFF}" type="datetimeFigureOut">
              <a:rPr lang="en-GB" smtClean="0"/>
              <a:pPr/>
              <a:t>10/02/2018</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E98A5C98-5A61-4815-8FF6-58A01FAC9068}" type="slidenum">
              <a:rPr lang="en-GB" smtClean="0"/>
              <a:pPr/>
              <a:t>‹#›</a:t>
            </a:fld>
            <a:endParaRPr lang="en-GB"/>
          </a:p>
        </p:txBody>
      </p:sp>
    </p:spTree>
    <p:extLst>
      <p:ext uri="{BB962C8B-B14F-4D97-AF65-F5344CB8AC3E}">
        <p14:creationId xmlns:p14="http://schemas.microsoft.com/office/powerpoint/2010/main" val="3043429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Slide Image Placeholder 1"/>
          <p:cNvSpPr>
            <a:spLocks noGrp="1" noRot="1" noChangeAspect="1" noTextEdit="1"/>
          </p:cNvSpPr>
          <p:nvPr>
            <p:ph type="sldImg"/>
          </p:nvPr>
        </p:nvSpPr>
        <p:spPr>
          <a:ln/>
        </p:spPr>
      </p:sp>
      <p:sp>
        <p:nvSpPr>
          <p:cNvPr id="488451" name="Notes Placeholder 2"/>
          <p:cNvSpPr>
            <a:spLocks noGrp="1"/>
          </p:cNvSpPr>
          <p:nvPr>
            <p:ph type="body" idx="1"/>
          </p:nvPr>
        </p:nvSpPr>
        <p:spPr>
          <a:noFill/>
          <a:ln/>
        </p:spPr>
        <p:txBody>
          <a:bodyPr/>
          <a:lstStyle/>
          <a:p>
            <a:r>
              <a:rPr lang="en-GB" dirty="0"/>
              <a:t>For all types of quantitative data, it’s likely that it will end up in a spread sheet with individuals/ subjects on rows and each column representing a variable e.g. answer to Q1 from a questionnaire or heart beat after running for 5 </a:t>
            </a:r>
            <a:r>
              <a:rPr lang="en-GB" dirty="0" err="1"/>
              <a:t>mins</a:t>
            </a:r>
            <a:r>
              <a:rPr lang="en-GB" dirty="0"/>
              <a:t>.  A variable is just a measurement which varies between subjects.  The variable is usually the answer to questions or results of the experiment.</a:t>
            </a:r>
          </a:p>
          <a:p>
            <a:endParaRPr lang="en-GB" dirty="0"/>
          </a:p>
        </p:txBody>
      </p:sp>
      <p:sp>
        <p:nvSpPr>
          <p:cNvPr id="488452" name="Slide Number Placeholder 3"/>
          <p:cNvSpPr>
            <a:spLocks noGrp="1"/>
          </p:cNvSpPr>
          <p:nvPr>
            <p:ph type="sldNum" sz="quarter" idx="5"/>
          </p:nvPr>
        </p:nvSpPr>
        <p:spPr>
          <a:noFill/>
        </p:spPr>
        <p:txBody>
          <a:bodyPr/>
          <a:lstStyle/>
          <a:p>
            <a:fld id="{E05B42DA-5699-499E-A28F-1A3DC22371B0}" type="slidenum">
              <a:rPr lang="en-GB"/>
              <a:pPr/>
              <a:t>2</a:t>
            </a:fld>
            <a:endParaRPr lang="en-GB"/>
          </a:p>
        </p:txBody>
      </p:sp>
    </p:spTree>
    <p:extLst>
      <p:ext uri="{BB962C8B-B14F-4D97-AF65-F5344CB8AC3E}">
        <p14:creationId xmlns:p14="http://schemas.microsoft.com/office/powerpoint/2010/main" val="2461648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Most attending the workshop will</a:t>
            </a:r>
            <a:r>
              <a:rPr lang="en-GB" baseline="0" dirty="0"/>
              <a:t> be familiar with the normal distribution, but its important to highlight that this assumption is behind much of what students do when analysing scale data. But they might not have considered how to explain to a student in a maths support session what we mean by data being assumed to follow a normal distribution.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slide and those</a:t>
            </a:r>
            <a:r>
              <a:rPr lang="en-US" baseline="0" dirty="0"/>
              <a:t> that follow illustrate the steps taken to create a histogram and how this can be thought of as an empirical probability distribution and so how it can be used to assess whether it seems reasonable to assume that this empirical probability distribution comes from a normal distribution.</a:t>
            </a:r>
          </a:p>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12</a:t>
            </a:fld>
            <a:endParaRPr lang="en-GB"/>
          </a:p>
        </p:txBody>
      </p:sp>
    </p:spTree>
    <p:extLst>
      <p:ext uri="{BB962C8B-B14F-4D97-AF65-F5344CB8AC3E}">
        <p14:creationId xmlns:p14="http://schemas.microsoft.com/office/powerpoint/2010/main" val="6201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dirty="0"/>
              <a:t>Ask for the audience to offer their ideas</a:t>
            </a:r>
            <a:r>
              <a:rPr lang="en-US" baseline="0" dirty="0"/>
              <a:t> before presenting the ideas contained on the following slides.</a:t>
            </a:r>
            <a:endParaRPr lang="en-US" dirty="0"/>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927AC9F6-B70D-4227-8855-CE11B8DDE923}" type="slidenum">
              <a:rPr lang="en-GB" sz="1200" smtClean="0">
                <a:latin typeface="Arial" charset="0"/>
                <a:cs typeface="Arial" charset="0"/>
              </a:rPr>
              <a:pPr eaLnBrk="1" hangingPunct="1"/>
              <a:t>13</a:t>
            </a:fld>
            <a:endParaRPr lang="en-GB" sz="1200">
              <a:latin typeface="Arial" charset="0"/>
              <a:cs typeface="Arial" charset="0"/>
            </a:endParaRPr>
          </a:p>
        </p:txBody>
      </p:sp>
    </p:spTree>
    <p:extLst>
      <p:ext uri="{BB962C8B-B14F-4D97-AF65-F5344CB8AC3E}">
        <p14:creationId xmlns:p14="http://schemas.microsoft.com/office/powerpoint/2010/main" val="3133105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You could explain what the</a:t>
            </a:r>
            <a:r>
              <a:rPr lang="en-US" baseline="0" dirty="0"/>
              <a:t> normal distribution is by building a histogram from data.  Here the exam score data is used.</a:t>
            </a:r>
          </a:p>
          <a:p>
            <a:r>
              <a:rPr lang="en-US" dirty="0"/>
              <a:t>First build a frequency distribution</a:t>
            </a:r>
            <a:r>
              <a:rPr lang="en-US" baseline="0" dirty="0"/>
              <a:t> by counting the number of students within each category.  </a:t>
            </a:r>
            <a:endParaRPr lang="en-US" dirty="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461FC9CD-B006-4904-9675-CC7F5E83DA90}" type="slidenum">
              <a:rPr lang="en-GB" sz="1200" smtClean="0">
                <a:latin typeface="Arial" charset="0"/>
                <a:cs typeface="Arial" charset="0"/>
              </a:rPr>
              <a:pPr eaLnBrk="1" hangingPunct="1"/>
              <a:t>14</a:t>
            </a:fld>
            <a:endParaRPr lang="en-GB" sz="1200">
              <a:latin typeface="Arial" charset="0"/>
              <a:cs typeface="Arial" charset="0"/>
            </a:endParaRPr>
          </a:p>
        </p:txBody>
      </p:sp>
    </p:spTree>
    <p:extLst>
      <p:ext uri="{BB962C8B-B14F-4D97-AF65-F5344CB8AC3E}">
        <p14:creationId xmlns:p14="http://schemas.microsoft.com/office/powerpoint/2010/main" val="516380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Next use the frequencies</a:t>
            </a:r>
            <a:r>
              <a:rPr lang="en-US" baseline="0" dirty="0"/>
              <a:t> to construct the histogram.  This is called a frequency distribution.  To get a probability distribution, divide each bar by the total number of students (60).</a:t>
            </a:r>
            <a:endParaRPr lang="en-US" dirty="0"/>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C0A4AEEE-87FB-4A17-8959-E0A9F69959CE}" type="slidenum">
              <a:rPr lang="en-GB" sz="1200" smtClean="0">
                <a:latin typeface="Arial" charset="0"/>
                <a:cs typeface="Arial" charset="0"/>
              </a:rPr>
              <a:pPr eaLnBrk="1" hangingPunct="1"/>
              <a:t>15</a:t>
            </a:fld>
            <a:endParaRPr lang="en-GB" sz="1200">
              <a:latin typeface="Arial" charset="0"/>
              <a:cs typeface="Arial" charset="0"/>
            </a:endParaRPr>
          </a:p>
        </p:txBody>
      </p:sp>
    </p:spTree>
    <p:extLst>
      <p:ext uri="{BB962C8B-B14F-4D97-AF65-F5344CB8AC3E}">
        <p14:creationId xmlns:p14="http://schemas.microsoft.com/office/powerpoint/2010/main" val="752119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A normal curve can be added which </a:t>
            </a:r>
            <a:r>
              <a:rPr lang="en-US" dirty="0" err="1"/>
              <a:t>smoothes</a:t>
            </a:r>
            <a:r>
              <a:rPr lang="en-US" dirty="0"/>
              <a:t> out the histogram.  This can be used to estimate probabilities</a:t>
            </a:r>
            <a:r>
              <a:rPr lang="en-US" baseline="0" dirty="0"/>
              <a:t> given the mean and standard deviation.</a:t>
            </a:r>
            <a:endParaRPr lang="en-US" dirty="0"/>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C0A4AEEE-87FB-4A17-8959-E0A9F69959CE}" type="slidenum">
              <a:rPr lang="en-GB" sz="1200" smtClean="0">
                <a:latin typeface="Arial" charset="0"/>
                <a:cs typeface="Arial" charset="0"/>
              </a:rPr>
              <a:pPr eaLnBrk="1" hangingPunct="1"/>
              <a:t>16</a:t>
            </a:fld>
            <a:endParaRPr lang="en-GB" sz="1200">
              <a:latin typeface="Arial" charset="0"/>
              <a:cs typeface="Arial" charset="0"/>
            </a:endParaRPr>
          </a:p>
        </p:txBody>
      </p:sp>
    </p:spTree>
    <p:extLst>
      <p:ext uri="{BB962C8B-B14F-4D97-AF65-F5344CB8AC3E}">
        <p14:creationId xmlns:p14="http://schemas.microsoft.com/office/powerpoint/2010/main" val="3380005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probability distribution as a curve for IQ.  The mean is 100 and the standard deviation shows the spread.  For a perfect normal distribution, 50% of the population are above the mean and 50%</a:t>
            </a:r>
            <a:r>
              <a:rPr lang="en-GB" baseline="0" dirty="0"/>
              <a:t> are below.  Most people are between 70 and 130 with a few above 145.  The probability of randomly selecting a person from the population with an IQ above 145 is very small.</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17</a:t>
            </a:fld>
            <a:endParaRPr lang="en-GB"/>
          </a:p>
        </p:txBody>
      </p:sp>
    </p:spTree>
    <p:extLst>
      <p:ext uri="{BB962C8B-B14F-4D97-AF65-F5344CB8AC3E}">
        <p14:creationId xmlns:p14="http://schemas.microsoft.com/office/powerpoint/2010/main" val="2715025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Slide Image Placeholder 1"/>
          <p:cNvSpPr>
            <a:spLocks noGrp="1" noRot="1" noChangeAspect="1" noTextEdit="1"/>
          </p:cNvSpPr>
          <p:nvPr>
            <p:ph type="sldImg"/>
          </p:nvPr>
        </p:nvSpPr>
        <p:spPr>
          <a:ln/>
        </p:spPr>
      </p:sp>
      <p:sp>
        <p:nvSpPr>
          <p:cNvPr id="435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Another important fact about normally distributed</a:t>
            </a:r>
            <a:r>
              <a:rPr lang="en-US" altLang="en-US" baseline="0" dirty="0"/>
              <a:t> data is that 95% of the population lie between plus and minus 1.96*SD’s of the mean.  For the IQ data this means that 95% of people have an IQ between 70 and 130 with only 2.5% above 130.  This is important when understanding confidence intervals.</a:t>
            </a:r>
            <a:endParaRPr lang="en-US" altLang="en-US" dirty="0"/>
          </a:p>
        </p:txBody>
      </p:sp>
      <p:sp>
        <p:nvSpPr>
          <p:cNvPr id="435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DF6829F9-58A5-44CE-B78F-D38B26980CC3}" type="slidenum">
              <a:rPr lang="en-GB" altLang="en-US" smtClean="0">
                <a:latin typeface="Arial" pitchFamily="34" charset="0"/>
              </a:rPr>
              <a:pPr algn="r" eaLnBrk="1" hangingPunct="1">
                <a:spcBef>
                  <a:spcPct val="0"/>
                </a:spcBef>
              </a:pPr>
              <a:t>18</a:t>
            </a:fld>
            <a:endParaRPr lang="en-GB" altLang="en-US">
              <a:latin typeface="Arial" pitchFamily="34" charset="0"/>
            </a:endParaRPr>
          </a:p>
        </p:txBody>
      </p:sp>
    </p:spTree>
    <p:extLst>
      <p:ext uri="{BB962C8B-B14F-4D97-AF65-F5344CB8AC3E}">
        <p14:creationId xmlns:p14="http://schemas.microsoft.com/office/powerpoint/2010/main" val="1918645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normality is an important issue in statistics.  This can be assessed graphically using a histogram or box-plot.  The first pair show a perfect</a:t>
            </a:r>
            <a:r>
              <a:rPr lang="en-GB" baseline="0" dirty="0"/>
              <a:t> normal distribution.  When assessing normality, we are only concerned with data that is very skewed as in the second and third pairs of graphs.  Comparing means and medians can also help as the wider apart they are the more skewed the data is.  </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19</a:t>
            </a:fld>
            <a:endParaRPr lang="en-GB"/>
          </a:p>
        </p:txBody>
      </p:sp>
    </p:spTree>
    <p:extLst>
      <p:ext uri="{BB962C8B-B14F-4D97-AF65-F5344CB8AC3E}">
        <p14:creationId xmlns:p14="http://schemas.microsoft.com/office/powerpoint/2010/main" val="835734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aim of this question is to illustrate that there are several averages</a:t>
            </a:r>
            <a:r>
              <a:rPr lang="en-GB" baseline="0" dirty="0"/>
              <a:t> and that </a:t>
            </a:r>
            <a:r>
              <a:rPr lang="en-GB" dirty="0"/>
              <a:t>the median sometimes</a:t>
            </a:r>
            <a:r>
              <a:rPr lang="en-GB" baseline="0" dirty="0"/>
              <a:t> makes more sense.</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20</a:t>
            </a:fld>
            <a:endParaRPr lang="en-GB"/>
          </a:p>
        </p:txBody>
      </p:sp>
    </p:spTree>
    <p:extLst>
      <p:ext uri="{BB962C8B-B14F-4D97-AF65-F5344CB8AC3E}">
        <p14:creationId xmlns:p14="http://schemas.microsoft.com/office/powerpoint/2010/main" val="952254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Could</a:t>
            </a:r>
            <a:r>
              <a:rPr lang="en-GB" baseline="0" dirty="0"/>
              <a:t> also comment that for ordinal data the median also makes more sense irrespective of the distribution.</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21</a:t>
            </a:fld>
            <a:endParaRPr lang="en-GB"/>
          </a:p>
        </p:txBody>
      </p:sp>
    </p:spTree>
    <p:extLst>
      <p:ext uri="{BB962C8B-B14F-4D97-AF65-F5344CB8AC3E}">
        <p14:creationId xmlns:p14="http://schemas.microsoft.com/office/powerpoint/2010/main" val="1203906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a:t>What types of data are there? Within the data structure there are observations or individuals, and for each observation there are data variables.  These variables can be classified into two main groups, Scale and categorical.</a:t>
            </a:r>
          </a:p>
          <a:p>
            <a:endParaRPr lang="en-GB" baseline="0" dirty="0"/>
          </a:p>
          <a:p>
            <a:r>
              <a:rPr lang="en-GB" sz="1200" kern="1200" dirty="0">
                <a:solidFill>
                  <a:schemeClr val="tx1"/>
                </a:solidFill>
                <a:latin typeface="+mn-lt"/>
                <a:ea typeface="+mn-ea"/>
                <a:cs typeface="+mn-cs"/>
              </a:rPr>
              <a:t>Categorical variables indicate categories</a:t>
            </a:r>
            <a:r>
              <a:rPr lang="en-GB" sz="1200" kern="1200" baseline="0" dirty="0">
                <a:solidFill>
                  <a:schemeClr val="tx1"/>
                </a:solidFill>
                <a:latin typeface="+mn-lt"/>
                <a:ea typeface="+mn-ea"/>
                <a:cs typeface="+mn-cs"/>
              </a:rPr>
              <a:t> and questions with categorical answers usually appear as tick boxes on </a:t>
            </a:r>
            <a:r>
              <a:rPr lang="en-GB" sz="1200" kern="1200" baseline="0" dirty="0" err="1">
                <a:solidFill>
                  <a:schemeClr val="tx1"/>
                </a:solidFill>
                <a:latin typeface="+mn-lt"/>
                <a:ea typeface="+mn-ea"/>
                <a:cs typeface="+mn-cs"/>
              </a:rPr>
              <a:t>questionaires</a:t>
            </a:r>
            <a:r>
              <a:rPr lang="en-GB" sz="1200" kern="1200" baseline="0" dirty="0">
                <a:solidFill>
                  <a:schemeClr val="tx1"/>
                </a:solidFill>
                <a:latin typeface="+mn-lt"/>
                <a:ea typeface="+mn-ea"/>
                <a:cs typeface="+mn-cs"/>
              </a:rPr>
              <a:t>.  Scale variables are either measurements or counts.</a:t>
            </a:r>
            <a:endParaRPr lang="en-GB" b="0" dirty="0"/>
          </a:p>
        </p:txBody>
      </p:sp>
      <p:sp>
        <p:nvSpPr>
          <p:cNvPr id="4" name="Slide Number Placeholder 3"/>
          <p:cNvSpPr>
            <a:spLocks noGrp="1"/>
          </p:cNvSpPr>
          <p:nvPr>
            <p:ph type="sldNum" sz="quarter" idx="10"/>
          </p:nvPr>
        </p:nvSpPr>
        <p:spPr/>
        <p:txBody>
          <a:bodyPr/>
          <a:lstStyle/>
          <a:p>
            <a:fld id="{43690404-CD23-4A74-9A66-F62F3ABD71A1}" type="slidenum">
              <a:rPr lang="en-GB" smtClean="0"/>
              <a:pPr/>
              <a:t>3</a:t>
            </a:fld>
            <a:endParaRPr lang="en-GB" dirty="0"/>
          </a:p>
        </p:txBody>
      </p:sp>
    </p:spTree>
    <p:extLst>
      <p:ext uri="{BB962C8B-B14F-4D97-AF65-F5344CB8AC3E}">
        <p14:creationId xmlns:p14="http://schemas.microsoft.com/office/powerpoint/2010/main" val="1517701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best average to use depends</a:t>
            </a:r>
            <a:r>
              <a:rPr lang="en-GB" baseline="0" dirty="0"/>
              <a:t> on the type of data.  Only the mode can be used for nominal data although the mean of binary 0/ 1 data is the proportion coded as 1.  For skewed and ordinal data, the median and interquartile range are preferable and for normally distributed data, the mean and standard deviation are used.</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22</a:t>
            </a:fld>
            <a:endParaRPr lang="en-GB"/>
          </a:p>
        </p:txBody>
      </p:sp>
    </p:spTree>
    <p:extLst>
      <p:ext uri="{BB962C8B-B14F-4D97-AF65-F5344CB8AC3E}">
        <p14:creationId xmlns:p14="http://schemas.microsoft.com/office/powerpoint/2010/main" val="514532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right graph to use also depends</a:t>
            </a:r>
            <a:r>
              <a:rPr lang="en-GB" baseline="0" dirty="0"/>
              <a:t> on the type of variable.  If there is just one scale variable, a histogram is best to show the spread of the data.  For one categorical variable, a bar or pie chart can be used although a bar chart is better for ordinal data.  For 2 categorical variables a stacked or multiple bar chart can be used and for two scale variables a scatterplot is preferable.  When comparing scale measurements by group, a boxplot or confidence interval plot can be used.  A box-plot shows the spread of individual scores whereas the confidence interval plot gives a range of values for the population mean of each group.</a:t>
            </a:r>
          </a:p>
          <a:p>
            <a:r>
              <a:rPr lang="en-GB" baseline="0" dirty="0"/>
              <a:t>Student exercise:  Think about which graph should be used in each of the two situations and interpret the summary statistics on the next slide.</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23</a:t>
            </a:fld>
            <a:endParaRPr lang="en-GB"/>
          </a:p>
        </p:txBody>
      </p:sp>
    </p:spTree>
    <p:extLst>
      <p:ext uri="{BB962C8B-B14F-4D97-AF65-F5344CB8AC3E}">
        <p14:creationId xmlns:p14="http://schemas.microsoft.com/office/powerpoint/2010/main" val="1247969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a:t>Student exercise to work on in groups.</a:t>
            </a:r>
          </a:p>
        </p:txBody>
      </p:sp>
      <p:sp>
        <p:nvSpPr>
          <p:cNvPr id="4" name="Slide Number Placeholder 3"/>
          <p:cNvSpPr>
            <a:spLocks noGrp="1"/>
          </p:cNvSpPr>
          <p:nvPr>
            <p:ph type="sldNum" sz="quarter" idx="10"/>
          </p:nvPr>
        </p:nvSpPr>
        <p:spPr/>
        <p:txBody>
          <a:bodyPr/>
          <a:lstStyle/>
          <a:p>
            <a:fld id="{43690404-CD23-4A74-9A66-F62F3ABD71A1}" type="slidenum">
              <a:rPr lang="en-GB" smtClean="0"/>
              <a:pPr/>
              <a:t>24</a:t>
            </a:fld>
            <a:endParaRPr lang="en-GB" dirty="0"/>
          </a:p>
        </p:txBody>
      </p:sp>
    </p:spTree>
    <p:extLst>
      <p:ext uri="{BB962C8B-B14F-4D97-AF65-F5344CB8AC3E}">
        <p14:creationId xmlns:p14="http://schemas.microsoft.com/office/powerpoint/2010/main" val="22929106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GB" dirty="0"/>
              <a:t>Use a scatterplot as both variables are scale</a:t>
            </a:r>
          </a:p>
          <a:p>
            <a:pPr marL="228600" indent="-228600">
              <a:buAutoNum type="arabicParenR"/>
            </a:pPr>
            <a:r>
              <a:rPr lang="en-GB" dirty="0"/>
              <a:t>Use a boxplot or CI plot as reaction time is scale and the independent variable</a:t>
            </a:r>
            <a:r>
              <a:rPr lang="en-GB" baseline="0" dirty="0"/>
              <a:t> is categorical</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25</a:t>
            </a:fld>
            <a:endParaRPr lang="en-GB"/>
          </a:p>
        </p:txBody>
      </p:sp>
    </p:spTree>
    <p:extLst>
      <p:ext uri="{BB962C8B-B14F-4D97-AF65-F5344CB8AC3E}">
        <p14:creationId xmlns:p14="http://schemas.microsoft.com/office/powerpoint/2010/main" val="12479691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a:t>Go through solution</a:t>
            </a:r>
          </a:p>
        </p:txBody>
      </p:sp>
      <p:sp>
        <p:nvSpPr>
          <p:cNvPr id="4" name="Slide Number Placeholder 3"/>
          <p:cNvSpPr>
            <a:spLocks noGrp="1"/>
          </p:cNvSpPr>
          <p:nvPr>
            <p:ph type="sldNum" sz="quarter" idx="10"/>
          </p:nvPr>
        </p:nvSpPr>
        <p:spPr/>
        <p:txBody>
          <a:bodyPr/>
          <a:lstStyle/>
          <a:p>
            <a:fld id="{43690404-CD23-4A74-9A66-F62F3ABD71A1}" type="slidenum">
              <a:rPr lang="en-GB" smtClean="0"/>
              <a:pPr/>
              <a:t>26</a:t>
            </a:fld>
            <a:endParaRPr lang="en-GB" dirty="0"/>
          </a:p>
        </p:txBody>
      </p:sp>
    </p:spTree>
    <p:extLst>
      <p:ext uri="{BB962C8B-B14F-4D97-AF65-F5344CB8AC3E}">
        <p14:creationId xmlns:p14="http://schemas.microsoft.com/office/powerpoint/2010/main" val="13941903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cat is faced with a decision! To go out into</a:t>
            </a:r>
            <a:r>
              <a:rPr lang="en-GB" baseline="0" dirty="0"/>
              <a:t> the snow or not since it looks cold and wet. It has two hypotheses; Null: it won’t get its paws wet and be cold, Alternative: It will get its paws wet and will be cold. It could base it’s decision on data it collected in its mind in the past; when it went out in the snow in the past it’s paws did get cold and wet and so may make the decision not to go out based on that evidence! Hypothesis testing pervades all of our lives all of the time without us realising it. We make decisions based on evidence. Sometimes they are the right ones and sometimes they are wrong. There is a chance of getting it wrong, so we develop strategies for minimising these risks of getting it wrong – this is the basics of the framework for hypothesis testing!</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27</a:t>
            </a:fld>
            <a:endParaRPr lang="en-GB"/>
          </a:p>
        </p:txBody>
      </p:sp>
    </p:spTree>
    <p:extLst>
      <p:ext uri="{BB962C8B-B14F-4D97-AF65-F5344CB8AC3E}">
        <p14:creationId xmlns:p14="http://schemas.microsoft.com/office/powerpoint/2010/main" val="22084415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600" tIns="43800" rIns="87600" bIns="43800"/>
          <a:lstStyle/>
          <a:p>
            <a:r>
              <a:rPr lang="en-US" dirty="0"/>
              <a:t>This is what the</a:t>
            </a:r>
            <a:r>
              <a:rPr lang="en-US" baseline="0" dirty="0"/>
              <a:t> text books say but to many students this language can be very inaccessible!</a:t>
            </a:r>
            <a:endParaRPr lang="en-US" dirty="0"/>
          </a:p>
        </p:txBody>
      </p:sp>
      <p:sp>
        <p:nvSpPr>
          <p:cNvPr id="67588" name="Slide Number Placeholder 3"/>
          <p:cNvSpPr txBox="1">
            <a:spLocks noGrp="1"/>
          </p:cNvSpPr>
          <p:nvPr/>
        </p:nvSpPr>
        <p:spPr bwMode="auto">
          <a:xfrm>
            <a:off x="3848311" y="9428716"/>
            <a:ext cx="2947776" cy="49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600" tIns="43800" rIns="87600" bIns="43800" anchor="b"/>
          <a:lstStyle>
            <a:lvl1pPr defTabSz="844550" eaLnBrk="0" hangingPunct="0">
              <a:defRPr sz="2400">
                <a:solidFill>
                  <a:schemeClr val="tx1"/>
                </a:solidFill>
                <a:latin typeface="Times New Roman" pitchFamily="18" charset="0"/>
                <a:cs typeface="Times New Roman" pitchFamily="18" charset="0"/>
              </a:defRPr>
            </a:lvl1pPr>
            <a:lvl2pPr marL="742950" indent="-285750" defTabSz="844550" eaLnBrk="0" hangingPunct="0">
              <a:defRPr sz="2400">
                <a:solidFill>
                  <a:schemeClr val="tx1"/>
                </a:solidFill>
                <a:latin typeface="Times New Roman" pitchFamily="18" charset="0"/>
                <a:cs typeface="Times New Roman" pitchFamily="18" charset="0"/>
              </a:defRPr>
            </a:lvl2pPr>
            <a:lvl3pPr marL="1143000" indent="-228600" defTabSz="844550" eaLnBrk="0" hangingPunct="0">
              <a:defRPr sz="2400">
                <a:solidFill>
                  <a:schemeClr val="tx1"/>
                </a:solidFill>
                <a:latin typeface="Times New Roman" pitchFamily="18" charset="0"/>
                <a:cs typeface="Times New Roman" pitchFamily="18" charset="0"/>
              </a:defRPr>
            </a:lvl3pPr>
            <a:lvl4pPr marL="1600200" indent="-228600" defTabSz="844550" eaLnBrk="0" hangingPunct="0">
              <a:defRPr sz="2400">
                <a:solidFill>
                  <a:schemeClr val="tx1"/>
                </a:solidFill>
                <a:latin typeface="Times New Roman" pitchFamily="18" charset="0"/>
                <a:cs typeface="Times New Roman" pitchFamily="18" charset="0"/>
              </a:defRPr>
            </a:lvl4pPr>
            <a:lvl5pPr marL="2057400" indent="-228600" defTabSz="844550" eaLnBrk="0" hangingPunct="0">
              <a:defRPr sz="2400">
                <a:solidFill>
                  <a:schemeClr val="tx1"/>
                </a:solidFill>
                <a:latin typeface="Times New Roman" pitchFamily="18" charset="0"/>
                <a:cs typeface="Times New Roman" pitchFamily="18" charset="0"/>
              </a:defRPr>
            </a:lvl5pPr>
            <a:lvl6pPr marL="2514600" indent="-228600" algn="ctr" defTabSz="84455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defTabSz="84455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defTabSz="84455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defTabSz="84455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r" eaLnBrk="1" hangingPunct="1"/>
            <a:fld id="{CDD551E7-8338-46B9-B796-26CE3B337169}" type="slidenum">
              <a:rPr lang="en-GB" sz="1100"/>
              <a:pPr algn="r" eaLnBrk="1" hangingPunct="1"/>
              <a:t>28</a:t>
            </a:fld>
            <a:endParaRPr lang="en-GB" sz="1100"/>
          </a:p>
        </p:txBody>
      </p:sp>
    </p:spTree>
    <p:extLst>
      <p:ext uri="{BB962C8B-B14F-4D97-AF65-F5344CB8AC3E}">
        <p14:creationId xmlns:p14="http://schemas.microsoft.com/office/powerpoint/2010/main" val="21065913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Ask what decisions</a:t>
            </a:r>
            <a:r>
              <a:rPr lang="en-GB" baseline="0" dirty="0"/>
              <a:t> are being made here and what errors could be made.</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29</a:t>
            </a:fld>
            <a:endParaRPr lang="en-GB"/>
          </a:p>
        </p:txBody>
      </p:sp>
    </p:spTree>
    <p:extLst>
      <p:ext uri="{BB962C8B-B14F-4D97-AF65-F5344CB8AC3E}">
        <p14:creationId xmlns:p14="http://schemas.microsoft.com/office/powerpoint/2010/main" val="23684563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revealing all of this slide</a:t>
            </a:r>
            <a:r>
              <a:rPr lang="en-GB" baseline="0" dirty="0"/>
              <a:t> you could ask a few of the following questions:</a:t>
            </a:r>
          </a:p>
          <a:p>
            <a:pPr marL="0" indent="0">
              <a:buFont typeface="Arial" panose="020B0604020202020204" pitchFamily="34" charset="0"/>
              <a:buNone/>
            </a:pPr>
            <a:endParaRPr lang="en-GB" dirty="0"/>
          </a:p>
          <a:p>
            <a:pPr marL="171450" indent="-171450">
              <a:buFont typeface="Arial" panose="020B0604020202020204" pitchFamily="34" charset="0"/>
              <a:buChar char="•"/>
            </a:pPr>
            <a:r>
              <a:rPr lang="en-GB" dirty="0"/>
              <a:t>What is the </a:t>
            </a:r>
            <a:r>
              <a:rPr lang="en-GB" b="1" dirty="0"/>
              <a:t>level of significance</a:t>
            </a:r>
            <a:r>
              <a:rPr lang="en-GB" dirty="0"/>
              <a:t>?</a:t>
            </a:r>
          </a:p>
          <a:p>
            <a:pPr marL="171450" indent="-171450">
              <a:buFont typeface="Arial" panose="020B0604020202020204" pitchFamily="34" charset="0"/>
              <a:buChar char="•"/>
            </a:pPr>
            <a:r>
              <a:rPr lang="en-GB" dirty="0"/>
              <a:t>What is a </a:t>
            </a:r>
            <a:r>
              <a:rPr lang="en-GB" b="1" dirty="0"/>
              <a:t>Type I error</a:t>
            </a:r>
            <a:r>
              <a:rPr lang="en-GB" dirty="0"/>
              <a:t>? A </a:t>
            </a:r>
            <a:r>
              <a:rPr lang="en-GB" b="1" dirty="0"/>
              <a:t>Type II error</a:t>
            </a:r>
            <a:r>
              <a:rPr lang="en-GB" dirty="0"/>
              <a:t>?</a:t>
            </a:r>
          </a:p>
          <a:p>
            <a:pPr marL="171450" indent="-171450">
              <a:buFont typeface="Arial" panose="020B0604020202020204" pitchFamily="34" charset="0"/>
              <a:buChar char="•"/>
            </a:pPr>
            <a:r>
              <a:rPr lang="en-GB" dirty="0"/>
              <a:t>What is a </a:t>
            </a:r>
            <a:r>
              <a:rPr lang="en-GB" b="1" dirty="0"/>
              <a:t>false positive</a:t>
            </a:r>
            <a:r>
              <a:rPr lang="en-GB" dirty="0"/>
              <a:t>?</a:t>
            </a:r>
          </a:p>
          <a:p>
            <a:pPr marL="171450" indent="-171450">
              <a:buFont typeface="Arial" panose="020B0604020202020204" pitchFamily="34" charset="0"/>
              <a:buChar char="•"/>
            </a:pPr>
            <a:r>
              <a:rPr lang="en-GB" dirty="0"/>
              <a:t>What is </a:t>
            </a:r>
            <a:r>
              <a:rPr lang="en-GB" b="1" dirty="0"/>
              <a:t>statistical power</a:t>
            </a:r>
            <a:r>
              <a:rPr lang="en-GB" dirty="0"/>
              <a:t>?</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You could you also ask how they would explain all of these things to a student?</a:t>
            </a:r>
          </a:p>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30</a:t>
            </a:fld>
            <a:endParaRPr lang="en-GB"/>
          </a:p>
        </p:txBody>
      </p:sp>
    </p:spTree>
    <p:extLst>
      <p:ext uri="{BB962C8B-B14F-4D97-AF65-F5344CB8AC3E}">
        <p14:creationId xmlns:p14="http://schemas.microsoft.com/office/powerpoint/2010/main" val="1956440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 this slide to</a:t>
            </a:r>
            <a:r>
              <a:rPr lang="en-GB" baseline="0" dirty="0"/>
              <a:t> point out that when comparing two groups with respect to their means, then box plots are useful as an exploratory tool to check for outliers.</a:t>
            </a:r>
            <a:endParaRPr lang="en-GB" dirty="0"/>
          </a:p>
        </p:txBody>
      </p:sp>
      <p:sp>
        <p:nvSpPr>
          <p:cNvPr id="4" name="Slide Number Placeholder 3"/>
          <p:cNvSpPr>
            <a:spLocks noGrp="1"/>
          </p:cNvSpPr>
          <p:nvPr>
            <p:ph type="sldNum" sz="quarter" idx="10"/>
          </p:nvPr>
        </p:nvSpPr>
        <p:spPr/>
        <p:txBody>
          <a:bodyPr/>
          <a:lstStyle/>
          <a:p>
            <a:fld id="{0270A4B8-3636-4CC8-A30D-CB194BA5E67B}" type="slidenum">
              <a:rPr lang="en-GB" smtClean="0"/>
              <a:pPr/>
              <a:t>31</a:t>
            </a:fld>
            <a:endParaRPr lang="en-GB"/>
          </a:p>
        </p:txBody>
      </p:sp>
    </p:spTree>
    <p:extLst>
      <p:ext uri="{BB962C8B-B14F-4D97-AF65-F5344CB8AC3E}">
        <p14:creationId xmlns:p14="http://schemas.microsoft.com/office/powerpoint/2010/main" val="1795052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Categorical variables can be divided into two: </a:t>
            </a:r>
            <a:r>
              <a:rPr lang="en-GB" sz="1200" b="1" kern="1200" dirty="0">
                <a:solidFill>
                  <a:schemeClr val="tx1"/>
                </a:solidFill>
                <a:latin typeface="+mn-lt"/>
                <a:ea typeface="+mn-ea"/>
                <a:cs typeface="+mn-cs"/>
              </a:rPr>
              <a:t>ordinal</a:t>
            </a:r>
            <a:r>
              <a:rPr lang="en-GB" sz="1200" kern="1200" dirty="0">
                <a:solidFill>
                  <a:schemeClr val="tx1"/>
                </a:solidFill>
                <a:latin typeface="+mn-lt"/>
                <a:ea typeface="+mn-ea"/>
                <a:cs typeface="+mn-cs"/>
              </a:rPr>
              <a:t> and </a:t>
            </a:r>
            <a:r>
              <a:rPr lang="en-GB" sz="1200" b="1" kern="1200" dirty="0">
                <a:solidFill>
                  <a:schemeClr val="tx1"/>
                </a:solidFill>
                <a:latin typeface="+mn-lt"/>
                <a:ea typeface="+mn-ea"/>
                <a:cs typeface="+mn-cs"/>
              </a:rPr>
              <a:t>nominal</a:t>
            </a:r>
            <a:r>
              <a:rPr lang="en-GB" sz="1200" b="0" kern="1200" dirty="0">
                <a:solidFill>
                  <a:schemeClr val="tx1"/>
                </a:solidFill>
                <a:latin typeface="+mn-lt"/>
                <a:ea typeface="+mn-ea"/>
                <a:cs typeface="+mn-cs"/>
              </a:rPr>
              <a:t>. If the categories are meaningfully ordered, the variable is ordinal; if it doesn’t matter in which way the categories are ordered, then the variable is nominal.  For example, satisfaction levels (dissatisfied, satisfied and highly satisfied) and education level (secondary, sixth form, undergraduate and postgraduate) are ordinal variables; Student’s religion (Christian, Muslim, Hindu, </a:t>
            </a:r>
            <a:r>
              <a:rPr lang="en-GB" sz="1200" b="0" kern="1200" dirty="0" err="1">
                <a:solidFill>
                  <a:schemeClr val="tx1"/>
                </a:solidFill>
                <a:latin typeface="+mn-lt"/>
                <a:ea typeface="+mn-ea"/>
                <a:cs typeface="+mn-cs"/>
              </a:rPr>
              <a:t>etc</a:t>
            </a:r>
            <a:r>
              <a:rPr lang="en-GB" sz="1200" b="0" kern="1200" dirty="0">
                <a:solidFill>
                  <a:schemeClr val="tx1"/>
                </a:solidFill>
                <a:latin typeface="+mn-lt"/>
                <a:ea typeface="+mn-ea"/>
                <a:cs typeface="+mn-cs"/>
              </a:rPr>
              <a:t>) and favourite animal are nominal variables.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Scale variables appear as meaningful comparable numbers, such as blood pressure, height, weight, income, age, and probability of illness etc. Numerical variables can be further divided into two subtypes: </a:t>
            </a:r>
            <a:r>
              <a:rPr lang="en-GB" sz="1200" b="1" kern="1200" dirty="0">
                <a:solidFill>
                  <a:schemeClr val="tx1"/>
                </a:solidFill>
                <a:latin typeface="+mn-lt"/>
                <a:ea typeface="+mn-ea"/>
                <a:cs typeface="+mn-cs"/>
              </a:rPr>
              <a:t>continuous</a:t>
            </a:r>
            <a:r>
              <a:rPr lang="en-GB" sz="1200" kern="1200" dirty="0">
                <a:solidFill>
                  <a:schemeClr val="tx1"/>
                </a:solidFill>
                <a:latin typeface="+mn-lt"/>
                <a:ea typeface="+mn-ea"/>
                <a:cs typeface="+mn-cs"/>
              </a:rPr>
              <a:t> and </a:t>
            </a:r>
            <a:r>
              <a:rPr lang="en-GB" sz="1200" b="1" kern="1200" dirty="0">
                <a:solidFill>
                  <a:schemeClr val="tx1"/>
                </a:solidFill>
                <a:latin typeface="+mn-lt"/>
                <a:ea typeface="+mn-ea"/>
                <a:cs typeface="+mn-cs"/>
              </a:rPr>
              <a:t>discrete</a:t>
            </a:r>
            <a:r>
              <a:rPr lang="en-GB" sz="1200" kern="1200" dirty="0">
                <a:solidFill>
                  <a:schemeClr val="tx1"/>
                </a:solidFill>
                <a:latin typeface="+mn-lt"/>
                <a:ea typeface="+mn-ea"/>
                <a:cs typeface="+mn-cs"/>
              </a:rPr>
              <a:t>. The continuous variables can take any value within a range and are the most common, e.g. body weight, height, income, etc.</a:t>
            </a:r>
            <a:r>
              <a:rPr lang="en-GB" sz="1200" kern="1200" baseline="0" dirty="0">
                <a:solidFill>
                  <a:schemeClr val="tx1"/>
                </a:solidFill>
                <a:latin typeface="+mn-lt"/>
                <a:ea typeface="+mn-ea"/>
                <a:cs typeface="+mn-cs"/>
              </a:rPr>
              <a:t>  D</a:t>
            </a:r>
            <a:r>
              <a:rPr lang="en-GB" sz="1200" kern="1200" dirty="0">
                <a:solidFill>
                  <a:schemeClr val="tx1"/>
                </a:solidFill>
                <a:latin typeface="+mn-lt"/>
                <a:ea typeface="+mn-ea"/>
                <a:cs typeface="+mn-cs"/>
              </a:rPr>
              <a:t>iscrete variables can only take whole numbers, such as number of students in class, number of new patients every day, </a:t>
            </a:r>
            <a:r>
              <a:rPr lang="en-GB" sz="1200" kern="1200" dirty="0" err="1">
                <a:solidFill>
                  <a:schemeClr val="tx1"/>
                </a:solidFill>
                <a:latin typeface="+mn-lt"/>
                <a:ea typeface="+mn-ea"/>
                <a:cs typeface="+mn-cs"/>
              </a:rPr>
              <a:t>etc</a:t>
            </a:r>
            <a:r>
              <a:rPr lang="en-GB" sz="1200" kern="1200" dirty="0">
                <a:solidFill>
                  <a:schemeClr val="tx1"/>
                </a:solidFill>
                <a:latin typeface="+mn-lt"/>
                <a:ea typeface="+mn-ea"/>
                <a:cs typeface="+mn-cs"/>
              </a:rPr>
              <a:t> but are treated as continuous for statistical analysis if there are a large</a:t>
            </a:r>
            <a:r>
              <a:rPr lang="en-GB" sz="1200" kern="1200" baseline="0" dirty="0">
                <a:solidFill>
                  <a:schemeClr val="tx1"/>
                </a:solidFill>
                <a:latin typeface="+mn-lt"/>
                <a:ea typeface="+mn-ea"/>
                <a:cs typeface="+mn-cs"/>
              </a:rPr>
              <a:t> range of numbers</a:t>
            </a:r>
            <a:r>
              <a:rPr lang="en-GB" sz="1200" kern="1200" dirty="0">
                <a:solidFill>
                  <a:schemeClr val="tx1"/>
                </a:solidFill>
                <a:latin typeface="+mn-lt"/>
                <a:ea typeface="+mn-ea"/>
                <a:cs typeface="+mn-cs"/>
              </a:rPr>
              <a:t>.</a:t>
            </a:r>
          </a:p>
          <a:p>
            <a:endParaRPr lang="en-GB" sz="1200" kern="1200" dirty="0">
              <a:solidFill>
                <a:schemeClr val="tx1"/>
              </a:solidFill>
              <a:latin typeface="+mn-lt"/>
              <a:ea typeface="+mn-ea"/>
              <a:cs typeface="+mn-cs"/>
            </a:endParaRPr>
          </a:p>
          <a:p>
            <a:r>
              <a:rPr lang="en-GB" b="0" dirty="0"/>
              <a:t>One point to make</a:t>
            </a:r>
            <a:r>
              <a:rPr lang="en-GB" b="0" baseline="0" dirty="0"/>
              <a:t> is that if ordinal data is scored as ranks such as 1, 2, 3 etc., and then this data is analysed as scale data, then a rather strong assumption is being made that the distances between the value of any pair of neighbouring ranks (e.g. 1 and 2 or 2 and 3 etc.) is the same, which is unlikely in practice to be true.  Students often find the difference between ordinal and discrete difficult especially when ordinal is categorised as numbers</a:t>
            </a:r>
          </a:p>
          <a:p>
            <a:endParaRPr lang="en-GB" b="0" baseline="0" dirty="0"/>
          </a:p>
          <a:p>
            <a:r>
              <a:rPr lang="en-GB" b="0" baseline="0" dirty="0"/>
              <a:t>The point is that whilst this might not be the most interesting place to start – students need to be aware of the data they have since this affects what analyses are/not suitable. </a:t>
            </a:r>
            <a:endParaRPr lang="en-GB" b="0" dirty="0"/>
          </a:p>
        </p:txBody>
      </p:sp>
      <p:sp>
        <p:nvSpPr>
          <p:cNvPr id="4" name="Slide Number Placeholder 3"/>
          <p:cNvSpPr>
            <a:spLocks noGrp="1"/>
          </p:cNvSpPr>
          <p:nvPr>
            <p:ph type="sldNum" sz="quarter" idx="10"/>
          </p:nvPr>
        </p:nvSpPr>
        <p:spPr/>
        <p:txBody>
          <a:bodyPr/>
          <a:lstStyle/>
          <a:p>
            <a:fld id="{43690404-CD23-4A74-9A66-F62F3ABD71A1}" type="slidenum">
              <a:rPr lang="en-GB" smtClean="0"/>
              <a:pPr/>
              <a:t>4</a:t>
            </a:fld>
            <a:endParaRPr lang="en-GB" dirty="0"/>
          </a:p>
        </p:txBody>
      </p:sp>
    </p:spTree>
    <p:extLst>
      <p:ext uri="{BB962C8B-B14F-4D97-AF65-F5344CB8AC3E}">
        <p14:creationId xmlns:p14="http://schemas.microsoft.com/office/powerpoint/2010/main" val="12290403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the interpretation of the CI in the above and also</a:t>
            </a:r>
            <a:r>
              <a:rPr lang="en-GB" baseline="0" dirty="0"/>
              <a:t> comment on how this relates to the conclusion drawn from the earlier (equivalent) hypothesis test.</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32</a:t>
            </a:fld>
            <a:endParaRPr lang="en-GB"/>
          </a:p>
        </p:txBody>
      </p:sp>
    </p:spTree>
    <p:extLst>
      <p:ext uri="{BB962C8B-B14F-4D97-AF65-F5344CB8AC3E}">
        <p14:creationId xmlns:p14="http://schemas.microsoft.com/office/powerpoint/2010/main" val="16281974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Correlation</a:t>
            </a:r>
            <a:r>
              <a:rPr lang="en-GB" baseline="0" dirty="0"/>
              <a:t> quantifies this relationship.  Correlation coefficients range from -1 and +1 with 0 meaning there is no relationship at all (see middle graph).  The further away from 0 the coefficient is, the stronger the relationship.  A positive number means that as x increases, so does y and negative coefficients that y decreases as x increases. </a:t>
            </a:r>
          </a:p>
          <a:p>
            <a:r>
              <a:rPr lang="en-GB" baseline="0" dirty="0"/>
              <a:t>Here are some examples.  The first shows strong positive correlation, the second no relationship and the 3</a:t>
            </a:r>
            <a:r>
              <a:rPr lang="en-GB" baseline="30000" dirty="0"/>
              <a:t>rd</a:t>
            </a:r>
            <a:r>
              <a:rPr lang="en-GB" baseline="0" dirty="0"/>
              <a:t> a strong negative relationship.</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33</a:t>
            </a:fld>
            <a:endParaRPr lang="en-GB"/>
          </a:p>
        </p:txBody>
      </p:sp>
    </p:spTree>
    <p:extLst>
      <p:ext uri="{BB962C8B-B14F-4D97-AF65-F5344CB8AC3E}">
        <p14:creationId xmlns:p14="http://schemas.microsoft.com/office/powerpoint/2010/main" val="41670200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Slide Image Placeholder 1"/>
          <p:cNvSpPr>
            <a:spLocks noGrp="1" noRot="1" noChangeAspect="1" noTextEdit="1"/>
          </p:cNvSpPr>
          <p:nvPr>
            <p:ph type="sldImg"/>
          </p:nvPr>
        </p:nvSpPr>
        <p:spPr>
          <a:ln/>
        </p:spPr>
      </p:sp>
      <p:sp>
        <p:nvSpPr>
          <p:cNvPr id="521219" name="Notes Placeholder 2"/>
          <p:cNvSpPr>
            <a:spLocks noGrp="1"/>
          </p:cNvSpPr>
          <p:nvPr>
            <p:ph type="body" idx="1"/>
          </p:nvPr>
        </p:nvSpPr>
        <p:spPr>
          <a:noFill/>
          <a:ln/>
        </p:spPr>
        <p:txBody>
          <a:bodyPr/>
          <a:lstStyle/>
          <a:p>
            <a:r>
              <a:rPr lang="en-GB" dirty="0"/>
              <a:t>The scatter graph or scatterplot is one of the most common graphs in statistics. It is used to explore the relationship between two scale variables.</a:t>
            </a:r>
            <a:r>
              <a:rPr lang="en-GB" baseline="0" dirty="0"/>
              <a:t>  Here we see the relationship between how far a person runs each week and their weight.  Each point represents a person.</a:t>
            </a:r>
            <a:endParaRPr lang="en-GB" dirty="0"/>
          </a:p>
          <a:p>
            <a:r>
              <a:rPr lang="en-GB" dirty="0"/>
              <a:t>Is there a linear or non-linear pattern?</a:t>
            </a:r>
          </a:p>
          <a:p>
            <a:r>
              <a:rPr lang="en-GB" dirty="0"/>
              <a:t> Is the relationship positive or negative</a:t>
            </a:r>
            <a:r>
              <a:rPr lang="en-GB" baseline="0" dirty="0"/>
              <a:t> (is there an uphill or downhill slope)?</a:t>
            </a:r>
            <a:r>
              <a:rPr lang="en-GB" dirty="0"/>
              <a:t> </a:t>
            </a:r>
          </a:p>
          <a:p>
            <a:r>
              <a:rPr lang="en-GB" dirty="0"/>
              <a:t>Is the relationship, strong (points close to the line) or weak (random scatter)? </a:t>
            </a:r>
          </a:p>
          <a:p>
            <a:r>
              <a:rPr lang="en-GB" dirty="0"/>
              <a:t>A</a:t>
            </a:r>
            <a:r>
              <a:rPr lang="en-GB" baseline="0" dirty="0"/>
              <a:t> scatterplot</a:t>
            </a:r>
            <a:r>
              <a:rPr lang="en-GB" dirty="0"/>
              <a:t> will help answer these questions.  It will also help detect any outliers, which do not follow the general trend.  Here there is one outlier</a:t>
            </a:r>
            <a:r>
              <a:rPr lang="en-GB" baseline="0" dirty="0"/>
              <a:t> (someone who weighs a lot but also runs a lot)</a:t>
            </a:r>
            <a:endParaRPr lang="en-GB" dirty="0"/>
          </a:p>
          <a:p>
            <a:endParaRPr lang="en-GB" dirty="0"/>
          </a:p>
        </p:txBody>
      </p:sp>
      <p:sp>
        <p:nvSpPr>
          <p:cNvPr id="521220" name="Slide Number Placeholder 3"/>
          <p:cNvSpPr>
            <a:spLocks noGrp="1"/>
          </p:cNvSpPr>
          <p:nvPr>
            <p:ph type="sldNum" sz="quarter" idx="5"/>
          </p:nvPr>
        </p:nvSpPr>
        <p:spPr>
          <a:noFill/>
        </p:spPr>
        <p:txBody>
          <a:bodyPr/>
          <a:lstStyle/>
          <a:p>
            <a:fld id="{D65A3950-2209-4A9E-A392-0CD8BAD69A12}" type="slidenum">
              <a:rPr lang="en-GB"/>
              <a:pPr/>
              <a:t>34</a:t>
            </a:fld>
            <a:endParaRPr lang="en-GB"/>
          </a:p>
        </p:txBody>
      </p:sp>
    </p:spTree>
    <p:extLst>
      <p:ext uri="{BB962C8B-B14F-4D97-AF65-F5344CB8AC3E}">
        <p14:creationId xmlns:p14="http://schemas.microsoft.com/office/powerpoint/2010/main" val="4282852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Ask</a:t>
            </a:r>
            <a:r>
              <a:rPr lang="en-GB" baseline="0" dirty="0"/>
              <a:t> the audience what data types these are giving them time to think before going through the answers as a group.</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5</a:t>
            </a:fld>
            <a:endParaRPr lang="en-GB"/>
          </a:p>
        </p:txBody>
      </p:sp>
    </p:spTree>
    <p:extLst>
      <p:ext uri="{BB962C8B-B14F-4D97-AF65-F5344CB8AC3E}">
        <p14:creationId xmlns:p14="http://schemas.microsoft.com/office/powerpoint/2010/main" val="108591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a:t>
            </a:r>
            <a:r>
              <a:rPr lang="en-GB" baseline="0" dirty="0"/>
              <a:t> answers.  Point out that binary variables are a special case of nominal variables.</a:t>
            </a:r>
          </a:p>
          <a:p>
            <a:r>
              <a:rPr lang="en-GB" baseline="0" dirty="0"/>
              <a:t>Ordinal variables are the one students get most confused about.  Make it clear that although we usually number categorical variables in SPSS, this does not make them scale.  The numbers are just labels.  People come 1</a:t>
            </a:r>
            <a:r>
              <a:rPr lang="en-GB" baseline="30000" dirty="0"/>
              <a:t>st</a:t>
            </a:r>
            <a:r>
              <a:rPr lang="en-GB" baseline="0" dirty="0"/>
              <a:t>, 2</a:t>
            </a:r>
            <a:r>
              <a:rPr lang="en-GB" baseline="30000" dirty="0"/>
              <a:t>nd</a:t>
            </a:r>
            <a:r>
              <a:rPr lang="en-GB" baseline="0" dirty="0"/>
              <a:t>, 3</a:t>
            </a:r>
            <a:r>
              <a:rPr lang="en-GB" baseline="30000" dirty="0"/>
              <a:t>rd</a:t>
            </a:r>
            <a:r>
              <a:rPr lang="en-GB" baseline="0" dirty="0"/>
              <a:t> </a:t>
            </a:r>
            <a:r>
              <a:rPr lang="en-GB" baseline="0" dirty="0" err="1"/>
              <a:t>etc</a:t>
            </a:r>
            <a:r>
              <a:rPr lang="en-GB" baseline="0" dirty="0"/>
              <a:t> in a race but the distance between 1</a:t>
            </a:r>
            <a:r>
              <a:rPr lang="en-GB" baseline="30000" dirty="0"/>
              <a:t>st</a:t>
            </a:r>
            <a:r>
              <a:rPr lang="en-GB" baseline="0" dirty="0"/>
              <a:t> and 2</a:t>
            </a:r>
            <a:r>
              <a:rPr lang="en-GB" baseline="30000" dirty="0"/>
              <a:t>nd</a:t>
            </a:r>
            <a:r>
              <a:rPr lang="en-GB" baseline="0" dirty="0"/>
              <a:t> may not be the same as the distance between 2</a:t>
            </a:r>
            <a:r>
              <a:rPr lang="en-GB" baseline="30000" dirty="0"/>
              <a:t>nd</a:t>
            </a:r>
            <a:r>
              <a:rPr lang="en-GB" baseline="0" dirty="0"/>
              <a:t> and 3</a:t>
            </a:r>
            <a:r>
              <a:rPr lang="en-GB" baseline="30000" dirty="0"/>
              <a:t>rd</a:t>
            </a:r>
            <a:r>
              <a:rPr lang="en-GB" baseline="0" dirty="0"/>
              <a:t>.</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6</a:t>
            </a:fld>
            <a:endParaRPr lang="en-GB"/>
          </a:p>
        </p:txBody>
      </p:sp>
    </p:spTree>
    <p:extLst>
      <p:ext uri="{BB962C8B-B14F-4D97-AF65-F5344CB8AC3E}">
        <p14:creationId xmlns:p14="http://schemas.microsoft.com/office/powerpoint/2010/main" val="1085918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Inferential</a:t>
            </a:r>
            <a:r>
              <a:rPr lang="en-GB" baseline="0" dirty="0"/>
              <a:t> statistics centres around using a sample of subjects to represent a population.  A population is the group of interest.  A random selection from this population is called a sample.  Statistics such as the mean and standard deviation are calculated using the sample data and used to estimate the population parameters.</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7</a:t>
            </a:fld>
            <a:endParaRPr lang="en-GB"/>
          </a:p>
        </p:txBody>
      </p:sp>
    </p:spTree>
    <p:extLst>
      <p:ext uri="{BB962C8B-B14F-4D97-AF65-F5344CB8AC3E}">
        <p14:creationId xmlns:p14="http://schemas.microsoft.com/office/powerpoint/2010/main" val="1604407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use x bar and s to represent the sample mean and standard deviation but we are really interested in the parameters</a:t>
            </a:r>
            <a:r>
              <a:rPr lang="en-GB" baseline="0" dirty="0"/>
              <a:t> of the population.  The population parameters are represented by mu and sigma.</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8</a:t>
            </a:fld>
            <a:endParaRPr lang="en-GB"/>
          </a:p>
        </p:txBody>
      </p:sp>
    </p:spTree>
    <p:extLst>
      <p:ext uri="{BB962C8B-B14F-4D97-AF65-F5344CB8AC3E}">
        <p14:creationId xmlns:p14="http://schemas.microsoft.com/office/powerpoint/2010/main" val="3983325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baseline="0" dirty="0"/>
          </a:p>
          <a:p>
            <a:pPr eaLnBrk="1" hangingPunct="1">
              <a:spcBef>
                <a:spcPct val="0"/>
              </a:spcBef>
            </a:pPr>
            <a:r>
              <a:rPr lang="en-US" baseline="0" dirty="0"/>
              <a:t>Student data on exam scores has been collected for a class of 60 students.  How can this be </a:t>
            </a:r>
            <a:r>
              <a:rPr lang="en-US" baseline="0" dirty="0" err="1"/>
              <a:t>summarised</a:t>
            </a:r>
            <a:r>
              <a:rPr lang="en-US" baseline="0" dirty="0"/>
              <a:t>?  Start by producing a histogram.</a:t>
            </a:r>
          </a:p>
          <a:p>
            <a:pPr eaLnBrk="1" hangingPunct="1">
              <a:spcBef>
                <a:spcPct val="0"/>
              </a:spcBef>
            </a:pPr>
            <a:endParaRPr lang="en-US" dirty="0"/>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927AC9F6-B70D-4227-8855-CE11B8DDE923}" type="slidenum">
              <a:rPr lang="en-GB" sz="1200" smtClean="0">
                <a:latin typeface="Arial" charset="0"/>
                <a:cs typeface="Arial" charset="0"/>
              </a:rPr>
              <a:pPr eaLnBrk="1" hangingPunct="1"/>
              <a:t>9</a:t>
            </a:fld>
            <a:endParaRPr lang="en-GB" sz="1200">
              <a:latin typeface="Arial" charset="0"/>
              <a:cs typeface="Arial" charset="0"/>
            </a:endParaRPr>
          </a:p>
        </p:txBody>
      </p:sp>
    </p:spTree>
    <p:extLst>
      <p:ext uri="{BB962C8B-B14F-4D97-AF65-F5344CB8AC3E}">
        <p14:creationId xmlns:p14="http://schemas.microsoft.com/office/powerpoint/2010/main" val="3174895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For most students, the standard deviation is calculated using the computer</a:t>
            </a:r>
            <a:r>
              <a:rPr lang="en-GB" baseline="0" dirty="0"/>
              <a:t> so it is the interpretation that is most important.  Showing them how standard deviation is a measure of spread using histograms is helpful.</a:t>
            </a:r>
            <a:endParaRPr lang="en-GB" dirty="0"/>
          </a:p>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11</a:t>
            </a:fld>
            <a:endParaRPr lang="en-GB"/>
          </a:p>
        </p:txBody>
      </p:sp>
    </p:spTree>
    <p:extLst>
      <p:ext uri="{BB962C8B-B14F-4D97-AF65-F5344CB8AC3E}">
        <p14:creationId xmlns:p14="http://schemas.microsoft.com/office/powerpoint/2010/main" val="167109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2/10/2018</a:t>
            </a:fld>
            <a:endParaRPr lang="en-US" dirty="0">
              <a:solidFill>
                <a:srgbClr val="FFFFFF"/>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r>
              <a:rPr lang="en-GB"/>
              <a:t>Reviewer: Jean Russell</a:t>
            </a:r>
          </a:p>
          <a:p>
            <a:r>
              <a:rPr lang="en-GB"/>
              <a:t>University of Sheffield</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p>
            <a:pPr eaLnBrk="1" latinLnBrk="0" hangingPunct="1"/>
            <a:fld id="{544213AF-26F6-41FA-8D85-E2C5388D6E58}" type="datetimeFigureOut">
              <a:rPr lang="en-US" smtClean="0"/>
              <a:pPr eaLnBrk="1" latinLnBrk="0" hangingPunct="1"/>
              <a:t>2/10/2018</a:t>
            </a:fld>
            <a:endParaRPr lang="en-US"/>
          </a:p>
        </p:txBody>
      </p:sp>
      <p:sp>
        <p:nvSpPr>
          <p:cNvPr id="5" name="Footer Placeholder 4"/>
          <p:cNvSpPr>
            <a:spLocks noGrp="1"/>
          </p:cNvSpPr>
          <p:nvPr>
            <p:ph type="ftr" sz="quarter" idx="11"/>
          </p:nvPr>
        </p:nvSpPr>
        <p:spPr>
          <a:xfrm>
            <a:off x="-252045" y="6400800"/>
            <a:ext cx="1699845" cy="381000"/>
          </a:xfrm>
          <a:prstGeom prst="rect">
            <a:avLst/>
          </a:prstGeom>
        </p:spPr>
        <p:txBody>
          <a:bodyPr/>
          <a:lstStyle/>
          <a:p>
            <a:r>
              <a:rPr lang="en-GB" dirty="0"/>
              <a:t>www.statstutor.ac.uk</a:t>
            </a:r>
            <a:endParaRPr lang="en-US" dirty="0"/>
          </a:p>
        </p:txBody>
      </p:sp>
      <p:sp>
        <p:nvSpPr>
          <p:cNvPr id="6" name="Slide Number Placeholder 5"/>
          <p:cNvSpPr>
            <a:spLocks noGrp="1"/>
          </p:cNvSpPr>
          <p:nvPr>
            <p:ph type="sldNum" sz="quarter" idx="12"/>
          </p:nvPr>
        </p:nvSpPr>
        <p:spPr/>
        <p:txBody>
          <a:bodyPr/>
          <a:lstStyle/>
          <a:p>
            <a:r>
              <a:rPr lang="en-GB"/>
              <a:t>Reviewer: Jean Russell</a:t>
            </a:r>
          </a:p>
          <a:p>
            <a:r>
              <a:rPr lang="en-GB"/>
              <a:t>University of Sheffield</a:t>
            </a:r>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032" y="6407944"/>
            <a:ext cx="1920240" cy="365760"/>
          </a:xfrm>
          <a:prstGeom prst="rect">
            <a:avLst/>
          </a:prstGeom>
        </p:spPr>
        <p:txBody>
          <a:bodyPr/>
          <a:lstStyle/>
          <a:p>
            <a:pPr eaLnBrk="1" latinLnBrk="0" hangingPunct="1"/>
            <a:fld id="{544213AF-26F6-41FA-8D85-E2C5388D6E58}" type="datetimeFigureOut">
              <a:rPr lang="en-US" smtClean="0"/>
              <a:pPr eaLnBrk="1" latinLnBrk="0" hangingPunct="1"/>
              <a:t>2/10/2018</a:t>
            </a:fld>
            <a:endParaRPr lang="en-US"/>
          </a:p>
        </p:txBody>
      </p:sp>
      <p:sp>
        <p:nvSpPr>
          <p:cNvPr id="3" name="Footer Placeholder 2"/>
          <p:cNvSpPr>
            <a:spLocks noGrp="1"/>
          </p:cNvSpPr>
          <p:nvPr>
            <p:ph type="ftr" sz="quarter" idx="11"/>
          </p:nvPr>
        </p:nvSpPr>
        <p:spPr>
          <a:xfrm>
            <a:off x="-914400" y="6477000"/>
            <a:ext cx="2350681" cy="365125"/>
          </a:xfrm>
          <a:prstGeom prst="rect">
            <a:avLst/>
          </a:prstGeom>
        </p:spPr>
        <p:txBody>
          <a:bodyPr/>
          <a:lstStyle/>
          <a:p>
            <a:r>
              <a:rPr lang="en-GB"/>
              <a:t>www.statstutor.ac.uk</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5"/>
          <p:cNvSpPr>
            <a:spLocks noGrp="1" noChangeArrowheads="1"/>
          </p:cNvSpPr>
          <p:nvPr>
            <p:ph type="ftr" sz="quarter" idx="11"/>
          </p:nvPr>
        </p:nvSpPr>
        <p:spPr>
          <a:xfrm>
            <a:off x="-914400" y="6400800"/>
            <a:ext cx="2350681" cy="365125"/>
          </a:xfrm>
          <a:prstGeom prst="rect">
            <a:avLst/>
          </a:prstGeom>
        </p:spPr>
        <p:txBody>
          <a:bodyPr/>
          <a:lstStyle>
            <a:lvl1pPr>
              <a:defRPr/>
            </a:lvl1pPr>
          </a:lstStyle>
          <a:p>
            <a:r>
              <a:rPr lang="en-GB"/>
              <a:t>www.statstutor.ac.uk</a:t>
            </a:r>
            <a:endParaRPr lang="en-US"/>
          </a:p>
        </p:txBody>
      </p:sp>
      <p:sp>
        <p:nvSpPr>
          <p:cNvPr id="6" name="Rectangle 6"/>
          <p:cNvSpPr>
            <a:spLocks noGrp="1" noChangeArrowheads="1"/>
          </p:cNvSpPr>
          <p:nvPr>
            <p:ph type="sldNum" sz="quarter" idx="12"/>
          </p:nvPr>
        </p:nvSpPr>
        <p:spPr/>
        <p:txBody>
          <a:bodyPr/>
          <a:lstStyle>
            <a:lvl1pPr>
              <a:defRPr/>
            </a:lvl1pPr>
          </a:lstStyle>
          <a:p>
            <a:fld id="{09588AC9-391A-4EFD-9B90-886C6E5CF6D3}" type="slidenum">
              <a:rPr lang="en-US"/>
              <a:pPr/>
              <a:t>‹#›</a:t>
            </a:fld>
            <a:endParaRPr lang="en-US"/>
          </a:p>
        </p:txBody>
      </p:sp>
    </p:spTree>
    <p:extLst>
      <p:ext uri="{BB962C8B-B14F-4D97-AF65-F5344CB8AC3E}">
        <p14:creationId xmlns:p14="http://schemas.microsoft.com/office/powerpoint/2010/main" val="2378756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hart Placeholder 3"/>
          <p:cNvSpPr>
            <a:spLocks noGrp="1"/>
          </p:cNvSpPr>
          <p:nvPr>
            <p:ph type="chart" sz="half" idx="2"/>
          </p:nvPr>
        </p:nvSpPr>
        <p:spPr>
          <a:xfrm>
            <a:off x="4648200" y="1981200"/>
            <a:ext cx="3810000" cy="4114800"/>
          </a:xfrm>
        </p:spPr>
        <p:txBody>
          <a:bodyPr>
            <a:normAutofit/>
          </a:bodyPr>
          <a:lstStyle/>
          <a:p>
            <a:pPr lvl="0"/>
            <a:endParaRPr lang="en-GB" noProof="0"/>
          </a:p>
        </p:txBody>
      </p:sp>
      <p:sp>
        <p:nvSpPr>
          <p:cNvPr id="5" name="Date Placeholder 9"/>
          <p:cNvSpPr>
            <a:spLocks noGrp="1"/>
          </p:cNvSpPr>
          <p:nvPr>
            <p:ph type="dt" sz="half" idx="10"/>
          </p:nvPr>
        </p:nvSpPr>
        <p:spPr>
          <a:xfrm>
            <a:off x="6727032" y="6407944"/>
            <a:ext cx="1920240" cy="365760"/>
          </a:xfrm>
          <a:prstGeom prst="rect">
            <a:avLst/>
          </a:prstGeom>
        </p:spPr>
        <p:txBody>
          <a:bodyPr/>
          <a:lstStyle>
            <a:lvl1pPr>
              <a:defRPr/>
            </a:lvl1pPr>
          </a:lstStyle>
          <a:p>
            <a:pPr>
              <a:defRPr/>
            </a:pPr>
            <a:endParaRPr lang="en-US"/>
          </a:p>
        </p:txBody>
      </p:sp>
      <p:sp>
        <p:nvSpPr>
          <p:cNvPr id="6" name="Footer Placeholder 21"/>
          <p:cNvSpPr>
            <a:spLocks noGrp="1"/>
          </p:cNvSpPr>
          <p:nvPr>
            <p:ph type="ftr" sz="quarter" idx="11"/>
          </p:nvPr>
        </p:nvSpPr>
        <p:spPr>
          <a:xfrm>
            <a:off x="-914400" y="6400800"/>
            <a:ext cx="2350681" cy="365125"/>
          </a:xfrm>
          <a:prstGeom prst="rect">
            <a:avLst/>
          </a:prstGeom>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770C49BA-E751-4CA3-94C3-D8AB21243AE0}" type="slidenum">
              <a:rPr lang="en-US"/>
              <a:pPr>
                <a:defRPr/>
              </a:pPr>
              <a:t>‹#›</a:t>
            </a:fld>
            <a:endParaRPr lang="en-US"/>
          </a:p>
        </p:txBody>
      </p:sp>
    </p:spTree>
    <p:extLst>
      <p:ext uri="{BB962C8B-B14F-4D97-AF65-F5344CB8AC3E}">
        <p14:creationId xmlns:p14="http://schemas.microsoft.com/office/powerpoint/2010/main" val="31905070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endParaRPr lang="en-US" dirty="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70" r:id="rId3"/>
    <p:sldLayoutId id="2147483675" r:id="rId4"/>
    <p:sldLayoutId id="2147483679" r:id="rId5"/>
  </p:sldLayoutIdLst>
  <p:hf sldNum="0"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4.bin"/><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slideLayout" Target="../slideLayouts/slideLayout5.xml"/><Relationship Id="rId7" Type="http://schemas.openxmlformats.org/officeDocument/2006/relationships/image" Target="../media/image20.wmf"/><Relationship Id="rId2" Type="http://schemas.openxmlformats.org/officeDocument/2006/relationships/tags" Target="../tags/tag1.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22.jpeg"/><Relationship Id="rId4" Type="http://schemas.openxmlformats.org/officeDocument/2006/relationships/notesSlide" Target="../notesSlides/notesSlide16.xml"/><Relationship Id="rId9" Type="http://schemas.openxmlformats.org/officeDocument/2006/relationships/image" Target="../media/image21.wmf"/></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29.wmf"/></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69.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6.jpeg"/><Relationship Id="rId5" Type="http://schemas.openxmlformats.org/officeDocument/2006/relationships/diagramQuickStyle" Target="../diagrams/quickStyle2.xml"/><Relationship Id="rId10" Type="http://schemas.openxmlformats.org/officeDocument/2006/relationships/image" Target="../media/image5.gif"/><Relationship Id="rId4" Type="http://schemas.openxmlformats.org/officeDocument/2006/relationships/diagramLayout" Target="../diagrams/layout2.xml"/><Relationship Id="rId9"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7.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13.png"/><Relationship Id="rId5" Type="http://schemas.openxmlformats.org/officeDocument/2006/relationships/audio" Target="../media/audio2.wav"/><Relationship Id="rId10" Type="http://schemas.openxmlformats.org/officeDocument/2006/relationships/image" Target="../media/image12.png"/><Relationship Id="rId4" Type="http://schemas.openxmlformats.org/officeDocument/2006/relationships/audio" Target="../media/audio1.wav"/><Relationship Id="rId9"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5ECF-BC4C-4D99-ADDD-2E935DF94ACB}"/>
              </a:ext>
            </a:extLst>
          </p:cNvPr>
          <p:cNvSpPr>
            <a:spLocks noGrp="1"/>
          </p:cNvSpPr>
          <p:nvPr>
            <p:ph type="ctrTitle"/>
          </p:nvPr>
        </p:nvSpPr>
        <p:spPr/>
        <p:txBody>
          <a:bodyPr/>
          <a:lstStyle/>
          <a:p>
            <a:r>
              <a:rPr lang="en-US" dirty="0"/>
              <a:t>Basic Statistics</a:t>
            </a:r>
          </a:p>
        </p:txBody>
      </p:sp>
      <p:sp>
        <p:nvSpPr>
          <p:cNvPr id="3" name="Subtitle 2">
            <a:extLst>
              <a:ext uri="{FF2B5EF4-FFF2-40B4-BE49-F238E27FC236}">
                <a16:creationId xmlns:a16="http://schemas.microsoft.com/office/drawing/2014/main" id="{5FA3BA0D-8838-4848-9ECE-531241AFD065}"/>
              </a:ext>
            </a:extLst>
          </p:cNvPr>
          <p:cNvSpPr>
            <a:spLocks noGrp="1"/>
          </p:cNvSpPr>
          <p:nvPr>
            <p:ph type="subTitle" idx="1"/>
          </p:nvPr>
        </p:nvSpPr>
        <p:spPr>
          <a:xfrm>
            <a:off x="609600" y="4876800"/>
            <a:ext cx="7772400" cy="1199704"/>
          </a:xfrm>
        </p:spPr>
        <p:txBody>
          <a:bodyPr/>
          <a:lstStyle/>
          <a:p>
            <a:r>
              <a:rPr lang="en-US" dirty="0"/>
              <a:t>Source: http://www.statstutor.ac.uk/</a:t>
            </a:r>
          </a:p>
          <a:p>
            <a:endParaRPr lang="en-US" dirty="0"/>
          </a:p>
        </p:txBody>
      </p:sp>
    </p:spTree>
    <p:extLst>
      <p:ext uri="{BB962C8B-B14F-4D97-AF65-F5344CB8AC3E}">
        <p14:creationId xmlns:p14="http://schemas.microsoft.com/office/powerpoint/2010/main" val="2845869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507288" cy="4800600"/>
          </a:xfrm>
        </p:spPr>
        <p:txBody>
          <a:bodyPr>
            <a:normAutofit lnSpcReduction="10000"/>
          </a:bodyPr>
          <a:lstStyle/>
          <a:p>
            <a:r>
              <a:rPr lang="en-GB" sz="2400" dirty="0"/>
              <a:t>Mean =</a:t>
            </a:r>
          </a:p>
          <a:p>
            <a:pPr marL="109728" indent="0">
              <a:buNone/>
            </a:pPr>
            <a:endParaRPr lang="en-GB" sz="2400" dirty="0"/>
          </a:p>
          <a:p>
            <a:pPr marL="109728" indent="0">
              <a:buNone/>
            </a:pPr>
            <a:endParaRPr lang="en-GB" sz="2400" dirty="0"/>
          </a:p>
          <a:p>
            <a:pPr marL="109728" indent="0">
              <a:buNone/>
            </a:pPr>
            <a:r>
              <a:rPr lang="en-GB" sz="2400" dirty="0"/>
              <a:t>Standard deviation (s) is a measure of how much the individuals differ from the mean</a:t>
            </a:r>
          </a:p>
          <a:p>
            <a:pPr marL="109728" indent="0">
              <a:buNone/>
            </a:pPr>
            <a:endParaRPr lang="en-GB" sz="2400" dirty="0"/>
          </a:p>
          <a:p>
            <a:pPr marL="109728" indent="0">
              <a:buNone/>
            </a:pPr>
            <a:endParaRPr lang="en-GB" sz="2400" dirty="0"/>
          </a:p>
          <a:p>
            <a:pPr marL="109728" indent="0">
              <a:buNone/>
            </a:pPr>
            <a:endParaRPr lang="en-GB" sz="2400" dirty="0"/>
          </a:p>
          <a:p>
            <a:pPr marL="109728" indent="0">
              <a:buNone/>
            </a:pPr>
            <a:r>
              <a:rPr lang="en-GB" sz="2400" dirty="0"/>
              <a:t>Large SD = very spread out data</a:t>
            </a:r>
          </a:p>
          <a:p>
            <a:pPr marL="109728" indent="0">
              <a:buNone/>
            </a:pPr>
            <a:r>
              <a:rPr lang="en-GB" sz="2400" dirty="0"/>
              <a:t>Small SD = there is little variation from the mean</a:t>
            </a:r>
          </a:p>
          <a:p>
            <a:pPr marL="109728" indent="0">
              <a:buNone/>
            </a:pPr>
            <a:endParaRPr lang="en-GB" sz="2400" dirty="0"/>
          </a:p>
          <a:p>
            <a:pPr marL="109728" indent="0">
              <a:buNone/>
            </a:pPr>
            <a:r>
              <a:rPr lang="en-GB" sz="2400" dirty="0"/>
              <a:t>For exam scores, mean = 30.5, SD = 14.46</a:t>
            </a:r>
          </a:p>
          <a:p>
            <a:pPr marL="109728" indent="0">
              <a:buNone/>
            </a:pPr>
            <a:endParaRPr lang="en-GB" sz="2400" dirty="0"/>
          </a:p>
          <a:p>
            <a:pPr marL="109728" indent="0">
              <a:buNone/>
            </a:pPr>
            <a:endParaRPr lang="en-GB" sz="2400" dirty="0"/>
          </a:p>
        </p:txBody>
      </p:sp>
      <p:sp>
        <p:nvSpPr>
          <p:cNvPr id="3" name="Title 2"/>
          <p:cNvSpPr>
            <a:spLocks noGrp="1"/>
          </p:cNvSpPr>
          <p:nvPr>
            <p:ph type="title"/>
          </p:nvPr>
        </p:nvSpPr>
        <p:spPr/>
        <p:txBody>
          <a:bodyPr/>
          <a:lstStyle/>
          <a:p>
            <a:r>
              <a:rPr lang="en-GB" dirty="0"/>
              <a:t>Summary statistics</a:t>
            </a:r>
          </a:p>
        </p:txBody>
      </p:sp>
      <p:graphicFrame>
        <p:nvGraphicFramePr>
          <p:cNvPr id="5" name="Object 4"/>
          <p:cNvGraphicFramePr>
            <a:graphicFrameLocks noChangeAspect="1"/>
          </p:cNvGraphicFramePr>
          <p:nvPr>
            <p:extLst>
              <p:ext uri="{D42A27DB-BD31-4B8C-83A1-F6EECF244321}">
                <p14:modId xmlns:p14="http://schemas.microsoft.com/office/powerpoint/2010/main" val="1841134215"/>
              </p:ext>
            </p:extLst>
          </p:nvPr>
        </p:nvGraphicFramePr>
        <p:xfrm>
          <a:off x="2755900" y="1066800"/>
          <a:ext cx="1268413" cy="1339850"/>
        </p:xfrm>
        <a:graphic>
          <a:graphicData uri="http://schemas.openxmlformats.org/presentationml/2006/ole">
            <mc:AlternateContent xmlns:mc="http://schemas.openxmlformats.org/markup-compatibility/2006">
              <mc:Choice xmlns:v="urn:schemas-microsoft-com:vml" Requires="v">
                <p:oleObj spid="_x0000_s102534" name="Equation" r:id="rId3" imgW="571320" imgH="609480" progId="Equation.3">
                  <p:embed/>
                </p:oleObj>
              </mc:Choice>
              <mc:Fallback>
                <p:oleObj name="Equation" r:id="rId3" imgW="571320" imgH="609480" progId="Equation.3">
                  <p:embed/>
                  <p:pic>
                    <p:nvPicPr>
                      <p:cNvPr id="0" name="Picture 1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5900" y="1066800"/>
                        <a:ext cx="1268413" cy="1339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866337457"/>
              </p:ext>
            </p:extLst>
          </p:nvPr>
        </p:nvGraphicFramePr>
        <p:xfrm>
          <a:off x="5029200" y="2959100"/>
          <a:ext cx="2311400" cy="1308100"/>
        </p:xfrm>
        <a:graphic>
          <a:graphicData uri="http://schemas.openxmlformats.org/presentationml/2006/ole">
            <mc:AlternateContent xmlns:mc="http://schemas.openxmlformats.org/markup-compatibility/2006">
              <mc:Choice xmlns:v="urn:schemas-microsoft-com:vml" Requires="v">
                <p:oleObj spid="_x0000_s102535" name="Equation" r:id="rId5" imgW="1143000" imgH="647640" progId="Equation.3">
                  <p:embed/>
                </p:oleObj>
              </mc:Choice>
              <mc:Fallback>
                <p:oleObj name="Equation" r:id="rId5" imgW="1143000" imgH="647640" progId="Equation.3">
                  <p:embed/>
                  <p:pic>
                    <p:nvPicPr>
                      <p:cNvPr id="0" name="Picture 1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2959100"/>
                        <a:ext cx="2311400" cy="130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Footer Placeholder 2"/>
          <p:cNvSpPr>
            <a:spLocks noGrp="1"/>
          </p:cNvSpPr>
          <p:nvPr>
            <p:ph type="ftr" sz="quarter" idx="11"/>
          </p:nvPr>
        </p:nvSpPr>
        <p:spPr>
          <a:xfrm>
            <a:off x="-252045" y="6400800"/>
            <a:ext cx="1699845" cy="381000"/>
          </a:xfrm>
        </p:spPr>
        <p:txBody>
          <a:bodyPr/>
          <a:lstStyle/>
          <a:p>
            <a:r>
              <a:rPr lang="en-GB" dirty="0"/>
              <a:t>www.statstutor.ac.uk</a:t>
            </a:r>
            <a:endParaRPr lang="en-US" dirty="0"/>
          </a:p>
        </p:txBody>
      </p:sp>
    </p:spTree>
    <p:extLst>
      <p:ext uri="{BB962C8B-B14F-4D97-AF65-F5344CB8AC3E}">
        <p14:creationId xmlns:p14="http://schemas.microsoft.com/office/powerpoint/2010/main" val="1719849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87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0" y="1981200"/>
            <a:ext cx="5562600" cy="4457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a:xfrm>
            <a:off x="457199" y="1196752"/>
            <a:ext cx="8254181" cy="4810539"/>
          </a:xfrm>
        </p:spPr>
        <p:txBody>
          <a:bodyPr>
            <a:normAutofit/>
          </a:bodyPr>
          <a:lstStyle/>
          <a:p>
            <a:r>
              <a:rPr lang="en-GB" dirty="0"/>
              <a:t>The larger the standard deviation, the more spread out the data is.</a:t>
            </a:r>
          </a:p>
          <a:p>
            <a:endParaRPr lang="en-GB" dirty="0"/>
          </a:p>
        </p:txBody>
      </p:sp>
      <p:sp>
        <p:nvSpPr>
          <p:cNvPr id="3" name="Title 2"/>
          <p:cNvSpPr>
            <a:spLocks noGrp="1"/>
          </p:cNvSpPr>
          <p:nvPr>
            <p:ph type="title"/>
          </p:nvPr>
        </p:nvSpPr>
        <p:spPr>
          <a:xfrm>
            <a:off x="457200" y="274638"/>
            <a:ext cx="8435280" cy="1143000"/>
          </a:xfrm>
        </p:spPr>
        <p:txBody>
          <a:bodyPr>
            <a:normAutofit fontScale="90000"/>
          </a:bodyPr>
          <a:lstStyle/>
          <a:p>
            <a:r>
              <a:rPr lang="en-GB" dirty="0"/>
              <a:t>Interpretation of standard deviation</a:t>
            </a:r>
          </a:p>
        </p:txBody>
      </p:sp>
      <p:sp>
        <p:nvSpPr>
          <p:cNvPr id="5" name="Footer Placeholder 2"/>
          <p:cNvSpPr>
            <a:spLocks noGrp="1"/>
          </p:cNvSpPr>
          <p:nvPr>
            <p:ph type="ftr" sz="quarter" idx="11"/>
          </p:nvPr>
        </p:nvSpPr>
        <p:spPr>
          <a:xfrm>
            <a:off x="-252045" y="6400800"/>
            <a:ext cx="1699845" cy="381000"/>
          </a:xfrm>
        </p:spPr>
        <p:txBody>
          <a:bodyPr/>
          <a:lstStyle/>
          <a:p>
            <a:r>
              <a:rPr lang="en-GB" dirty="0"/>
              <a:t>www.statstutor.ac.uk</a:t>
            </a:r>
            <a:endParaRPr lang="en-US" dirty="0"/>
          </a:p>
        </p:txBody>
      </p:sp>
    </p:spTree>
    <p:extLst>
      <p:ext uri="{BB962C8B-B14F-4D97-AF65-F5344CB8AC3E}">
        <p14:creationId xmlns:p14="http://schemas.microsoft.com/office/powerpoint/2010/main" val="474401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2045" y="6400800"/>
            <a:ext cx="1699845" cy="381000"/>
          </a:xfrm>
        </p:spPr>
        <p:txBody>
          <a:bodyPr/>
          <a:lstStyle/>
          <a:p>
            <a:r>
              <a:rPr lang="en-GB" dirty="0"/>
              <a:t>www.statstutor.ac.uk</a:t>
            </a:r>
            <a:endParaRPr lang="en-US" dirty="0"/>
          </a:p>
        </p:txBody>
      </p:sp>
      <p:sp>
        <p:nvSpPr>
          <p:cNvPr id="2" name="Title 1"/>
          <p:cNvSpPr>
            <a:spLocks noGrp="1"/>
          </p:cNvSpPr>
          <p:nvPr>
            <p:ph type="title"/>
          </p:nvPr>
        </p:nvSpPr>
        <p:spPr/>
        <p:txBody>
          <a:bodyPr>
            <a:normAutofit/>
          </a:bodyPr>
          <a:lstStyle/>
          <a:p>
            <a:r>
              <a:rPr lang="en-GB" sz="6000" dirty="0"/>
              <a:t>Scale data</a:t>
            </a:r>
          </a:p>
        </p:txBody>
      </p:sp>
      <p:sp>
        <p:nvSpPr>
          <p:cNvPr id="7" name="Rectangle 6"/>
          <p:cNvSpPr/>
          <p:nvPr/>
        </p:nvSpPr>
        <p:spPr>
          <a:xfrm rot="16200000" flipH="1">
            <a:off x="-1775182" y="2989918"/>
            <a:ext cx="4769564" cy="923330"/>
          </a:xfrm>
          <a:prstGeom prst="rect">
            <a:avLst/>
          </a:prstGeom>
          <a:noFill/>
        </p:spPr>
        <p:txBody>
          <a:bodyPr wrap="square" lIns="91440" tIns="45720" rIns="91440" bIns="45720">
            <a:spAutoFit/>
          </a:bodyPr>
          <a:lstStyle/>
          <a:p>
            <a:pPr algn="ctr"/>
            <a:r>
              <a:rPr lang="en-US" sz="3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If have </a:t>
            </a:r>
            <a:r>
              <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scale </a:t>
            </a:r>
            <a:r>
              <a:rPr lang="en-US" sz="3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a:t>
            </a:r>
          </a:p>
        </p:txBody>
      </p:sp>
      <p:sp>
        <p:nvSpPr>
          <p:cNvPr id="8" name="Rectangle 7"/>
          <p:cNvSpPr/>
          <p:nvPr/>
        </p:nvSpPr>
        <p:spPr>
          <a:xfrm rot="2962399" flipH="1">
            <a:off x="-102561" y="3212722"/>
            <a:ext cx="5654511" cy="923330"/>
          </a:xfrm>
          <a:prstGeom prst="rect">
            <a:avLst/>
          </a:prstGeom>
          <a:noFill/>
        </p:spPr>
        <p:txBody>
          <a:bodyPr wrap="square" lIns="91440" tIns="45720" rIns="91440" bIns="45720">
            <a:spAutoFit/>
          </a:bodyPr>
          <a:lstStyle/>
          <a:p>
            <a:pPr algn="ctr"/>
            <a:r>
              <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assume</a:t>
            </a:r>
            <a:r>
              <a:rPr lang="en-US" sz="3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it follows a</a:t>
            </a:r>
          </a:p>
        </p:txBody>
      </p:sp>
      <p:sp>
        <p:nvSpPr>
          <p:cNvPr id="9" name="Rectangle 8"/>
          <p:cNvSpPr/>
          <p:nvPr/>
        </p:nvSpPr>
        <p:spPr>
          <a:xfrm rot="16200000" flipH="1">
            <a:off x="2066889" y="3075832"/>
            <a:ext cx="5430133" cy="923330"/>
          </a:xfrm>
          <a:prstGeom prst="rect">
            <a:avLst/>
          </a:prstGeom>
          <a:noFill/>
        </p:spPr>
        <p:txBody>
          <a:bodyPr wrap="square" lIns="91440" tIns="45720" rIns="91440" bIns="45720">
            <a:spAutoFit/>
          </a:bodyPr>
          <a:lstStyle/>
          <a:p>
            <a:pPr algn="ct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Normal</a:t>
            </a:r>
            <a:r>
              <a:rPr lang="en-US"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distribution</a:t>
            </a:r>
            <a:endParaRPr lang="en-US" sz="3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Rectangle 9"/>
          <p:cNvSpPr/>
          <p:nvPr/>
        </p:nvSpPr>
        <p:spPr>
          <a:xfrm rot="2962399" flipH="1">
            <a:off x="-131478" y="2730815"/>
            <a:ext cx="5654511" cy="646331"/>
          </a:xfrm>
          <a:prstGeom prst="rect">
            <a:avLst/>
          </a:prstGeom>
          <a:noFill/>
        </p:spPr>
        <p:txBody>
          <a:bodyPr wrap="square" lIns="91440" tIns="45720" rIns="91440" bIns="45720">
            <a:spAutoFit/>
          </a:bodyPr>
          <a:lstStyle/>
          <a:p>
            <a:pPr algn="ctr"/>
            <a:r>
              <a:rPr lang="en-US"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To analyse it we o</a:t>
            </a:r>
            <a:r>
              <a:rPr lang="en-US" sz="3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ften</a:t>
            </a:r>
          </a:p>
        </p:txBody>
      </p:sp>
      <p:sp>
        <p:nvSpPr>
          <p:cNvPr id="13" name="TextBox 12"/>
          <p:cNvSpPr txBox="1"/>
          <p:nvPr/>
        </p:nvSpPr>
        <p:spPr>
          <a:xfrm>
            <a:off x="5109865" y="4876800"/>
            <a:ext cx="3733799" cy="1569660"/>
          </a:xfrm>
          <a:prstGeom prst="rect">
            <a:avLst/>
          </a:prstGeom>
          <a:noFill/>
        </p:spPr>
        <p:txBody>
          <a:bodyPr wrap="square" rtlCol="0">
            <a:spAutoFit/>
          </a:bodyPr>
          <a:lstStyle/>
          <a:p>
            <a:r>
              <a:rPr lang="en-GB" sz="9600" dirty="0" err="1">
                <a:solidFill>
                  <a:schemeClr val="accent6">
                    <a:lumMod val="75000"/>
                  </a:schemeClr>
                </a:solidFill>
                <a:effectLst>
                  <a:outerShdw blurRad="38100" dist="38100" dir="2700000" algn="tl">
                    <a:srgbClr val="000000">
                      <a:alpha val="43137"/>
                    </a:srgbClr>
                  </a:outerShdw>
                </a:effectLst>
              </a:rPr>
              <a:t>ormal</a:t>
            </a:r>
            <a:r>
              <a:rPr lang="en-GB" sz="9600" dirty="0">
                <a:solidFill>
                  <a:schemeClr val="accent6">
                    <a:lumMod val="75000"/>
                  </a:schemeClr>
                </a:solidFill>
                <a:effectLst>
                  <a:outerShdw blurRad="38100" dist="38100" dir="2700000" algn="tl">
                    <a:srgbClr val="000000">
                      <a:alpha val="43137"/>
                    </a:srgbClr>
                  </a:outerShdw>
                </a:effectLst>
              </a:rPr>
              <a:t> </a:t>
            </a:r>
          </a:p>
        </p:txBody>
      </p:sp>
      <p:pic>
        <p:nvPicPr>
          <p:cNvPr id="1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0213" t="4907" r="6009" b="6352"/>
          <a:stretch/>
        </p:blipFill>
        <p:spPr bwMode="auto">
          <a:xfrm>
            <a:off x="5243621" y="2455421"/>
            <a:ext cx="3142845" cy="2164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214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1000"/>
                                        <p:tgtEl>
                                          <p:spTgt spid="10"/>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1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1000"/>
                                        <p:tgtEl>
                                          <p:spTgt spid="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1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1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How could you explain to a student what we mean by data being assumed to follow a Normal Distribution?</a:t>
            </a:r>
          </a:p>
          <a:p>
            <a:endParaRPr lang="en-GB" dirty="0"/>
          </a:p>
          <a:p>
            <a:endParaRPr lang="en-GB" dirty="0"/>
          </a:p>
          <a:p>
            <a:endParaRPr lang="en-GB" dirty="0"/>
          </a:p>
          <a:p>
            <a:endParaRPr lang="en-GB" dirty="0"/>
          </a:p>
        </p:txBody>
      </p:sp>
      <p:sp>
        <p:nvSpPr>
          <p:cNvPr id="3" name="Footer Placeholder 2"/>
          <p:cNvSpPr>
            <a:spLocks noGrp="1"/>
          </p:cNvSpPr>
          <p:nvPr>
            <p:ph type="ftr" sz="quarter" idx="11"/>
          </p:nvPr>
        </p:nvSpPr>
        <p:spPr>
          <a:xfrm>
            <a:off x="-252045" y="6400800"/>
            <a:ext cx="1699845" cy="381000"/>
          </a:xfrm>
        </p:spPr>
        <p:txBody>
          <a:bodyPr/>
          <a:lstStyle/>
          <a:p>
            <a:r>
              <a:rPr lang="en-GB" dirty="0"/>
              <a:t>www.statstutor.ac.uk</a:t>
            </a:r>
            <a:endParaRPr lang="en-US" dirty="0"/>
          </a:p>
        </p:txBody>
      </p:sp>
      <p:sp>
        <p:nvSpPr>
          <p:cNvPr id="29698" name="Title 1"/>
          <p:cNvSpPr>
            <a:spLocks noGrp="1"/>
          </p:cNvSpPr>
          <p:nvPr>
            <p:ph type="title"/>
          </p:nvPr>
        </p:nvSpPr>
        <p:spPr>
          <a:xfrm>
            <a:off x="304800" y="381000"/>
            <a:ext cx="8305800" cy="1143000"/>
          </a:xfrm>
        </p:spPr>
        <p:txBody>
          <a:bodyPr>
            <a:normAutofit/>
          </a:bodyPr>
          <a:lstStyle/>
          <a:p>
            <a:pPr algn="ctr" eaLnBrk="1" hangingPunct="1"/>
            <a:r>
              <a:rPr lang="en-GB" sz="3600" dirty="0"/>
              <a:t>Discussion</a:t>
            </a:r>
          </a:p>
        </p:txBody>
      </p:sp>
    </p:spTree>
    <p:extLst>
      <p:ext uri="{BB962C8B-B14F-4D97-AF65-F5344CB8AC3E}">
        <p14:creationId xmlns:p14="http://schemas.microsoft.com/office/powerpoint/2010/main" val="377264351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a:t>www.statstutor.ac.uk</a:t>
            </a:r>
            <a:endParaRPr lang="en-US" dirty="0"/>
          </a:p>
        </p:txBody>
      </p:sp>
      <p:sp>
        <p:nvSpPr>
          <p:cNvPr id="30722" name="Title 1"/>
          <p:cNvSpPr>
            <a:spLocks noGrp="1"/>
          </p:cNvSpPr>
          <p:nvPr>
            <p:ph type="title"/>
          </p:nvPr>
        </p:nvSpPr>
        <p:spPr>
          <a:xfrm>
            <a:off x="684213" y="228600"/>
            <a:ext cx="7772400" cy="1143000"/>
          </a:xfrm>
        </p:spPr>
        <p:txBody>
          <a:bodyPr/>
          <a:lstStyle/>
          <a:p>
            <a:pPr algn="ctr"/>
            <a:r>
              <a:rPr lang="en-GB" sz="3600" dirty="0"/>
              <a:t>Group Frequency Table</a:t>
            </a:r>
          </a:p>
        </p:txBody>
      </p:sp>
      <p:graphicFrame>
        <p:nvGraphicFramePr>
          <p:cNvPr id="20524" name="Group 44"/>
          <p:cNvGraphicFramePr>
            <a:graphicFrameLocks noGrp="1"/>
          </p:cNvGraphicFramePr>
          <p:nvPr>
            <p:extLst>
              <p:ext uri="{D42A27DB-BD31-4B8C-83A1-F6EECF244321}">
                <p14:modId xmlns:p14="http://schemas.microsoft.com/office/powerpoint/2010/main" val="3562601340"/>
              </p:ext>
            </p:extLst>
          </p:nvPr>
        </p:nvGraphicFramePr>
        <p:xfrm>
          <a:off x="609600" y="1447800"/>
          <a:ext cx="7848600" cy="4419603"/>
        </p:xfrm>
        <a:graphic>
          <a:graphicData uri="http://schemas.openxmlformats.org/drawingml/2006/table">
            <a:tbl>
              <a:tblPr/>
              <a:tblGrid>
                <a:gridCol w="2286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90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txBody>
                  <a:tcPr marL="19050" marR="19050" marT="19050" marB="19050" horzOverflow="overflow">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1" i="0" u="none" strike="noStrike" cap="none" normalizeH="0" baseline="0">
                          <a:ln>
                            <a:noFill/>
                          </a:ln>
                          <a:solidFill>
                            <a:srgbClr val="000000"/>
                          </a:solidFill>
                          <a:effectLst/>
                          <a:latin typeface="Verdana" pitchFamily="34" charset="0"/>
                          <a:cs typeface="Times New Roman" pitchFamily="18" charset="0"/>
                        </a:rPr>
                        <a:t>Frequency</a:t>
                      </a:r>
                      <a:endParaRPr kumimoji="0" lang="en-GB" sz="2400" b="1"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1" i="0" u="none" strike="noStrike" cap="none" normalizeH="0" baseline="0">
                          <a:ln>
                            <a:noFill/>
                          </a:ln>
                          <a:solidFill>
                            <a:srgbClr val="000000"/>
                          </a:solidFill>
                          <a:effectLst/>
                          <a:latin typeface="Verdana" pitchFamily="34" charset="0"/>
                          <a:cs typeface="Times New Roman" pitchFamily="18" charset="0"/>
                        </a:rPr>
                        <a:t>Percent</a:t>
                      </a:r>
                      <a:endParaRPr kumimoji="0" lang="en-GB" sz="2400" b="1"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92125">
                <a:tc rowSpan="8">
                  <a:txBody>
                    <a:bodyPr/>
                    <a:lstStyle/>
                    <a:p>
                      <a:pPr marL="0" marR="0" lvl="0" indent="0" algn="l" defTabSz="914400" rtl="0" eaLnBrk="1" fontAlgn="base" latinLnBrk="0" hangingPunct="1">
                        <a:lnSpc>
                          <a:spcPts val="16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Arial" charset="0"/>
                        <a:cs typeface="Times New Roman" pitchFamily="18" charset="0"/>
                      </a:endParaRPr>
                    </a:p>
                  </a:txBody>
                  <a:tcPr marL="19050" marR="19050" marT="19050" marB="19050" horzOverflow="overflow">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0 but less than 10</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4</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6.7</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490538">
                <a:tc vMerge="1">
                  <a:txBody>
                    <a:bodyPr/>
                    <a:lstStyle/>
                    <a:p>
                      <a:endParaRPr lang="en-GB"/>
                    </a:p>
                  </a:txBody>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10 but less than 20</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9</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15.0</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490538">
                <a:tc vMerge="1">
                  <a:txBody>
                    <a:bodyPr/>
                    <a:lstStyle/>
                    <a:p>
                      <a:endParaRPr lang="en-GB"/>
                    </a:p>
                  </a:txBody>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20 but less than 30</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17</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28.3</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492125">
                <a:tc vMerge="1">
                  <a:txBody>
                    <a:bodyPr/>
                    <a:lstStyle/>
                    <a:p>
                      <a:endParaRPr lang="en-GB"/>
                    </a:p>
                  </a:txBody>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30 but less than 40</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15</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25.0</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4"/>
                  </a:ext>
                </a:extLst>
              </a:tr>
              <a:tr h="490538">
                <a:tc vMerge="1">
                  <a:txBody>
                    <a:bodyPr/>
                    <a:lstStyle/>
                    <a:p>
                      <a:endParaRPr lang="en-GB"/>
                    </a:p>
                  </a:txBody>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40 but less than 50</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9</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15.0</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5"/>
                  </a:ext>
                </a:extLst>
              </a:tr>
              <a:tr h="490538">
                <a:tc vMerge="1">
                  <a:txBody>
                    <a:bodyPr/>
                    <a:lstStyle/>
                    <a:p>
                      <a:endParaRPr lang="en-GB"/>
                    </a:p>
                  </a:txBody>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50 but less than 60</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5</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8.3</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6"/>
                  </a:ext>
                </a:extLst>
              </a:tr>
              <a:tr h="492125">
                <a:tc vMerge="1">
                  <a:txBody>
                    <a:bodyPr/>
                    <a:lstStyle/>
                    <a:p>
                      <a:endParaRPr lang="en-GB"/>
                    </a:p>
                  </a:txBody>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60 or over</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1</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1.7</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7"/>
                  </a:ext>
                </a:extLst>
              </a:tr>
              <a:tr h="490538">
                <a:tc vMerge="1">
                  <a:txBody>
                    <a:bodyPr/>
                    <a:lstStyle/>
                    <a:p>
                      <a:endParaRPr lang="en-GB"/>
                    </a:p>
                  </a:txBody>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Verdana" pitchFamily="34" charset="0"/>
                          <a:cs typeface="Times New Roman" pitchFamily="18" charset="0"/>
                        </a:rPr>
                        <a:t>Total</a:t>
                      </a:r>
                      <a:endParaRPr kumimoji="0" lang="en-GB" sz="2400" b="1"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1" i="0" u="none" strike="noStrike" cap="none" normalizeH="0" baseline="0">
                          <a:ln>
                            <a:noFill/>
                          </a:ln>
                          <a:solidFill>
                            <a:srgbClr val="000000"/>
                          </a:solidFill>
                          <a:effectLst/>
                          <a:latin typeface="Verdana" pitchFamily="34" charset="0"/>
                          <a:cs typeface="Times New Roman" pitchFamily="18" charset="0"/>
                        </a:rPr>
                        <a:t>60</a:t>
                      </a:r>
                      <a:endParaRPr kumimoji="0" lang="en-GB" sz="2400" b="1"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Verdana" pitchFamily="34" charset="0"/>
                          <a:cs typeface="Times New Roman" pitchFamily="18" charset="0"/>
                        </a:rPr>
                        <a:t>100.0</a:t>
                      </a:r>
                      <a:endParaRPr kumimoji="0" lang="en-GB" sz="2400" b="1"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7140359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a:t>www.statstutor.ac.uk</a:t>
            </a:r>
            <a:endParaRPr lang="en-US" dirty="0"/>
          </a:p>
        </p:txBody>
      </p:sp>
      <p:sp>
        <p:nvSpPr>
          <p:cNvPr id="31746" name="Title 1"/>
          <p:cNvSpPr>
            <a:spLocks noGrp="1"/>
          </p:cNvSpPr>
          <p:nvPr>
            <p:ph type="title"/>
          </p:nvPr>
        </p:nvSpPr>
        <p:spPr>
          <a:xfrm>
            <a:off x="685800" y="609600"/>
            <a:ext cx="7847013" cy="1090613"/>
          </a:xfrm>
        </p:spPr>
        <p:txBody>
          <a:bodyPr>
            <a:normAutofit fontScale="90000"/>
          </a:bodyPr>
          <a:lstStyle/>
          <a:p>
            <a:pPr algn="ctr"/>
            <a:r>
              <a:rPr lang="en-GB" sz="3000" dirty="0"/>
              <a:t>Histogram and Probability Distribution for</a:t>
            </a:r>
            <a:br>
              <a:rPr lang="en-GB" sz="3000" dirty="0"/>
            </a:br>
            <a:r>
              <a:rPr lang="en-GB" sz="3000" dirty="0"/>
              <a:t>Exam Marks Data</a:t>
            </a:r>
          </a:p>
        </p:txBody>
      </p:sp>
      <p:pic>
        <p:nvPicPr>
          <p:cNvPr id="3174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l="27560" t="28615" r="27686" b="12408"/>
          <a:stretch>
            <a:fillRect/>
          </a:stretch>
        </p:blipFill>
        <p:spPr bwMode="auto">
          <a:xfrm>
            <a:off x="323850" y="1989138"/>
            <a:ext cx="4103688"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Oval 3"/>
          <p:cNvSpPr>
            <a:spLocks noChangeArrowheads="1"/>
          </p:cNvSpPr>
          <p:nvPr/>
        </p:nvSpPr>
        <p:spPr bwMode="auto">
          <a:xfrm>
            <a:off x="323850" y="2997200"/>
            <a:ext cx="323850" cy="1439863"/>
          </a:xfrm>
          <a:prstGeom prst="ellipse">
            <a:avLst/>
          </a:prstGeom>
          <a:solidFill>
            <a:schemeClr val="accent1">
              <a:alpha val="0"/>
            </a:schemeClr>
          </a:solidFill>
          <a:ln w="31750" algn="ctr">
            <a:solidFill>
              <a:schemeClr val="tx1"/>
            </a:solidFill>
            <a:round/>
            <a:headEnd/>
            <a:tailEnd/>
          </a:ln>
        </p:spPr>
        <p:txBody>
          <a:bodyPr/>
          <a:lstStyle/>
          <a:p>
            <a:endParaRPr lang="en-US"/>
          </a:p>
        </p:txBody>
      </p:sp>
      <p:pic>
        <p:nvPicPr>
          <p:cNvPr id="6" name="Picture 12"/>
          <p:cNvPicPr>
            <a:picLocks noChangeAspect="1" noChangeArrowheads="1"/>
          </p:cNvPicPr>
          <p:nvPr/>
        </p:nvPicPr>
        <p:blipFill>
          <a:blip r:embed="rId4" cstate="print">
            <a:lum contrast="28000"/>
            <a:extLst>
              <a:ext uri="{28A0092B-C50C-407E-A947-70E740481C1C}">
                <a14:useLocalDpi xmlns:a14="http://schemas.microsoft.com/office/drawing/2010/main" val="0"/>
              </a:ext>
            </a:extLst>
          </a:blip>
          <a:srcRect t="13333" r="2966" b="9492"/>
          <a:stretch>
            <a:fillRect/>
          </a:stretch>
        </p:blipFill>
        <p:spPr bwMode="auto">
          <a:xfrm>
            <a:off x="4481513" y="2060575"/>
            <a:ext cx="4437062"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p:cNvSpPr>
            <a:spLocks noChangeArrowheads="1"/>
          </p:cNvSpPr>
          <p:nvPr/>
        </p:nvSpPr>
        <p:spPr bwMode="auto">
          <a:xfrm>
            <a:off x="4356100" y="2924175"/>
            <a:ext cx="431800" cy="1439863"/>
          </a:xfrm>
          <a:prstGeom prst="ellipse">
            <a:avLst/>
          </a:prstGeom>
          <a:solidFill>
            <a:schemeClr val="accent1">
              <a:alpha val="0"/>
            </a:schemeClr>
          </a:solidFill>
          <a:ln w="31750" algn="ctr">
            <a:solidFill>
              <a:schemeClr val="tx1"/>
            </a:solidFill>
            <a:round/>
            <a:headEnd/>
            <a:tailEnd/>
          </a:ln>
        </p:spPr>
        <p:txBody>
          <a:bodyPr/>
          <a:lstStyle/>
          <a:p>
            <a:endParaRPr lang="en-US"/>
          </a:p>
        </p:txBody>
      </p:sp>
    </p:spTree>
    <p:extLst>
      <p:ext uri="{BB962C8B-B14F-4D97-AF65-F5344CB8AC3E}">
        <p14:creationId xmlns:p14="http://schemas.microsoft.com/office/powerpoint/2010/main" val="16938071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1513" y="2034600"/>
            <a:ext cx="4569147" cy="352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GB"/>
              <a:t>www.statstutor.ac.uk</a:t>
            </a:r>
            <a:endParaRPr lang="en-US" dirty="0"/>
          </a:p>
        </p:txBody>
      </p:sp>
      <p:sp>
        <p:nvSpPr>
          <p:cNvPr id="31746" name="Title 1"/>
          <p:cNvSpPr>
            <a:spLocks noGrp="1"/>
          </p:cNvSpPr>
          <p:nvPr>
            <p:ph type="title"/>
          </p:nvPr>
        </p:nvSpPr>
        <p:spPr>
          <a:xfrm>
            <a:off x="685800" y="609600"/>
            <a:ext cx="7847013" cy="1090613"/>
          </a:xfrm>
        </p:spPr>
        <p:txBody>
          <a:bodyPr>
            <a:normAutofit fontScale="90000"/>
          </a:bodyPr>
          <a:lstStyle/>
          <a:p>
            <a:pPr algn="ctr"/>
            <a:r>
              <a:rPr lang="en-GB" sz="3000" dirty="0"/>
              <a:t>Histogram and Probability Distribution for</a:t>
            </a:r>
            <a:br>
              <a:rPr lang="en-GB" sz="3000" dirty="0"/>
            </a:br>
            <a:r>
              <a:rPr lang="en-GB" sz="3000" dirty="0"/>
              <a:t>Exam Marks Data</a:t>
            </a:r>
          </a:p>
        </p:txBody>
      </p:sp>
      <p:pic>
        <p:nvPicPr>
          <p:cNvPr id="3174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l="27560" t="28615" r="27686" b="12408"/>
          <a:stretch>
            <a:fillRect/>
          </a:stretch>
        </p:blipFill>
        <p:spPr bwMode="auto">
          <a:xfrm>
            <a:off x="323850" y="1989138"/>
            <a:ext cx="4103688"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Oval 3"/>
          <p:cNvSpPr>
            <a:spLocks noChangeArrowheads="1"/>
          </p:cNvSpPr>
          <p:nvPr/>
        </p:nvSpPr>
        <p:spPr bwMode="auto">
          <a:xfrm>
            <a:off x="323850" y="2997200"/>
            <a:ext cx="323850" cy="1439863"/>
          </a:xfrm>
          <a:prstGeom prst="ellipse">
            <a:avLst/>
          </a:prstGeom>
          <a:solidFill>
            <a:schemeClr val="accent1">
              <a:alpha val="0"/>
            </a:schemeClr>
          </a:solidFill>
          <a:ln w="31750" algn="ctr">
            <a:solidFill>
              <a:schemeClr val="tx1"/>
            </a:solidFill>
            <a:round/>
            <a:headEnd/>
            <a:tailEnd/>
          </a:ln>
        </p:spPr>
        <p:txBody>
          <a:bodyPr/>
          <a:lstStyle/>
          <a:p>
            <a:endParaRPr lang="en-US"/>
          </a:p>
        </p:txBody>
      </p:sp>
      <p:sp>
        <p:nvSpPr>
          <p:cNvPr id="7" name="Oval 6"/>
          <p:cNvSpPr>
            <a:spLocks noChangeArrowheads="1"/>
          </p:cNvSpPr>
          <p:nvPr/>
        </p:nvSpPr>
        <p:spPr bwMode="auto">
          <a:xfrm>
            <a:off x="4356100" y="2924175"/>
            <a:ext cx="431800" cy="1439863"/>
          </a:xfrm>
          <a:prstGeom prst="ellipse">
            <a:avLst/>
          </a:prstGeom>
          <a:solidFill>
            <a:schemeClr val="accent1">
              <a:alpha val="0"/>
            </a:schemeClr>
          </a:solidFill>
          <a:ln w="31750" algn="ctr">
            <a:solidFill>
              <a:schemeClr val="tx1"/>
            </a:solidFill>
            <a:round/>
            <a:headEnd/>
            <a:tailEnd/>
          </a:ln>
        </p:spPr>
        <p:txBody>
          <a:bodyPr/>
          <a:lstStyle/>
          <a:p>
            <a:endParaRPr lang="en-US"/>
          </a:p>
        </p:txBody>
      </p:sp>
    </p:spTree>
    <p:extLst>
      <p:ext uri="{BB962C8B-B14F-4D97-AF65-F5344CB8AC3E}">
        <p14:creationId xmlns:p14="http://schemas.microsoft.com/office/powerpoint/2010/main" val="172506625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a:t>IQ is normally distributed</a:t>
            </a:r>
          </a:p>
        </p:txBody>
      </p:sp>
      <p:pic>
        <p:nvPicPr>
          <p:cNvPr id="60928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636" y="1196752"/>
            <a:ext cx="6408712" cy="4436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868144" y="2645296"/>
            <a:ext cx="1584176" cy="64807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0070C0"/>
                </a:solidFill>
              </a:rPr>
              <a:t>Above average</a:t>
            </a:r>
          </a:p>
        </p:txBody>
      </p:sp>
      <p:sp>
        <p:nvSpPr>
          <p:cNvPr id="5" name="Left-Right Arrow 4"/>
          <p:cNvSpPr/>
          <p:nvPr/>
        </p:nvSpPr>
        <p:spPr>
          <a:xfrm>
            <a:off x="3671900" y="2996952"/>
            <a:ext cx="1440160" cy="612068"/>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70C0"/>
                </a:solidFill>
              </a:rPr>
              <a:t>Average</a:t>
            </a:r>
          </a:p>
        </p:txBody>
      </p:sp>
      <p:cxnSp>
        <p:nvCxnSpPr>
          <p:cNvPr id="7" name="Straight Arrow Connector 6"/>
          <p:cNvCxnSpPr/>
          <p:nvPr/>
        </p:nvCxnSpPr>
        <p:spPr>
          <a:xfrm flipH="1">
            <a:off x="5723736" y="3302986"/>
            <a:ext cx="144016" cy="43204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idx="1"/>
          </p:nvPr>
        </p:nvSpPr>
        <p:spPr>
          <a:xfrm>
            <a:off x="7056276" y="3735034"/>
            <a:ext cx="1450504" cy="634075"/>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9728" indent="0" algn="ctr">
              <a:buNone/>
            </a:pPr>
            <a:r>
              <a:rPr lang="en-GB" b="1" dirty="0">
                <a:solidFill>
                  <a:srgbClr val="C00000"/>
                </a:solidFill>
              </a:rPr>
              <a:t>Mensa</a:t>
            </a:r>
          </a:p>
        </p:txBody>
      </p:sp>
      <p:cxnSp>
        <p:nvCxnSpPr>
          <p:cNvPr id="9" name="Straight Arrow Connector 8"/>
          <p:cNvCxnSpPr/>
          <p:nvPr/>
        </p:nvCxnSpPr>
        <p:spPr>
          <a:xfrm flipH="1">
            <a:off x="6614668" y="4365104"/>
            <a:ext cx="792088" cy="288032"/>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699792" y="5877272"/>
            <a:ext cx="5004556" cy="461665"/>
          </a:xfrm>
          <a:prstGeom prst="rect">
            <a:avLst/>
          </a:prstGeom>
          <a:noFill/>
        </p:spPr>
        <p:txBody>
          <a:bodyPr wrap="square" rtlCol="0">
            <a:spAutoFit/>
          </a:bodyPr>
          <a:lstStyle/>
          <a:p>
            <a:r>
              <a:rPr lang="en-GB" sz="2400" dirty="0"/>
              <a:t>Mean = 100, SD = 15.3</a:t>
            </a:r>
          </a:p>
        </p:txBody>
      </p:sp>
      <p:sp>
        <p:nvSpPr>
          <p:cNvPr id="12" name="Footer Placeholder 2"/>
          <p:cNvSpPr>
            <a:spLocks noGrp="1"/>
          </p:cNvSpPr>
          <p:nvPr>
            <p:ph type="ftr" sz="quarter" idx="11"/>
          </p:nvPr>
        </p:nvSpPr>
        <p:spPr>
          <a:xfrm>
            <a:off x="-252045" y="6400800"/>
            <a:ext cx="1699845" cy="381000"/>
          </a:xfrm>
        </p:spPr>
        <p:txBody>
          <a:bodyPr/>
          <a:lstStyle/>
          <a:p>
            <a:r>
              <a:rPr lang="en-GB" dirty="0"/>
              <a:t>www.statstutor.ac.uk</a:t>
            </a:r>
            <a:endParaRPr lang="en-US" dirty="0"/>
          </a:p>
        </p:txBody>
      </p:sp>
    </p:spTree>
    <p:extLst>
      <p:ext uri="{BB962C8B-B14F-4D97-AF65-F5344CB8AC3E}">
        <p14:creationId xmlns:p14="http://schemas.microsoft.com/office/powerpoint/2010/main" val="3929535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8" name="Picture 7" descr="normal curve"/>
          <p:cNvPicPr>
            <a:picLocks noGrp="1" noChangeAspect="1" noChangeArrowheads="1"/>
          </p:cNvPicPr>
          <p:nvPr>
            <p:ph type="chart" sz="half" idx="2"/>
          </p:nvPr>
        </p:nvPicPr>
        <p:blipFill>
          <a:blip r:embed="rId5" cstate="print">
            <a:extLst>
              <a:ext uri="{28A0092B-C50C-407E-A947-70E740481C1C}">
                <a14:useLocalDpi xmlns:a14="http://schemas.microsoft.com/office/drawing/2010/main" val="0"/>
              </a:ext>
            </a:extLst>
          </a:blip>
          <a:srcRect/>
          <a:stretch>
            <a:fillRect/>
          </a:stretch>
        </p:blipFill>
        <p:spPr>
          <a:xfrm>
            <a:off x="765285" y="836712"/>
            <a:ext cx="7469413" cy="3744416"/>
          </a:xfrm>
          <a:noFill/>
        </p:spPr>
      </p:pic>
      <p:sp>
        <p:nvSpPr>
          <p:cNvPr id="2" name="Left-Right Arrow 1"/>
          <p:cNvSpPr/>
          <p:nvPr/>
        </p:nvSpPr>
        <p:spPr>
          <a:xfrm>
            <a:off x="2627784" y="1916832"/>
            <a:ext cx="3744416" cy="83661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95% of values </a:t>
            </a:r>
          </a:p>
        </p:txBody>
      </p:sp>
      <p:sp>
        <p:nvSpPr>
          <p:cNvPr id="67587" name="Rectangle 2"/>
          <p:cNvSpPr>
            <a:spLocks noGrp="1" noChangeArrowheads="1"/>
          </p:cNvSpPr>
          <p:nvPr>
            <p:ph type="title"/>
          </p:nvPr>
        </p:nvSpPr>
        <p:spPr>
          <a:xfrm>
            <a:off x="683568" y="188640"/>
            <a:ext cx="7772400" cy="990600"/>
          </a:xfrm>
        </p:spPr>
        <p:txBody>
          <a:bodyPr>
            <a:normAutofit fontScale="90000"/>
          </a:bodyPr>
          <a:lstStyle/>
          <a:p>
            <a:pPr eaLnBrk="1" fontAlgn="auto" hangingPunct="1">
              <a:spcAft>
                <a:spcPts val="0"/>
              </a:spcAft>
              <a:defRPr/>
            </a:pPr>
            <a:r>
              <a:rPr lang="en-GB" sz="4000" dirty="0">
                <a:solidFill>
                  <a:schemeClr val="tx1"/>
                </a:solidFill>
              </a:rPr>
              <a:t>95% 1.96 x SD’s from the mean</a:t>
            </a:r>
            <a:endParaRPr lang="en-GB" sz="3600" dirty="0">
              <a:solidFill>
                <a:schemeClr val="tx1"/>
              </a:solidFill>
            </a:endParaRPr>
          </a:p>
        </p:txBody>
      </p:sp>
      <p:sp>
        <p:nvSpPr>
          <p:cNvPr id="4" name="TextBox 3"/>
          <p:cNvSpPr txBox="1"/>
          <p:nvPr/>
        </p:nvSpPr>
        <p:spPr>
          <a:xfrm>
            <a:off x="2195736" y="4545994"/>
            <a:ext cx="792088" cy="400110"/>
          </a:xfrm>
          <a:prstGeom prst="rect">
            <a:avLst/>
          </a:prstGeom>
          <a:noFill/>
        </p:spPr>
        <p:txBody>
          <a:bodyPr wrap="square" rtlCol="0">
            <a:spAutoFit/>
          </a:bodyPr>
          <a:lstStyle/>
          <a:p>
            <a:r>
              <a:rPr lang="en-GB" sz="2000" b="1" dirty="0">
                <a:solidFill>
                  <a:srgbClr val="FF0000"/>
                </a:solidFill>
              </a:rPr>
              <a:t>70</a:t>
            </a:r>
          </a:p>
        </p:txBody>
      </p:sp>
      <p:sp>
        <p:nvSpPr>
          <p:cNvPr id="8" name="TextBox 7"/>
          <p:cNvSpPr txBox="1"/>
          <p:nvPr/>
        </p:nvSpPr>
        <p:spPr>
          <a:xfrm>
            <a:off x="5934980" y="4477716"/>
            <a:ext cx="792088" cy="400110"/>
          </a:xfrm>
          <a:prstGeom prst="rect">
            <a:avLst/>
          </a:prstGeom>
          <a:noFill/>
        </p:spPr>
        <p:txBody>
          <a:bodyPr wrap="square" rtlCol="0">
            <a:spAutoFit/>
          </a:bodyPr>
          <a:lstStyle/>
          <a:p>
            <a:r>
              <a:rPr lang="en-GB" sz="2000" b="1" dirty="0">
                <a:solidFill>
                  <a:srgbClr val="FF0000"/>
                </a:solidFill>
              </a:rPr>
              <a:t>130</a:t>
            </a:r>
          </a:p>
        </p:txBody>
      </p:sp>
      <p:sp>
        <p:nvSpPr>
          <p:cNvPr id="9" name="TextBox 8"/>
          <p:cNvSpPr txBox="1"/>
          <p:nvPr/>
        </p:nvSpPr>
        <p:spPr>
          <a:xfrm>
            <a:off x="4103948" y="4397042"/>
            <a:ext cx="792088" cy="400110"/>
          </a:xfrm>
          <a:prstGeom prst="rect">
            <a:avLst/>
          </a:prstGeom>
          <a:noFill/>
        </p:spPr>
        <p:txBody>
          <a:bodyPr wrap="square" rtlCol="0">
            <a:spAutoFit/>
          </a:bodyPr>
          <a:lstStyle/>
          <a:p>
            <a:r>
              <a:rPr lang="en-GB" sz="2000" b="1" dirty="0">
                <a:solidFill>
                  <a:srgbClr val="00B050"/>
                </a:solidFill>
              </a:rPr>
              <a:t>100</a:t>
            </a:r>
          </a:p>
        </p:txBody>
      </p:sp>
      <p:sp>
        <p:nvSpPr>
          <p:cNvPr id="6" name="TextBox 5"/>
          <p:cNvSpPr txBox="1"/>
          <p:nvPr/>
        </p:nvSpPr>
        <p:spPr>
          <a:xfrm>
            <a:off x="6588224" y="2636912"/>
            <a:ext cx="2232248" cy="646331"/>
          </a:xfrm>
          <a:prstGeom prst="rect">
            <a:avLst/>
          </a:prstGeom>
          <a:noFill/>
        </p:spPr>
        <p:txBody>
          <a:bodyPr wrap="square" rtlCol="0">
            <a:spAutoFit/>
          </a:bodyPr>
          <a:lstStyle/>
          <a:p>
            <a:r>
              <a:rPr lang="en-GB" dirty="0"/>
              <a:t>P(score &gt; 130) = 0.025</a:t>
            </a:r>
          </a:p>
        </p:txBody>
      </p:sp>
      <p:sp>
        <p:nvSpPr>
          <p:cNvPr id="7" name="TextBox 6"/>
          <p:cNvSpPr txBox="1"/>
          <p:nvPr/>
        </p:nvSpPr>
        <p:spPr>
          <a:xfrm>
            <a:off x="2495092" y="5867400"/>
            <a:ext cx="6572708" cy="430887"/>
          </a:xfrm>
          <a:prstGeom prst="rect">
            <a:avLst/>
          </a:prstGeom>
          <a:solidFill>
            <a:schemeClr val="bg1"/>
          </a:solidFill>
        </p:spPr>
        <p:txBody>
          <a:bodyPr wrap="square" rtlCol="0">
            <a:spAutoFit/>
          </a:bodyPr>
          <a:lstStyle/>
          <a:p>
            <a:r>
              <a:rPr lang="en-GB" sz="2200" b="1" dirty="0">
                <a:solidFill>
                  <a:srgbClr val="0070C0"/>
                </a:solidFill>
              </a:rPr>
              <a:t>95% of people have an IQ between 70 and 130</a:t>
            </a:r>
          </a:p>
        </p:txBody>
      </p:sp>
      <p:graphicFrame>
        <p:nvGraphicFramePr>
          <p:cNvPr id="10" name="Object 9"/>
          <p:cNvGraphicFramePr>
            <a:graphicFrameLocks noChangeAspect="1"/>
          </p:cNvGraphicFramePr>
          <p:nvPr>
            <p:extLst>
              <p:ext uri="{D42A27DB-BD31-4B8C-83A1-F6EECF244321}">
                <p14:modId xmlns:p14="http://schemas.microsoft.com/office/powerpoint/2010/main" val="4255343610"/>
              </p:ext>
            </p:extLst>
          </p:nvPr>
        </p:nvGraphicFramePr>
        <p:xfrm>
          <a:off x="818681" y="4931216"/>
          <a:ext cx="3179763" cy="844550"/>
        </p:xfrm>
        <a:graphic>
          <a:graphicData uri="http://schemas.openxmlformats.org/presentationml/2006/ole">
            <mc:AlternateContent xmlns:mc="http://schemas.openxmlformats.org/markup-compatibility/2006">
              <mc:Choice xmlns:v="urn:schemas-microsoft-com:vml" Requires="v">
                <p:oleObj spid="_x0000_s100514" name="Equation" r:id="rId6" imgW="1422360" imgH="431640" progId="Equation.3">
                  <p:embed/>
                </p:oleObj>
              </mc:Choice>
              <mc:Fallback>
                <p:oleObj name="Equation" r:id="rId6" imgW="1422360" imgH="431640" progId="Equation.3">
                  <p:embed/>
                  <p:pic>
                    <p:nvPicPr>
                      <p:cNvPr id="0" name="Picture 1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8681" y="4931216"/>
                        <a:ext cx="3179763"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8403110"/>
              </p:ext>
            </p:extLst>
          </p:nvPr>
        </p:nvGraphicFramePr>
        <p:xfrm>
          <a:off x="5503122" y="4946104"/>
          <a:ext cx="3322638" cy="844550"/>
        </p:xfrm>
        <a:graphic>
          <a:graphicData uri="http://schemas.openxmlformats.org/presentationml/2006/ole">
            <mc:AlternateContent xmlns:mc="http://schemas.openxmlformats.org/markup-compatibility/2006">
              <mc:Choice xmlns:v="urn:schemas-microsoft-com:vml" Requires="v">
                <p:oleObj spid="_x0000_s100515" name="Equation" r:id="rId8" imgW="1485720" imgH="431640" progId="Equation.3">
                  <p:embed/>
                </p:oleObj>
              </mc:Choice>
              <mc:Fallback>
                <p:oleObj name="Equation" r:id="rId8" imgW="1485720" imgH="431640" progId="Equation.3">
                  <p:embed/>
                  <p:pic>
                    <p:nvPicPr>
                      <p:cNvPr id="0" name="Picture 15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3122" y="4946104"/>
                        <a:ext cx="3322638"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ooter Placeholder 2"/>
          <p:cNvSpPr>
            <a:spLocks noGrp="1"/>
          </p:cNvSpPr>
          <p:nvPr>
            <p:ph type="ftr" sz="quarter" idx="11"/>
          </p:nvPr>
        </p:nvSpPr>
        <p:spPr>
          <a:xfrm>
            <a:off x="-252045" y="6400800"/>
            <a:ext cx="1699845" cy="381000"/>
          </a:xfrm>
        </p:spPr>
        <p:txBody>
          <a:bodyPr/>
          <a:lstStyle/>
          <a:p>
            <a:r>
              <a:rPr lang="en-GB" dirty="0"/>
              <a:t>www.statstutor.ac.uk</a:t>
            </a:r>
            <a:endParaRPr lang="en-US" dirty="0"/>
          </a:p>
        </p:txBody>
      </p:sp>
    </p:spTree>
    <p:custDataLst>
      <p:tags r:id="rId2"/>
    </p:custDataLst>
    <p:extLst>
      <p:ext uri="{BB962C8B-B14F-4D97-AF65-F5344CB8AC3E}">
        <p14:creationId xmlns:p14="http://schemas.microsoft.com/office/powerpoint/2010/main" val="3968790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73630"/>
            <a:ext cx="8763000" cy="609600"/>
          </a:xfrm>
        </p:spPr>
        <p:txBody>
          <a:bodyPr>
            <a:noAutofit/>
          </a:bodyPr>
          <a:lstStyle/>
          <a:p>
            <a:pPr marL="109728" indent="0">
              <a:buNone/>
            </a:pPr>
            <a:r>
              <a:rPr lang="en-GB" sz="2400" dirty="0"/>
              <a:t>Charts can be used to </a:t>
            </a:r>
            <a:r>
              <a:rPr lang="en-GB" sz="2400" b="1" dirty="0"/>
              <a:t>informally</a:t>
            </a:r>
            <a:r>
              <a:rPr lang="en-GB" sz="2400" dirty="0"/>
              <a:t> assess whether data is:</a:t>
            </a:r>
          </a:p>
        </p:txBody>
      </p:sp>
      <p:sp>
        <p:nvSpPr>
          <p:cNvPr id="9" name="Footer Placeholder 8"/>
          <p:cNvSpPr>
            <a:spLocks noGrp="1"/>
          </p:cNvSpPr>
          <p:nvPr>
            <p:ph type="ftr" sz="quarter" idx="11"/>
          </p:nvPr>
        </p:nvSpPr>
        <p:spPr/>
        <p:txBody>
          <a:bodyPr/>
          <a:lstStyle/>
          <a:p>
            <a:r>
              <a:rPr lang="en-GB"/>
              <a:t>www.statstutor.ac.uk</a:t>
            </a:r>
            <a:endParaRPr lang="en-US" dirty="0"/>
          </a:p>
        </p:txBody>
      </p:sp>
      <p:sp>
        <p:nvSpPr>
          <p:cNvPr id="3" name="Title 2"/>
          <p:cNvSpPr>
            <a:spLocks noGrp="1"/>
          </p:cNvSpPr>
          <p:nvPr>
            <p:ph type="title"/>
          </p:nvPr>
        </p:nvSpPr>
        <p:spPr/>
        <p:txBody>
          <a:bodyPr>
            <a:normAutofit/>
          </a:bodyPr>
          <a:lstStyle/>
          <a:p>
            <a:r>
              <a:rPr lang="en-GB" dirty="0"/>
              <a:t>Assessing Normality</a:t>
            </a:r>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609599" y="3294138"/>
            <a:ext cx="2209801" cy="2249729"/>
          </a:xfrm>
          <a:prstGeom prst="rect">
            <a:avLst/>
          </a:prstGeom>
        </p:spPr>
      </p:pic>
      <p:sp>
        <p:nvSpPr>
          <p:cNvPr id="5" name="Rectangle 4"/>
          <p:cNvSpPr/>
          <p:nvPr/>
        </p:nvSpPr>
        <p:spPr>
          <a:xfrm>
            <a:off x="685800" y="2096125"/>
            <a:ext cx="2012667" cy="1077218"/>
          </a:xfrm>
          <a:prstGeom prst="rect">
            <a:avLst/>
          </a:prstGeom>
        </p:spPr>
        <p:txBody>
          <a:bodyPr wrap="none">
            <a:spAutoFit/>
          </a:bodyPr>
          <a:lstStyle/>
          <a:p>
            <a:r>
              <a:rPr lang="en-GB" sz="3200" dirty="0"/>
              <a:t>Normally</a:t>
            </a:r>
          </a:p>
          <a:p>
            <a:r>
              <a:rPr lang="en-GB" sz="3200" dirty="0"/>
              <a:t>distributed</a:t>
            </a:r>
          </a:p>
        </p:txBody>
      </p:sp>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a:off x="3276600" y="3356045"/>
            <a:ext cx="2876128" cy="2187822"/>
          </a:xfrm>
          <a:prstGeom prst="rect">
            <a:avLst/>
          </a:prstGeom>
        </p:spPr>
      </p:pic>
      <p:pic>
        <p:nvPicPr>
          <p:cNvPr id="7" name="Picture 6"/>
          <p:cNvPicPr/>
          <p:nvPr/>
        </p:nvPicPr>
        <p:blipFill>
          <a:blip r:embed="rId5" cstate="print">
            <a:extLst>
              <a:ext uri="{28A0092B-C50C-407E-A947-70E740481C1C}">
                <a14:useLocalDpi xmlns:a14="http://schemas.microsoft.com/office/drawing/2010/main" val="0"/>
              </a:ext>
            </a:extLst>
          </a:blip>
          <a:stretch>
            <a:fillRect/>
          </a:stretch>
        </p:blipFill>
        <p:spPr>
          <a:xfrm>
            <a:off x="6019800" y="3351606"/>
            <a:ext cx="2895600" cy="2287194"/>
          </a:xfrm>
          <a:prstGeom prst="rect">
            <a:avLst/>
          </a:prstGeom>
        </p:spPr>
      </p:pic>
      <p:sp>
        <p:nvSpPr>
          <p:cNvPr id="10" name="Rectangle 9"/>
          <p:cNvSpPr/>
          <p:nvPr/>
        </p:nvSpPr>
        <p:spPr>
          <a:xfrm>
            <a:off x="4223897" y="2342346"/>
            <a:ext cx="2261004" cy="584775"/>
          </a:xfrm>
          <a:prstGeom prst="rect">
            <a:avLst/>
          </a:prstGeom>
        </p:spPr>
        <p:txBody>
          <a:bodyPr wrap="none">
            <a:spAutoFit/>
          </a:bodyPr>
          <a:lstStyle/>
          <a:p>
            <a:r>
              <a:rPr lang="en-GB" sz="3200" dirty="0"/>
              <a:t>Or….Skewed</a:t>
            </a:r>
          </a:p>
        </p:txBody>
      </p:sp>
      <p:sp>
        <p:nvSpPr>
          <p:cNvPr id="8" name="TextBox 7"/>
          <p:cNvSpPr txBox="1"/>
          <p:nvPr/>
        </p:nvSpPr>
        <p:spPr>
          <a:xfrm>
            <a:off x="3746938" y="5638800"/>
            <a:ext cx="5016062" cy="830997"/>
          </a:xfrm>
          <a:prstGeom prst="rect">
            <a:avLst/>
          </a:prstGeom>
          <a:noFill/>
        </p:spPr>
        <p:txBody>
          <a:bodyPr wrap="square" rtlCol="0">
            <a:spAutoFit/>
          </a:bodyPr>
          <a:lstStyle/>
          <a:p>
            <a:r>
              <a:rPr lang="en-GB" sz="2400" b="1" dirty="0">
                <a:solidFill>
                  <a:srgbClr val="FF0000"/>
                </a:solidFill>
              </a:rPr>
              <a:t>The mean and median are very different for skewed data.</a:t>
            </a:r>
          </a:p>
        </p:txBody>
      </p:sp>
    </p:spTree>
    <p:extLst>
      <p:ext uri="{BB962C8B-B14F-4D97-AF65-F5344CB8AC3E}">
        <p14:creationId xmlns:p14="http://schemas.microsoft.com/office/powerpoint/2010/main" val="174347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642" t="22476" r="58572" b="58286"/>
          <a:stretch/>
        </p:blipFill>
        <p:spPr bwMode="auto">
          <a:xfrm>
            <a:off x="4816201" y="2852936"/>
            <a:ext cx="3914098" cy="3465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idx="1"/>
          </p:nvPr>
        </p:nvSpPr>
        <p:spPr>
          <a:xfrm>
            <a:off x="269353" y="1359725"/>
            <a:ext cx="4546848" cy="4525963"/>
          </a:xfrm>
        </p:spPr>
        <p:txBody>
          <a:bodyPr/>
          <a:lstStyle/>
          <a:p>
            <a:pPr marL="0" indent="0">
              <a:spcBef>
                <a:spcPts val="1800"/>
              </a:spcBef>
              <a:buClrTx/>
              <a:buSzTx/>
              <a:buNone/>
              <a:defRPr/>
            </a:pPr>
            <a:r>
              <a:rPr lang="en-GB" sz="2400" dirty="0">
                <a:solidFill>
                  <a:schemeClr val="dk1"/>
                </a:solidFill>
              </a:rPr>
              <a:t>DATA: the answers to questions or measurements from the experiment</a:t>
            </a:r>
          </a:p>
          <a:p>
            <a:pPr marL="0" indent="0">
              <a:spcBef>
                <a:spcPts val="1800"/>
              </a:spcBef>
              <a:buClrTx/>
              <a:buSzTx/>
              <a:buNone/>
              <a:defRPr/>
            </a:pPr>
            <a:endParaRPr lang="en-GB" sz="2400" dirty="0">
              <a:solidFill>
                <a:schemeClr val="dk1"/>
              </a:solidFill>
            </a:endParaRPr>
          </a:p>
          <a:p>
            <a:pPr marL="0" indent="0">
              <a:spcBef>
                <a:spcPts val="1800"/>
              </a:spcBef>
              <a:buClrTx/>
              <a:buSzTx/>
              <a:buNone/>
              <a:defRPr/>
            </a:pPr>
            <a:r>
              <a:rPr lang="en-GB" sz="2400" dirty="0">
                <a:solidFill>
                  <a:schemeClr val="dk1"/>
                </a:solidFill>
              </a:rPr>
              <a:t>VARIABLE = measurement which varies between subjects e.g. height or gender</a:t>
            </a:r>
          </a:p>
          <a:p>
            <a:endParaRPr lang="en-GB" dirty="0"/>
          </a:p>
        </p:txBody>
      </p:sp>
      <p:sp>
        <p:nvSpPr>
          <p:cNvPr id="10" name="Rectangle 2"/>
          <p:cNvSpPr>
            <a:spLocks noGrp="1" noChangeArrowheads="1"/>
          </p:cNvSpPr>
          <p:nvPr>
            <p:ph type="title"/>
          </p:nvPr>
        </p:nvSpPr>
        <p:spPr/>
        <p:txBody>
          <a:bodyPr>
            <a:noAutofit/>
          </a:bodyPr>
          <a:lstStyle/>
          <a:p>
            <a:pPr fontAlgn="auto">
              <a:spcAft>
                <a:spcPts val="0"/>
              </a:spcAft>
              <a:defRPr/>
            </a:pPr>
            <a:br>
              <a:rPr lang="en-GB" sz="3200" dirty="0">
                <a:latin typeface="Arial Rounded MT Bold" pitchFamily="34" charset="0"/>
                <a:cs typeface="Times New Roman" pitchFamily="18" charset="0"/>
              </a:rPr>
            </a:br>
            <a:r>
              <a:rPr lang="en-GB" sz="4000" b="0" dirty="0">
                <a:solidFill>
                  <a:schemeClr val="tx1"/>
                </a:solidFill>
                <a:effectLst>
                  <a:outerShdw blurRad="38100" dist="38100" dir="2700000" algn="tl">
                    <a:srgbClr val="000000">
                      <a:alpha val="43137"/>
                    </a:srgbClr>
                  </a:outerShdw>
                </a:effectLst>
                <a:cs typeface="Times New Roman" pitchFamily="18" charset="0"/>
              </a:rPr>
              <a:t>Data and variables</a:t>
            </a:r>
            <a:br>
              <a:rPr lang="en-GB" sz="3600" b="0" dirty="0">
                <a:solidFill>
                  <a:schemeClr val="tx1"/>
                </a:solidFill>
                <a:effectLst>
                  <a:outerShdw blurRad="38100" dist="38100" dir="2700000" algn="tl">
                    <a:srgbClr val="000000">
                      <a:alpha val="43137"/>
                    </a:srgbClr>
                  </a:outerShdw>
                </a:effectLst>
                <a:cs typeface="Times New Roman" pitchFamily="18" charset="0"/>
              </a:rPr>
            </a:br>
            <a:endParaRPr lang="en-GB" sz="3600" b="0" dirty="0">
              <a:solidFill>
                <a:schemeClr val="tx1"/>
              </a:solidFill>
              <a:effectLst>
                <a:outerShdw blurRad="38100" dist="38100" dir="2700000" algn="tl">
                  <a:srgbClr val="000000">
                    <a:alpha val="43137"/>
                  </a:srgbClr>
                </a:outerShdw>
              </a:effectLst>
              <a:cs typeface="Times New Roman" pitchFamily="18" charset="0"/>
            </a:endParaRPr>
          </a:p>
        </p:txBody>
      </p:sp>
      <p:sp>
        <p:nvSpPr>
          <p:cNvPr id="8" name="Rectangular Callout 7"/>
          <p:cNvSpPr/>
          <p:nvPr/>
        </p:nvSpPr>
        <p:spPr>
          <a:xfrm>
            <a:off x="1959428" y="5257800"/>
            <a:ext cx="2350201" cy="725714"/>
          </a:xfrm>
          <a:prstGeom prst="wedgeRectCallout">
            <a:avLst>
              <a:gd name="adj1" fmla="val 65405"/>
              <a:gd name="adj2" fmla="val -2611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C00000"/>
                </a:solidFill>
              </a:rPr>
              <a:t>One row per subject</a:t>
            </a:r>
          </a:p>
        </p:txBody>
      </p:sp>
      <p:sp>
        <p:nvSpPr>
          <p:cNvPr id="9" name="Rectangular Callout 8"/>
          <p:cNvSpPr/>
          <p:nvPr/>
        </p:nvSpPr>
        <p:spPr>
          <a:xfrm>
            <a:off x="6045199" y="1641006"/>
            <a:ext cx="2350201" cy="725714"/>
          </a:xfrm>
          <a:prstGeom prst="wedgeRectCallout">
            <a:avLst>
              <a:gd name="adj1" fmla="val 5500"/>
              <a:gd name="adj2" fmla="val 105883"/>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C00000"/>
                </a:solidFill>
              </a:rPr>
              <a:t>One variable per column</a:t>
            </a:r>
          </a:p>
        </p:txBody>
      </p:sp>
      <p:sp>
        <p:nvSpPr>
          <p:cNvPr id="7" name="Footer Placeholder 2"/>
          <p:cNvSpPr>
            <a:spLocks noGrp="1"/>
          </p:cNvSpPr>
          <p:nvPr>
            <p:ph type="ftr" sz="quarter" idx="11"/>
          </p:nvPr>
        </p:nvSpPr>
        <p:spPr>
          <a:xfrm>
            <a:off x="-902881" y="6400800"/>
            <a:ext cx="2350681" cy="365125"/>
          </a:xfrm>
        </p:spPr>
        <p:txBody>
          <a:bodyPr/>
          <a:lstStyle/>
          <a:p>
            <a:r>
              <a:rPr lang="en-GB" dirty="0"/>
              <a:t>www.statstutor.ac.uk</a:t>
            </a:r>
            <a:endParaRPr lang="en-US" dirty="0"/>
          </a:p>
        </p:txBody>
      </p:sp>
    </p:spTree>
    <p:extLst>
      <p:ext uri="{BB962C8B-B14F-4D97-AF65-F5344CB8AC3E}">
        <p14:creationId xmlns:p14="http://schemas.microsoft.com/office/powerpoint/2010/main" val="322123544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PQuestion"/>
          <p:cNvSpPr>
            <a:spLocks noGrp="1"/>
          </p:cNvSpPr>
          <p:nvPr>
            <p:ph type="title"/>
          </p:nvPr>
        </p:nvSpPr>
        <p:spPr>
          <a:xfrm>
            <a:off x="457200" y="274638"/>
            <a:ext cx="7772400" cy="1249362"/>
          </a:xfrm>
        </p:spPr>
        <p:txBody>
          <a:bodyPr>
            <a:normAutofit/>
          </a:bodyPr>
          <a:lstStyle/>
          <a:p>
            <a:pPr fontAlgn="auto">
              <a:spcAft>
                <a:spcPts val="0"/>
              </a:spcAft>
              <a:defRPr/>
            </a:pPr>
            <a:r>
              <a:rPr lang="en-GB" dirty="0"/>
              <a:t>Discussion</a:t>
            </a:r>
          </a:p>
        </p:txBody>
      </p:sp>
      <p:sp>
        <p:nvSpPr>
          <p:cNvPr id="155651" name="TPAnswers"/>
          <p:cNvSpPr>
            <a:spLocks noGrp="1"/>
          </p:cNvSpPr>
          <p:nvPr>
            <p:ph type="body" idx="1"/>
            <p:custDataLst>
              <p:tags r:id="rId2"/>
            </p:custDataLst>
          </p:nvPr>
        </p:nvSpPr>
        <p:spPr>
          <a:xfrm>
            <a:off x="381000" y="1600200"/>
            <a:ext cx="8458200" cy="3733800"/>
          </a:xfrm>
        </p:spPr>
        <p:txBody>
          <a:bodyPr>
            <a:normAutofit/>
          </a:bodyPr>
          <a:lstStyle/>
          <a:p>
            <a:pPr marL="0" indent="0">
              <a:buNone/>
            </a:pPr>
            <a:r>
              <a:rPr lang="en-GB" sz="4000" dirty="0"/>
              <a:t>Is the following statement:</a:t>
            </a:r>
          </a:p>
          <a:p>
            <a:pPr marL="0" indent="0">
              <a:buNone/>
            </a:pPr>
            <a:endParaRPr lang="en-GB" sz="1200" dirty="0"/>
          </a:p>
          <a:p>
            <a:pPr marL="0" indent="0">
              <a:buNone/>
            </a:pPr>
            <a:r>
              <a:rPr lang="en-GB" sz="2800" dirty="0"/>
              <a:t>“</a:t>
            </a:r>
            <a:r>
              <a:rPr lang="en-GB" sz="3000" dirty="0"/>
              <a:t>2 out of 3 people earn less than the average income”</a:t>
            </a:r>
          </a:p>
          <a:p>
            <a:pPr marL="0" indent="0">
              <a:buNone/>
            </a:pPr>
            <a:endParaRPr lang="en-GB" sz="1500" dirty="0"/>
          </a:p>
          <a:p>
            <a:pPr marL="914400" lvl="1" indent="-514350">
              <a:buFont typeface="+mj-lt"/>
              <a:buAutoNum type="alphaUcPeriod"/>
            </a:pPr>
            <a:r>
              <a:rPr lang="en-GB" sz="3000" dirty="0"/>
              <a:t>True</a:t>
            </a:r>
          </a:p>
          <a:p>
            <a:pPr marL="914400" lvl="1" indent="-514350">
              <a:buFont typeface="+mj-lt"/>
              <a:buAutoNum type="alphaUcPeriod"/>
            </a:pPr>
            <a:r>
              <a:rPr lang="en-GB" sz="3000" dirty="0"/>
              <a:t>False</a:t>
            </a:r>
          </a:p>
          <a:p>
            <a:pPr marL="914400" lvl="1" indent="-514350">
              <a:buFont typeface="+mj-lt"/>
              <a:buAutoNum type="alphaUcPeriod"/>
            </a:pPr>
            <a:r>
              <a:rPr lang="en-GB" sz="3000" dirty="0"/>
              <a:t>Don’t know</a:t>
            </a:r>
          </a:p>
          <a:p>
            <a:pPr marL="514350" indent="-514350">
              <a:buFontTx/>
              <a:buAutoNum type="alphaUcPeriod"/>
            </a:pPr>
            <a:endParaRPr lang="en-GB" dirty="0"/>
          </a:p>
        </p:txBody>
      </p:sp>
      <p:sp>
        <p:nvSpPr>
          <p:cNvPr id="3" name="Footer Placeholder 2"/>
          <p:cNvSpPr>
            <a:spLocks noGrp="1"/>
          </p:cNvSpPr>
          <p:nvPr>
            <p:ph type="ftr" sz="quarter" idx="11"/>
          </p:nvPr>
        </p:nvSpPr>
        <p:spPr/>
        <p:txBody>
          <a:bodyPr/>
          <a:lstStyle/>
          <a:p>
            <a:r>
              <a:rPr lang="en-GB" dirty="0"/>
              <a:t>www.statstutor.ac.uk</a:t>
            </a:r>
            <a:endParaRPr lang="en-US" dirty="0"/>
          </a:p>
        </p:txBody>
      </p:sp>
    </p:spTree>
    <p:custDataLst>
      <p:tags r:id="rId1"/>
    </p:custDataLst>
    <p:extLst>
      <p:ext uri="{BB962C8B-B14F-4D97-AF65-F5344CB8AC3E}">
        <p14:creationId xmlns:p14="http://schemas.microsoft.com/office/powerpoint/2010/main" val="623837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232" t="34183" r="26873" b="18424"/>
          <a:stretch/>
        </p:blipFill>
        <p:spPr bwMode="auto">
          <a:xfrm>
            <a:off x="685800" y="962365"/>
            <a:ext cx="7609609" cy="4609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idx="1"/>
          </p:nvPr>
        </p:nvSpPr>
        <p:spPr>
          <a:xfrm>
            <a:off x="1371600" y="5726793"/>
            <a:ext cx="7620000" cy="750207"/>
          </a:xfrm>
        </p:spPr>
        <p:txBody>
          <a:bodyPr>
            <a:normAutofit fontScale="70000" lnSpcReduction="20000"/>
          </a:bodyPr>
          <a:lstStyle/>
          <a:p>
            <a:pPr marL="0" indent="0">
              <a:buNone/>
            </a:pPr>
            <a:r>
              <a:rPr lang="en-GB" sz="2300" dirty="0"/>
              <a:t>Source: </a:t>
            </a:r>
            <a:r>
              <a:rPr lang="en-GB" sz="2400" dirty="0"/>
              <a:t>Households Below Average Income: An analysis of the income distribution1994/95 – 2011/12, Department for Work and Pensions</a:t>
            </a:r>
            <a:endParaRPr lang="en-GB" sz="2300" dirty="0"/>
          </a:p>
        </p:txBody>
      </p:sp>
      <p:sp>
        <p:nvSpPr>
          <p:cNvPr id="5" name="Footer Placeholder 4"/>
          <p:cNvSpPr>
            <a:spLocks noGrp="1"/>
          </p:cNvSpPr>
          <p:nvPr>
            <p:ph type="ftr" sz="quarter" idx="11"/>
          </p:nvPr>
        </p:nvSpPr>
        <p:spPr/>
        <p:txBody>
          <a:bodyPr/>
          <a:lstStyle/>
          <a:p>
            <a:r>
              <a:rPr lang="en-GB"/>
              <a:t>www.statstutor.ac.uk</a:t>
            </a:r>
            <a:endParaRPr lang="en-US" dirty="0"/>
          </a:p>
        </p:txBody>
      </p:sp>
      <p:sp>
        <p:nvSpPr>
          <p:cNvPr id="3" name="Title 2"/>
          <p:cNvSpPr>
            <a:spLocks noGrp="1"/>
          </p:cNvSpPr>
          <p:nvPr>
            <p:ph type="title"/>
          </p:nvPr>
        </p:nvSpPr>
        <p:spPr>
          <a:xfrm>
            <a:off x="90120" y="229220"/>
            <a:ext cx="8579296" cy="795763"/>
          </a:xfrm>
        </p:spPr>
        <p:txBody>
          <a:bodyPr>
            <a:normAutofit fontScale="90000"/>
          </a:bodyPr>
          <a:lstStyle/>
          <a:p>
            <a:pPr fontAlgn="auto">
              <a:spcAft>
                <a:spcPts val="0"/>
              </a:spcAft>
              <a:defRPr/>
            </a:pPr>
            <a:r>
              <a:rPr lang="en-GB" sz="3600" dirty="0"/>
              <a:t>Sometimes the median makes more sense!</a:t>
            </a:r>
          </a:p>
        </p:txBody>
      </p:sp>
      <p:sp>
        <p:nvSpPr>
          <p:cNvPr id="7" name="Left-Right Arrow 6"/>
          <p:cNvSpPr/>
          <p:nvPr/>
        </p:nvSpPr>
        <p:spPr>
          <a:xfrm>
            <a:off x="1219200" y="2133600"/>
            <a:ext cx="3429000" cy="47625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2000" dirty="0"/>
              <a:t>        2/3</a:t>
            </a:r>
            <a:r>
              <a:rPr lang="en-GB" sz="2000" baseline="30000" dirty="0"/>
              <a:t>rd</a:t>
            </a:r>
            <a:r>
              <a:rPr lang="en-GB" sz="2000" dirty="0"/>
              <a:t> people</a:t>
            </a:r>
          </a:p>
        </p:txBody>
      </p:sp>
      <p:sp>
        <p:nvSpPr>
          <p:cNvPr id="10" name="Left-Right Arrow 9"/>
          <p:cNvSpPr/>
          <p:nvPr/>
        </p:nvSpPr>
        <p:spPr>
          <a:xfrm>
            <a:off x="1219200" y="3667125"/>
            <a:ext cx="2819400" cy="476250"/>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2000" dirty="0"/>
              <a:t>50%  people</a:t>
            </a:r>
          </a:p>
        </p:txBody>
      </p:sp>
    </p:spTree>
    <p:extLst>
      <p:ext uri="{BB962C8B-B14F-4D97-AF65-F5344CB8AC3E}">
        <p14:creationId xmlns:p14="http://schemas.microsoft.com/office/powerpoint/2010/main" val="205032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a:t>www.statstutor.ac.uk</a:t>
            </a:r>
            <a:endParaRPr lang="en-US" dirty="0"/>
          </a:p>
        </p:txBody>
      </p:sp>
      <p:sp>
        <p:nvSpPr>
          <p:cNvPr id="4" name="Title 3"/>
          <p:cNvSpPr>
            <a:spLocks noGrp="1"/>
          </p:cNvSpPr>
          <p:nvPr>
            <p:ph type="title"/>
          </p:nvPr>
        </p:nvSpPr>
        <p:spPr/>
        <p:txBody>
          <a:bodyPr/>
          <a:lstStyle/>
          <a:p>
            <a:r>
              <a:rPr lang="en-GB" dirty="0"/>
              <a:t>Choosing summary statistics</a:t>
            </a:r>
          </a:p>
        </p:txBody>
      </p:sp>
      <p:grpSp>
        <p:nvGrpSpPr>
          <p:cNvPr id="2" name="Group 1"/>
          <p:cNvGrpSpPr/>
          <p:nvPr/>
        </p:nvGrpSpPr>
        <p:grpSpPr>
          <a:xfrm>
            <a:off x="274878" y="1529371"/>
            <a:ext cx="8472181" cy="3905762"/>
            <a:chOff x="286601" y="1629713"/>
            <a:chExt cx="8472181" cy="3905762"/>
          </a:xfrm>
        </p:grpSpPr>
        <p:sp>
          <p:nvSpPr>
            <p:cNvPr id="6" name="Freeform 5"/>
            <p:cNvSpPr/>
            <p:nvPr/>
          </p:nvSpPr>
          <p:spPr>
            <a:xfrm>
              <a:off x="7334061" y="3510262"/>
              <a:ext cx="560498" cy="909338"/>
            </a:xfrm>
            <a:custGeom>
              <a:avLst/>
              <a:gdLst/>
              <a:ahLst/>
              <a:cxnLst/>
              <a:rect l="0" t="0" r="0" b="0"/>
              <a:pathLst>
                <a:path>
                  <a:moveTo>
                    <a:pt x="0" y="0"/>
                  </a:moveTo>
                  <a:lnTo>
                    <a:pt x="0" y="121754"/>
                  </a:lnTo>
                  <a:lnTo>
                    <a:pt x="440563" y="121754"/>
                  </a:lnTo>
                  <a:lnTo>
                    <a:pt x="440563" y="225742"/>
                  </a:lnTo>
                </a:path>
              </a:pathLst>
            </a:custGeom>
            <a:noFill/>
            <a:ln w="25400" cap="flat" cmpd="sng" algn="ctr">
              <a:solidFill>
                <a:srgbClr val="F79646">
                  <a:tint val="70000"/>
                  <a:hueOff val="0"/>
                  <a:satOff val="0"/>
                  <a:lumOff val="0"/>
                  <a:alphaOff val="0"/>
                </a:srgbClr>
              </a:solidFill>
              <a:prstDash val="solid"/>
            </a:ln>
            <a:effectLst/>
          </p:spPr>
          <p:style>
            <a:lnRef idx="2">
              <a:scrgbClr r="0" g="0" b="0"/>
            </a:lnRef>
            <a:fillRef idx="0">
              <a:scrgbClr r="0" g="0" b="0"/>
            </a:fillRef>
            <a:effectRef idx="0">
              <a:scrgbClr r="0" g="0" b="0"/>
            </a:effectRef>
            <a:fontRef idx="minor">
              <a:schemeClr val="tx1">
                <a:hueOff val="0"/>
                <a:satOff val="0"/>
                <a:lumOff val="0"/>
                <a:alphaOff val="0"/>
              </a:schemeClr>
            </a:fontRef>
          </p:style>
        </p:sp>
        <p:sp>
          <p:nvSpPr>
            <p:cNvPr id="7" name="Freeform 6"/>
            <p:cNvSpPr/>
            <p:nvPr/>
          </p:nvSpPr>
          <p:spPr>
            <a:xfrm>
              <a:off x="5672888" y="3510262"/>
              <a:ext cx="1414974" cy="375935"/>
            </a:xfrm>
            <a:custGeom>
              <a:avLst/>
              <a:gdLst/>
              <a:ahLst/>
              <a:cxnLst/>
              <a:rect l="0" t="0" r="0" b="0"/>
              <a:pathLst>
                <a:path>
                  <a:moveTo>
                    <a:pt x="971219" y="0"/>
                  </a:moveTo>
                  <a:lnTo>
                    <a:pt x="971219" y="140927"/>
                  </a:lnTo>
                  <a:lnTo>
                    <a:pt x="0" y="140927"/>
                  </a:lnTo>
                  <a:lnTo>
                    <a:pt x="0" y="244915"/>
                  </a:lnTo>
                </a:path>
              </a:pathLst>
            </a:custGeom>
            <a:noFill/>
            <a:ln w="25400" cap="flat" cmpd="sng" algn="ctr">
              <a:solidFill>
                <a:srgbClr val="F79646">
                  <a:tint val="70000"/>
                  <a:hueOff val="0"/>
                  <a:satOff val="0"/>
                  <a:lumOff val="0"/>
                  <a:alphaOff val="0"/>
                </a:srgbClr>
              </a:solidFill>
              <a:prstDash val="solid"/>
            </a:ln>
            <a:effectLst/>
          </p:spPr>
          <p:style>
            <a:lnRef idx="2">
              <a:scrgbClr r="0" g="0" b="0"/>
            </a:lnRef>
            <a:fillRef idx="0">
              <a:scrgbClr r="0" g="0" b="0"/>
            </a:fillRef>
            <a:effectRef idx="0">
              <a:scrgbClr r="0" g="0" b="0"/>
            </a:effectRef>
            <a:fontRef idx="minor">
              <a:schemeClr val="tx1">
                <a:hueOff val="0"/>
                <a:satOff val="0"/>
                <a:lumOff val="0"/>
                <a:alphaOff val="0"/>
              </a:schemeClr>
            </a:fontRef>
          </p:style>
        </p:sp>
        <p:sp>
          <p:nvSpPr>
            <p:cNvPr id="8" name="Freeform 7"/>
            <p:cNvSpPr/>
            <p:nvPr/>
          </p:nvSpPr>
          <p:spPr>
            <a:xfrm>
              <a:off x="4761267" y="2607219"/>
              <a:ext cx="2732002" cy="515873"/>
            </a:xfrm>
            <a:custGeom>
              <a:avLst/>
              <a:gdLst/>
              <a:ahLst/>
              <a:cxnLst/>
              <a:rect l="0" t="0" r="0" b="0"/>
              <a:pathLst>
                <a:path>
                  <a:moveTo>
                    <a:pt x="0" y="0"/>
                  </a:moveTo>
                  <a:lnTo>
                    <a:pt x="0" y="115164"/>
                  </a:lnTo>
                  <a:lnTo>
                    <a:pt x="1904394" y="115164"/>
                  </a:lnTo>
                  <a:lnTo>
                    <a:pt x="1904394" y="219152"/>
                  </a:lnTo>
                </a:path>
              </a:pathLst>
            </a:custGeom>
            <a:noFill/>
            <a:ln w="25400" cap="flat" cmpd="sng" algn="ctr">
              <a:solidFill>
                <a:srgbClr val="F79646">
                  <a:tint val="90000"/>
                  <a:hueOff val="0"/>
                  <a:satOff val="0"/>
                  <a:lumOff val="0"/>
                  <a:alphaOff val="0"/>
                </a:srgbClr>
              </a:solidFill>
              <a:prstDash val="solid"/>
            </a:ln>
            <a:effectLst/>
          </p:spPr>
          <p:style>
            <a:lnRef idx="2">
              <a:scrgbClr r="0" g="0" b="0"/>
            </a:lnRef>
            <a:fillRef idx="0">
              <a:scrgbClr r="0" g="0" b="0"/>
            </a:fillRef>
            <a:effectRef idx="0">
              <a:scrgbClr r="0" g="0" b="0"/>
            </a:effectRef>
            <a:fontRef idx="minor">
              <a:schemeClr val="tx1">
                <a:hueOff val="0"/>
                <a:satOff val="0"/>
                <a:lumOff val="0"/>
                <a:alphaOff val="0"/>
              </a:schemeClr>
            </a:fontRef>
          </p:style>
        </p:sp>
        <p:sp>
          <p:nvSpPr>
            <p:cNvPr id="9" name="Freeform 8"/>
            <p:cNvSpPr/>
            <p:nvPr/>
          </p:nvSpPr>
          <p:spPr>
            <a:xfrm>
              <a:off x="2894409" y="3491495"/>
              <a:ext cx="1245375" cy="325677"/>
            </a:xfrm>
            <a:custGeom>
              <a:avLst/>
              <a:gdLst/>
              <a:ahLst/>
              <a:cxnLst/>
              <a:rect l="0" t="0" r="0" b="0"/>
              <a:pathLst>
                <a:path>
                  <a:moveTo>
                    <a:pt x="0" y="0"/>
                  </a:moveTo>
                  <a:lnTo>
                    <a:pt x="0" y="180879"/>
                  </a:lnTo>
                  <a:lnTo>
                    <a:pt x="787988" y="180879"/>
                  </a:lnTo>
                  <a:lnTo>
                    <a:pt x="787988" y="284866"/>
                  </a:lnTo>
                </a:path>
              </a:pathLst>
            </a:custGeom>
            <a:noFill/>
            <a:ln w="25400" cap="flat" cmpd="sng" algn="ctr">
              <a:solidFill>
                <a:srgbClr val="F79646">
                  <a:tint val="70000"/>
                  <a:hueOff val="0"/>
                  <a:satOff val="0"/>
                  <a:lumOff val="0"/>
                  <a:alphaOff val="0"/>
                </a:srgbClr>
              </a:solidFill>
              <a:prstDash val="solid"/>
            </a:ln>
            <a:effectLst/>
          </p:spPr>
          <p:style>
            <a:lnRef idx="2">
              <a:scrgbClr r="0" g="0" b="0"/>
            </a:lnRef>
            <a:fillRef idx="0">
              <a:scrgbClr r="0" g="0" b="0"/>
            </a:fillRef>
            <a:effectRef idx="0">
              <a:scrgbClr r="0" g="0" b="0"/>
            </a:effectRef>
            <a:fontRef idx="minor">
              <a:schemeClr val="tx1">
                <a:hueOff val="0"/>
                <a:satOff val="0"/>
                <a:lumOff val="0"/>
                <a:alphaOff val="0"/>
              </a:schemeClr>
            </a:fontRef>
          </p:style>
        </p:sp>
        <p:sp>
          <p:nvSpPr>
            <p:cNvPr id="10" name="Freeform 9"/>
            <p:cNvSpPr/>
            <p:nvPr/>
          </p:nvSpPr>
          <p:spPr>
            <a:xfrm>
              <a:off x="1638048" y="3510262"/>
              <a:ext cx="1130326" cy="325677"/>
            </a:xfrm>
            <a:custGeom>
              <a:avLst/>
              <a:gdLst/>
              <a:ahLst/>
              <a:cxnLst/>
              <a:rect l="0" t="0" r="0" b="0"/>
              <a:pathLst>
                <a:path>
                  <a:moveTo>
                    <a:pt x="814465" y="0"/>
                  </a:moveTo>
                  <a:lnTo>
                    <a:pt x="814465" y="180879"/>
                  </a:lnTo>
                  <a:lnTo>
                    <a:pt x="0" y="180879"/>
                  </a:lnTo>
                  <a:lnTo>
                    <a:pt x="0" y="284866"/>
                  </a:lnTo>
                </a:path>
              </a:pathLst>
            </a:custGeom>
            <a:noFill/>
            <a:ln w="25400" cap="flat" cmpd="sng" algn="ctr">
              <a:solidFill>
                <a:srgbClr val="F79646">
                  <a:tint val="70000"/>
                  <a:hueOff val="0"/>
                  <a:satOff val="0"/>
                  <a:lumOff val="0"/>
                  <a:alphaOff val="0"/>
                </a:srgbClr>
              </a:solidFill>
              <a:prstDash val="solid"/>
            </a:ln>
            <a:effectLst/>
          </p:spPr>
          <p:style>
            <a:lnRef idx="2">
              <a:scrgbClr r="0" g="0" b="0"/>
            </a:lnRef>
            <a:fillRef idx="0">
              <a:scrgbClr r="0" g="0" b="0"/>
            </a:fillRef>
            <a:effectRef idx="0">
              <a:scrgbClr r="0" g="0" b="0"/>
            </a:effectRef>
            <a:fontRef idx="minor">
              <a:schemeClr val="tx1">
                <a:hueOff val="0"/>
                <a:satOff val="0"/>
                <a:lumOff val="0"/>
                <a:alphaOff val="0"/>
              </a:schemeClr>
            </a:fontRef>
          </p:style>
        </p:sp>
        <p:sp>
          <p:nvSpPr>
            <p:cNvPr id="11" name="Freeform 10"/>
            <p:cNvSpPr/>
            <p:nvPr/>
          </p:nvSpPr>
          <p:spPr>
            <a:xfrm>
              <a:off x="2583657" y="2607219"/>
              <a:ext cx="2177610" cy="511883"/>
            </a:xfrm>
            <a:custGeom>
              <a:avLst/>
              <a:gdLst/>
              <a:ahLst/>
              <a:cxnLst/>
              <a:rect l="0" t="0" r="0" b="0"/>
              <a:pathLst>
                <a:path>
                  <a:moveTo>
                    <a:pt x="1503353" y="0"/>
                  </a:moveTo>
                  <a:lnTo>
                    <a:pt x="1503353" y="112277"/>
                  </a:lnTo>
                  <a:lnTo>
                    <a:pt x="0" y="112277"/>
                  </a:lnTo>
                  <a:lnTo>
                    <a:pt x="0" y="216265"/>
                  </a:lnTo>
                </a:path>
              </a:pathLst>
            </a:custGeom>
            <a:noFill/>
            <a:ln w="25400" cap="flat" cmpd="sng" algn="ctr">
              <a:solidFill>
                <a:srgbClr val="F79646">
                  <a:tint val="90000"/>
                  <a:hueOff val="0"/>
                  <a:satOff val="0"/>
                  <a:lumOff val="0"/>
                  <a:alphaOff val="0"/>
                </a:srgbClr>
              </a:solidFill>
              <a:prstDash val="solid"/>
            </a:ln>
            <a:effectLst/>
          </p:spPr>
          <p:style>
            <a:lnRef idx="2">
              <a:scrgbClr r="0" g="0" b="0"/>
            </a:lnRef>
            <a:fillRef idx="0">
              <a:scrgbClr r="0" g="0" b="0"/>
            </a:fillRef>
            <a:effectRef idx="0">
              <a:scrgbClr r="0" g="0" b="0"/>
            </a:effectRef>
            <a:fontRef idx="minor">
              <a:schemeClr val="tx1">
                <a:hueOff val="0"/>
                <a:satOff val="0"/>
                <a:lumOff val="0"/>
                <a:alphaOff val="0"/>
              </a:schemeClr>
            </a:fontRef>
          </p:style>
        </p:sp>
        <p:sp>
          <p:nvSpPr>
            <p:cNvPr id="12" name="Freeform 11"/>
            <p:cNvSpPr/>
            <p:nvPr/>
          </p:nvSpPr>
          <p:spPr>
            <a:xfrm>
              <a:off x="2686422" y="1629713"/>
              <a:ext cx="4149690" cy="977505"/>
            </a:xfrm>
            <a:custGeom>
              <a:avLst/>
              <a:gdLst>
                <a:gd name="connsiteX0" fmla="*/ 0 w 4149690"/>
                <a:gd name="connsiteY0" fmla="*/ 0 h 977505"/>
                <a:gd name="connsiteX1" fmla="*/ 4149690 w 4149690"/>
                <a:gd name="connsiteY1" fmla="*/ 0 h 977505"/>
                <a:gd name="connsiteX2" fmla="*/ 4149690 w 4149690"/>
                <a:gd name="connsiteY2" fmla="*/ 977505 h 977505"/>
                <a:gd name="connsiteX3" fmla="*/ 0 w 4149690"/>
                <a:gd name="connsiteY3" fmla="*/ 977505 h 977505"/>
                <a:gd name="connsiteX4" fmla="*/ 0 w 4149690"/>
                <a:gd name="connsiteY4" fmla="*/ 0 h 977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9690" h="977505">
                  <a:moveTo>
                    <a:pt x="0" y="0"/>
                  </a:moveTo>
                  <a:lnTo>
                    <a:pt x="4149690" y="0"/>
                  </a:lnTo>
                  <a:lnTo>
                    <a:pt x="4149690" y="977505"/>
                  </a:lnTo>
                  <a:lnTo>
                    <a:pt x="0" y="977505"/>
                  </a:lnTo>
                  <a:lnTo>
                    <a:pt x="0" y="0"/>
                  </a:lnTo>
                  <a:close/>
                </a:path>
              </a:pathLst>
            </a:custGeom>
            <a:solidFill>
              <a:srgbClr val="EEECE1"/>
            </a:solidFill>
            <a:ln w="25400" cap="flat" cmpd="sng" algn="ctr">
              <a:solidFill>
                <a:srgbClr val="EEECE1">
                  <a:lumMod val="50000"/>
                </a:srgb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100000"/>
                </a:lnSpc>
                <a:spcBef>
                  <a:spcPct val="0"/>
                </a:spcBef>
                <a:spcAft>
                  <a:spcPts val="0"/>
                </a:spcAft>
              </a:pPr>
              <a:r>
                <a:rPr lang="en-GB" sz="2400" b="1" kern="1200" dirty="0">
                  <a:solidFill>
                    <a:srgbClr val="4BACC6">
                      <a:lumMod val="50000"/>
                    </a:srgbClr>
                  </a:solidFill>
                  <a:latin typeface="Calibri"/>
                  <a:ea typeface="+mn-ea"/>
                  <a:cs typeface="+mn-cs"/>
                </a:rPr>
                <a:t>Which average and measure of spread?</a:t>
              </a:r>
            </a:p>
          </p:txBody>
        </p:sp>
        <p:sp>
          <p:nvSpPr>
            <p:cNvPr id="13" name="Freeform 12"/>
            <p:cNvSpPr/>
            <p:nvPr/>
          </p:nvSpPr>
          <p:spPr>
            <a:xfrm>
              <a:off x="1960836" y="2906667"/>
              <a:ext cx="1451171" cy="584828"/>
            </a:xfrm>
            <a:custGeom>
              <a:avLst/>
              <a:gdLst>
                <a:gd name="connsiteX0" fmla="*/ 0 w 1451171"/>
                <a:gd name="connsiteY0" fmla="*/ 0 h 441417"/>
                <a:gd name="connsiteX1" fmla="*/ 1451171 w 1451171"/>
                <a:gd name="connsiteY1" fmla="*/ 0 h 441417"/>
                <a:gd name="connsiteX2" fmla="*/ 1451171 w 1451171"/>
                <a:gd name="connsiteY2" fmla="*/ 441417 h 441417"/>
                <a:gd name="connsiteX3" fmla="*/ 0 w 1451171"/>
                <a:gd name="connsiteY3" fmla="*/ 441417 h 441417"/>
                <a:gd name="connsiteX4" fmla="*/ 0 w 1451171"/>
                <a:gd name="connsiteY4" fmla="*/ 0 h 441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1171" h="441417">
                  <a:moveTo>
                    <a:pt x="0" y="0"/>
                  </a:moveTo>
                  <a:lnTo>
                    <a:pt x="1451171" y="0"/>
                  </a:lnTo>
                  <a:lnTo>
                    <a:pt x="1451171" y="441417"/>
                  </a:lnTo>
                  <a:lnTo>
                    <a:pt x="0" y="441417"/>
                  </a:lnTo>
                  <a:lnTo>
                    <a:pt x="0" y="0"/>
                  </a:lnTo>
                  <a:close/>
                </a:path>
              </a:pathLst>
            </a:custGeom>
            <a:solidFill>
              <a:srgbClr val="92D050"/>
            </a:solidFill>
            <a:ln w="25400" cap="flat" cmpd="sng" algn="ctr">
              <a:solidFill>
                <a:srgbClr val="00602B"/>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100000"/>
                </a:lnSpc>
                <a:spcBef>
                  <a:spcPct val="0"/>
                </a:spcBef>
                <a:spcAft>
                  <a:spcPts val="0"/>
                </a:spcAft>
              </a:pPr>
              <a:r>
                <a:rPr lang="en-GB" sz="2400" b="1" kern="1200" dirty="0">
                  <a:solidFill>
                    <a:srgbClr val="4BACC6">
                      <a:lumMod val="50000"/>
                    </a:srgbClr>
                  </a:solidFill>
                  <a:latin typeface="Calibri"/>
                  <a:ea typeface="+mn-ea"/>
                  <a:cs typeface="+mn-cs"/>
                </a:rPr>
                <a:t>Scale</a:t>
              </a:r>
            </a:p>
          </p:txBody>
        </p:sp>
        <p:sp>
          <p:nvSpPr>
            <p:cNvPr id="14" name="Freeform 13"/>
            <p:cNvSpPr/>
            <p:nvPr/>
          </p:nvSpPr>
          <p:spPr>
            <a:xfrm>
              <a:off x="286601" y="3830179"/>
              <a:ext cx="2297056" cy="1663676"/>
            </a:xfrm>
            <a:custGeom>
              <a:avLst/>
              <a:gdLst>
                <a:gd name="connsiteX0" fmla="*/ 0 w 2297056"/>
                <a:gd name="connsiteY0" fmla="*/ 0 h 1663676"/>
                <a:gd name="connsiteX1" fmla="*/ 2297056 w 2297056"/>
                <a:gd name="connsiteY1" fmla="*/ 0 h 1663676"/>
                <a:gd name="connsiteX2" fmla="*/ 2297056 w 2297056"/>
                <a:gd name="connsiteY2" fmla="*/ 1663676 h 1663676"/>
                <a:gd name="connsiteX3" fmla="*/ 0 w 2297056"/>
                <a:gd name="connsiteY3" fmla="*/ 1663676 h 1663676"/>
                <a:gd name="connsiteX4" fmla="*/ 0 w 2297056"/>
                <a:gd name="connsiteY4" fmla="*/ 0 h 1663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056" h="1663676">
                  <a:moveTo>
                    <a:pt x="0" y="0"/>
                  </a:moveTo>
                  <a:lnTo>
                    <a:pt x="2297056" y="0"/>
                  </a:lnTo>
                  <a:lnTo>
                    <a:pt x="2297056" y="1663676"/>
                  </a:lnTo>
                  <a:lnTo>
                    <a:pt x="0" y="1663676"/>
                  </a:lnTo>
                  <a:lnTo>
                    <a:pt x="0" y="0"/>
                  </a:lnTo>
                  <a:close/>
                </a:path>
              </a:pathLst>
            </a:custGeom>
            <a:solidFill>
              <a:srgbClr val="96F8B0"/>
            </a:solid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100000"/>
                </a:lnSpc>
                <a:spcBef>
                  <a:spcPct val="0"/>
                </a:spcBef>
                <a:spcAft>
                  <a:spcPts val="0"/>
                </a:spcAft>
              </a:pPr>
              <a:r>
                <a:rPr lang="en-GB" sz="2400" b="1" kern="1200" dirty="0">
                  <a:solidFill>
                    <a:sysClr val="windowText" lastClr="000000"/>
                  </a:solidFill>
                  <a:latin typeface="Calibri"/>
                  <a:ea typeface="+mn-ea"/>
                  <a:cs typeface="+mn-cs"/>
                </a:rPr>
                <a:t>Normally distributed</a:t>
              </a:r>
            </a:p>
            <a:p>
              <a:pPr lvl="0" algn="ctr" defTabSz="1066800">
                <a:lnSpc>
                  <a:spcPct val="100000"/>
                </a:lnSpc>
                <a:spcBef>
                  <a:spcPct val="0"/>
                </a:spcBef>
                <a:spcAft>
                  <a:spcPts val="0"/>
                </a:spcAft>
              </a:pPr>
              <a:r>
                <a:rPr lang="en-GB" sz="2400" b="0" kern="1200" dirty="0">
                  <a:solidFill>
                    <a:sysClr val="windowText" lastClr="000000"/>
                  </a:solidFill>
                  <a:latin typeface="Calibri"/>
                  <a:ea typeface="+mn-ea"/>
                  <a:cs typeface="+mn-cs"/>
                </a:rPr>
                <a:t>Mean (Standard deviation)</a:t>
              </a:r>
            </a:p>
          </p:txBody>
        </p:sp>
        <p:sp>
          <p:nvSpPr>
            <p:cNvPr id="15" name="Freeform 14"/>
            <p:cNvSpPr/>
            <p:nvPr/>
          </p:nvSpPr>
          <p:spPr>
            <a:xfrm>
              <a:off x="2894409" y="3830179"/>
              <a:ext cx="1866858" cy="1705296"/>
            </a:xfrm>
            <a:custGeom>
              <a:avLst/>
              <a:gdLst>
                <a:gd name="connsiteX0" fmla="*/ 0 w 1866858"/>
                <a:gd name="connsiteY0" fmla="*/ 0 h 1705296"/>
                <a:gd name="connsiteX1" fmla="*/ 1866858 w 1866858"/>
                <a:gd name="connsiteY1" fmla="*/ 0 h 1705296"/>
                <a:gd name="connsiteX2" fmla="*/ 1866858 w 1866858"/>
                <a:gd name="connsiteY2" fmla="*/ 1705296 h 1705296"/>
                <a:gd name="connsiteX3" fmla="*/ 0 w 1866858"/>
                <a:gd name="connsiteY3" fmla="*/ 1705296 h 1705296"/>
                <a:gd name="connsiteX4" fmla="*/ 0 w 1866858"/>
                <a:gd name="connsiteY4" fmla="*/ 0 h 1705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858" h="1705296">
                  <a:moveTo>
                    <a:pt x="0" y="0"/>
                  </a:moveTo>
                  <a:lnTo>
                    <a:pt x="1866858" y="0"/>
                  </a:lnTo>
                  <a:lnTo>
                    <a:pt x="1866858" y="1705296"/>
                  </a:lnTo>
                  <a:lnTo>
                    <a:pt x="0" y="1705296"/>
                  </a:lnTo>
                  <a:lnTo>
                    <a:pt x="0" y="0"/>
                  </a:lnTo>
                  <a:close/>
                </a:path>
              </a:pathLst>
            </a:custGeom>
            <a:solidFill>
              <a:srgbClr val="96F8B0"/>
            </a:solid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100000"/>
                </a:lnSpc>
                <a:spcBef>
                  <a:spcPct val="0"/>
                </a:spcBef>
                <a:spcAft>
                  <a:spcPts val="0"/>
                </a:spcAft>
              </a:pPr>
              <a:r>
                <a:rPr lang="en-GB" sz="2400" b="1" kern="1200" dirty="0">
                  <a:solidFill>
                    <a:sysClr val="windowText" lastClr="000000"/>
                  </a:solidFill>
                  <a:latin typeface="Calibri"/>
                  <a:ea typeface="+mn-ea"/>
                  <a:cs typeface="+mn-cs"/>
                </a:rPr>
                <a:t>Skewed data</a:t>
              </a:r>
            </a:p>
            <a:p>
              <a:pPr lvl="0" algn="ctr" defTabSz="1066800">
                <a:lnSpc>
                  <a:spcPct val="100000"/>
                </a:lnSpc>
                <a:spcBef>
                  <a:spcPct val="0"/>
                </a:spcBef>
                <a:spcAft>
                  <a:spcPts val="0"/>
                </a:spcAft>
              </a:pPr>
              <a:r>
                <a:rPr lang="en-GB" sz="2400" b="0" kern="1200" dirty="0">
                  <a:solidFill>
                    <a:sysClr val="windowText" lastClr="000000"/>
                  </a:solidFill>
                  <a:latin typeface="Calibri"/>
                  <a:ea typeface="+mn-ea"/>
                  <a:cs typeface="+mn-cs"/>
                </a:rPr>
                <a:t>Median (Interquartile range)</a:t>
              </a:r>
            </a:p>
          </p:txBody>
        </p:sp>
        <p:sp>
          <p:nvSpPr>
            <p:cNvPr id="16" name="Freeform 15"/>
            <p:cNvSpPr/>
            <p:nvPr/>
          </p:nvSpPr>
          <p:spPr>
            <a:xfrm>
              <a:off x="6043066" y="2885502"/>
              <a:ext cx="1586092" cy="624760"/>
            </a:xfrm>
            <a:custGeom>
              <a:avLst/>
              <a:gdLst>
                <a:gd name="connsiteX0" fmla="*/ 0 w 1586092"/>
                <a:gd name="connsiteY0" fmla="*/ 0 h 387169"/>
                <a:gd name="connsiteX1" fmla="*/ 1586092 w 1586092"/>
                <a:gd name="connsiteY1" fmla="*/ 0 h 387169"/>
                <a:gd name="connsiteX2" fmla="*/ 1586092 w 1586092"/>
                <a:gd name="connsiteY2" fmla="*/ 387169 h 387169"/>
                <a:gd name="connsiteX3" fmla="*/ 0 w 1586092"/>
                <a:gd name="connsiteY3" fmla="*/ 387169 h 387169"/>
                <a:gd name="connsiteX4" fmla="*/ 0 w 1586092"/>
                <a:gd name="connsiteY4" fmla="*/ 0 h 38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092" h="387169">
                  <a:moveTo>
                    <a:pt x="0" y="0"/>
                  </a:moveTo>
                  <a:lnTo>
                    <a:pt x="1586092" y="0"/>
                  </a:lnTo>
                  <a:lnTo>
                    <a:pt x="1586092" y="387169"/>
                  </a:lnTo>
                  <a:lnTo>
                    <a:pt x="0" y="387169"/>
                  </a:lnTo>
                  <a:lnTo>
                    <a:pt x="0" y="0"/>
                  </a:lnTo>
                  <a:close/>
                </a:path>
              </a:pathLst>
            </a:custGeom>
            <a:solidFill>
              <a:srgbClr val="C0504D">
                <a:lumMod val="40000"/>
                <a:lumOff val="60000"/>
              </a:srgbClr>
            </a:solidFill>
            <a:ln w="25400" cap="flat" cmpd="sng" algn="ctr">
              <a:solidFill>
                <a:srgbClr val="C0504D">
                  <a:lumMod val="60000"/>
                  <a:lumOff val="40000"/>
                </a:srgb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100000"/>
                </a:lnSpc>
                <a:spcBef>
                  <a:spcPct val="0"/>
                </a:spcBef>
                <a:spcAft>
                  <a:spcPts val="0"/>
                </a:spcAft>
              </a:pPr>
              <a:r>
                <a:rPr lang="en-GB" sz="2400" b="1" kern="1200" dirty="0">
                  <a:solidFill>
                    <a:srgbClr val="4BACC6">
                      <a:lumMod val="50000"/>
                    </a:srgbClr>
                  </a:solidFill>
                  <a:latin typeface="Calibri"/>
                  <a:ea typeface="+mn-ea"/>
                  <a:cs typeface="+mn-cs"/>
                </a:rPr>
                <a:t>Categorical</a:t>
              </a:r>
            </a:p>
          </p:txBody>
        </p:sp>
        <p:sp>
          <p:nvSpPr>
            <p:cNvPr id="17" name="Freeform 16"/>
            <p:cNvSpPr/>
            <p:nvPr/>
          </p:nvSpPr>
          <p:spPr>
            <a:xfrm>
              <a:off x="5070167" y="3865387"/>
              <a:ext cx="1945798" cy="1593259"/>
            </a:xfrm>
            <a:custGeom>
              <a:avLst/>
              <a:gdLst>
                <a:gd name="connsiteX0" fmla="*/ 0 w 1945798"/>
                <a:gd name="connsiteY0" fmla="*/ 0 h 1593259"/>
                <a:gd name="connsiteX1" fmla="*/ 1945798 w 1945798"/>
                <a:gd name="connsiteY1" fmla="*/ 0 h 1593259"/>
                <a:gd name="connsiteX2" fmla="*/ 1945798 w 1945798"/>
                <a:gd name="connsiteY2" fmla="*/ 1593259 h 1593259"/>
                <a:gd name="connsiteX3" fmla="*/ 0 w 1945798"/>
                <a:gd name="connsiteY3" fmla="*/ 1593259 h 1593259"/>
                <a:gd name="connsiteX4" fmla="*/ 0 w 1945798"/>
                <a:gd name="connsiteY4" fmla="*/ 0 h 159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5798" h="1593259">
                  <a:moveTo>
                    <a:pt x="0" y="0"/>
                  </a:moveTo>
                  <a:lnTo>
                    <a:pt x="1945798" y="0"/>
                  </a:lnTo>
                  <a:lnTo>
                    <a:pt x="1945798" y="1593259"/>
                  </a:lnTo>
                  <a:lnTo>
                    <a:pt x="0" y="1593259"/>
                  </a:lnTo>
                  <a:lnTo>
                    <a:pt x="0" y="0"/>
                  </a:lnTo>
                  <a:close/>
                </a:path>
              </a:pathLst>
            </a:custGeom>
            <a:solidFill>
              <a:srgbClr val="C0504D">
                <a:lumMod val="20000"/>
                <a:lumOff val="80000"/>
              </a:srgbClr>
            </a:solidFill>
            <a:ln w="25400" cap="flat" cmpd="sng" algn="ctr">
              <a:solidFill>
                <a:srgbClr val="C0504D">
                  <a:lumMod val="40000"/>
                  <a:lumOff val="60000"/>
                </a:srgb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100000"/>
                </a:lnSpc>
                <a:spcBef>
                  <a:spcPct val="0"/>
                </a:spcBef>
                <a:spcAft>
                  <a:spcPts val="0"/>
                </a:spcAft>
              </a:pPr>
              <a:r>
                <a:rPr lang="en-GB" sz="2400" b="1" kern="1200" dirty="0">
                  <a:solidFill>
                    <a:srgbClr val="4BACC6">
                      <a:lumMod val="50000"/>
                    </a:srgbClr>
                  </a:solidFill>
                  <a:latin typeface="Calibri"/>
                  <a:ea typeface="+mn-ea"/>
                  <a:cs typeface="+mn-cs"/>
                </a:rPr>
                <a:t>Ordinal:</a:t>
              </a:r>
            </a:p>
            <a:p>
              <a:pPr lvl="0" algn="ctr" defTabSz="1066800">
                <a:lnSpc>
                  <a:spcPct val="100000"/>
                </a:lnSpc>
                <a:spcBef>
                  <a:spcPct val="0"/>
                </a:spcBef>
                <a:spcAft>
                  <a:spcPts val="0"/>
                </a:spcAft>
              </a:pPr>
              <a:r>
                <a:rPr lang="en-GB" sz="2400" b="0" kern="1200" dirty="0">
                  <a:solidFill>
                    <a:srgbClr val="4BACC6">
                      <a:lumMod val="50000"/>
                    </a:srgbClr>
                  </a:solidFill>
                  <a:latin typeface="Calibri"/>
                  <a:ea typeface="+mn-ea"/>
                  <a:cs typeface="+mn-cs"/>
                </a:rPr>
                <a:t>Median </a:t>
              </a:r>
            </a:p>
            <a:p>
              <a:pPr lvl="0" algn="ctr" defTabSz="1066800">
                <a:lnSpc>
                  <a:spcPct val="100000"/>
                </a:lnSpc>
                <a:spcBef>
                  <a:spcPct val="0"/>
                </a:spcBef>
                <a:spcAft>
                  <a:spcPts val="0"/>
                </a:spcAft>
              </a:pPr>
              <a:r>
                <a:rPr lang="en-GB" sz="2400" b="0" kern="1200" dirty="0">
                  <a:solidFill>
                    <a:srgbClr val="4BACC6">
                      <a:lumMod val="50000"/>
                    </a:srgbClr>
                  </a:solidFill>
                  <a:latin typeface="Calibri"/>
                  <a:ea typeface="+mn-ea"/>
                  <a:cs typeface="+mn-cs"/>
                </a:rPr>
                <a:t>(Interquartile range)</a:t>
              </a:r>
              <a:endParaRPr lang="en-GB" sz="2400" b="1" kern="1200" dirty="0">
                <a:solidFill>
                  <a:srgbClr val="4BACC6">
                    <a:lumMod val="50000"/>
                  </a:srgbClr>
                </a:solidFill>
                <a:latin typeface="Calibri"/>
                <a:ea typeface="+mn-ea"/>
                <a:cs typeface="+mn-cs"/>
              </a:endParaRPr>
            </a:p>
          </p:txBody>
        </p:sp>
        <p:sp>
          <p:nvSpPr>
            <p:cNvPr id="18" name="Freeform 17"/>
            <p:cNvSpPr/>
            <p:nvPr/>
          </p:nvSpPr>
          <p:spPr>
            <a:xfrm>
              <a:off x="7129250" y="3865386"/>
              <a:ext cx="1629532" cy="1593259"/>
            </a:xfrm>
            <a:custGeom>
              <a:avLst/>
              <a:gdLst>
                <a:gd name="connsiteX0" fmla="*/ 0 w 1629532"/>
                <a:gd name="connsiteY0" fmla="*/ 0 h 1593259"/>
                <a:gd name="connsiteX1" fmla="*/ 1629532 w 1629532"/>
                <a:gd name="connsiteY1" fmla="*/ 0 h 1593259"/>
                <a:gd name="connsiteX2" fmla="*/ 1629532 w 1629532"/>
                <a:gd name="connsiteY2" fmla="*/ 1593259 h 1593259"/>
                <a:gd name="connsiteX3" fmla="*/ 0 w 1629532"/>
                <a:gd name="connsiteY3" fmla="*/ 1593259 h 1593259"/>
                <a:gd name="connsiteX4" fmla="*/ 0 w 1629532"/>
                <a:gd name="connsiteY4" fmla="*/ 0 h 159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9532" h="1593259">
                  <a:moveTo>
                    <a:pt x="0" y="0"/>
                  </a:moveTo>
                  <a:lnTo>
                    <a:pt x="1629532" y="0"/>
                  </a:lnTo>
                  <a:lnTo>
                    <a:pt x="1629532" y="1593259"/>
                  </a:lnTo>
                  <a:lnTo>
                    <a:pt x="0" y="1593259"/>
                  </a:lnTo>
                  <a:lnTo>
                    <a:pt x="0" y="0"/>
                  </a:lnTo>
                  <a:close/>
                </a:path>
              </a:pathLst>
            </a:custGeom>
            <a:solidFill>
              <a:srgbClr val="C0504D">
                <a:lumMod val="20000"/>
                <a:lumOff val="80000"/>
              </a:srgbClr>
            </a:solidFill>
            <a:ln w="25400" cap="flat" cmpd="sng" algn="ctr">
              <a:solidFill>
                <a:srgbClr val="C0504D">
                  <a:lumMod val="40000"/>
                  <a:lumOff val="60000"/>
                </a:srgb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100000"/>
                </a:lnSpc>
                <a:spcBef>
                  <a:spcPct val="0"/>
                </a:spcBef>
                <a:spcAft>
                  <a:spcPts val="0"/>
                </a:spcAft>
              </a:pPr>
              <a:r>
                <a:rPr lang="en-GB" sz="2400" b="1" kern="1200" dirty="0">
                  <a:solidFill>
                    <a:srgbClr val="4BACC6">
                      <a:lumMod val="50000"/>
                    </a:srgbClr>
                  </a:solidFill>
                  <a:latin typeface="Calibri"/>
                  <a:ea typeface="+mn-ea"/>
                  <a:cs typeface="+mn-cs"/>
                </a:rPr>
                <a:t>Nominal:</a:t>
              </a:r>
            </a:p>
            <a:p>
              <a:pPr lvl="0" algn="ctr" defTabSz="1066800">
                <a:lnSpc>
                  <a:spcPct val="100000"/>
                </a:lnSpc>
                <a:spcBef>
                  <a:spcPct val="0"/>
                </a:spcBef>
                <a:spcAft>
                  <a:spcPts val="0"/>
                </a:spcAft>
              </a:pPr>
              <a:r>
                <a:rPr lang="en-GB" sz="2400" b="0" kern="1200" dirty="0">
                  <a:solidFill>
                    <a:srgbClr val="4BACC6">
                      <a:lumMod val="50000"/>
                    </a:srgbClr>
                  </a:solidFill>
                  <a:latin typeface="Calibri"/>
                  <a:ea typeface="+mn-ea"/>
                  <a:cs typeface="+mn-cs"/>
                </a:rPr>
                <a:t>Mode (None)</a:t>
              </a:r>
            </a:p>
            <a:p>
              <a:pPr lvl="0" algn="ctr" defTabSz="1066800">
                <a:lnSpc>
                  <a:spcPct val="100000"/>
                </a:lnSpc>
                <a:spcBef>
                  <a:spcPct val="0"/>
                </a:spcBef>
                <a:spcAft>
                  <a:spcPts val="0"/>
                </a:spcAft>
              </a:pPr>
              <a:endParaRPr lang="en-GB" sz="2400" b="1" kern="1200" dirty="0">
                <a:solidFill>
                  <a:srgbClr val="4BACC6">
                    <a:lumMod val="50000"/>
                  </a:srgbClr>
                </a:solidFill>
                <a:latin typeface="Calibri"/>
                <a:ea typeface="+mn-ea"/>
                <a:cs typeface="+mn-cs"/>
              </a:endParaRPr>
            </a:p>
          </p:txBody>
        </p:sp>
      </p:grpSp>
    </p:spTree>
    <p:extLst>
      <p:ext uri="{BB962C8B-B14F-4D97-AF65-F5344CB8AC3E}">
        <p14:creationId xmlns:p14="http://schemas.microsoft.com/office/powerpoint/2010/main" val="3690898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8964977"/>
              </p:ext>
            </p:extLst>
          </p:nvPr>
        </p:nvGraphicFramePr>
        <p:xfrm>
          <a:off x="457200" y="1481138"/>
          <a:ext cx="8229600" cy="24739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r>
                        <a:rPr lang="en-GB" dirty="0">
                          <a:solidFill>
                            <a:schemeClr val="tx1"/>
                          </a:solidFill>
                        </a:rPr>
                        <a:t>1</a:t>
                      </a:r>
                      <a:r>
                        <a:rPr lang="en-GB" baseline="30000" dirty="0">
                          <a:solidFill>
                            <a:schemeClr val="tx1"/>
                          </a:solidFill>
                        </a:rPr>
                        <a:t>st</a:t>
                      </a:r>
                      <a:r>
                        <a:rPr lang="en-GB" dirty="0">
                          <a:solidFill>
                            <a:schemeClr val="tx1"/>
                          </a:solidFill>
                        </a:rPr>
                        <a:t> variable</a:t>
                      </a:r>
                    </a:p>
                  </a:txBody>
                  <a:tcPr>
                    <a:solidFill>
                      <a:schemeClr val="accent3">
                        <a:lumMod val="40000"/>
                        <a:lumOff val="60000"/>
                      </a:schemeClr>
                    </a:solidFill>
                  </a:tcPr>
                </a:tc>
                <a:tc>
                  <a:txBody>
                    <a:bodyPr/>
                    <a:lstStyle/>
                    <a:p>
                      <a:r>
                        <a:rPr lang="en-GB" dirty="0"/>
                        <a:t>Only 1 variable</a:t>
                      </a:r>
                    </a:p>
                  </a:txBody>
                  <a:tcPr/>
                </a:tc>
                <a:tc>
                  <a:txBody>
                    <a:bodyPr/>
                    <a:lstStyle/>
                    <a:p>
                      <a:r>
                        <a:rPr lang="en-GB" dirty="0"/>
                        <a:t>Scale</a:t>
                      </a:r>
                    </a:p>
                  </a:txBody>
                  <a:tcPr/>
                </a:tc>
                <a:tc>
                  <a:txBody>
                    <a:bodyPr/>
                    <a:lstStyle/>
                    <a:p>
                      <a:r>
                        <a:rPr lang="en-GB" dirty="0"/>
                        <a:t>Categorical</a:t>
                      </a:r>
                    </a:p>
                  </a:txBody>
                  <a:tcPr/>
                </a:tc>
                <a:extLst>
                  <a:ext uri="{0D108BD9-81ED-4DB2-BD59-A6C34878D82A}">
                    <a16:rowId xmlns:a16="http://schemas.microsoft.com/office/drawing/2014/main" val="10000"/>
                  </a:ext>
                </a:extLst>
              </a:tr>
              <a:tr h="370840">
                <a:tc>
                  <a:txBody>
                    <a:bodyPr/>
                    <a:lstStyle/>
                    <a:p>
                      <a:r>
                        <a:rPr lang="en-GB" dirty="0"/>
                        <a:t>Scale</a:t>
                      </a:r>
                    </a:p>
                  </a:txBody>
                  <a:tcPr>
                    <a:solidFill>
                      <a:schemeClr val="accent3">
                        <a:lumMod val="40000"/>
                        <a:lumOff val="60000"/>
                      </a:schemeClr>
                    </a:solidFill>
                  </a:tcPr>
                </a:tc>
                <a:tc>
                  <a:txBody>
                    <a:bodyPr/>
                    <a:lstStyle/>
                    <a:p>
                      <a:r>
                        <a:rPr lang="en-GB" dirty="0"/>
                        <a:t>Histogram</a:t>
                      </a:r>
                    </a:p>
                  </a:txBody>
                  <a:tcPr/>
                </a:tc>
                <a:tc>
                  <a:txBody>
                    <a:bodyPr/>
                    <a:lstStyle/>
                    <a:p>
                      <a:r>
                        <a:rPr lang="en-GB" dirty="0"/>
                        <a:t>Scatter plot</a:t>
                      </a:r>
                    </a:p>
                  </a:txBody>
                  <a:tcPr/>
                </a:tc>
                <a:tc>
                  <a:txBody>
                    <a:bodyPr/>
                    <a:lstStyle/>
                    <a:p>
                      <a:r>
                        <a:rPr lang="en-GB" dirty="0"/>
                        <a:t>Box-plot/ Confidence interval plot</a:t>
                      </a:r>
                    </a:p>
                  </a:txBody>
                  <a:tcPr/>
                </a:tc>
                <a:extLst>
                  <a:ext uri="{0D108BD9-81ED-4DB2-BD59-A6C34878D82A}">
                    <a16:rowId xmlns:a16="http://schemas.microsoft.com/office/drawing/2014/main" val="10001"/>
                  </a:ext>
                </a:extLst>
              </a:tr>
              <a:tr h="370840">
                <a:tc>
                  <a:txBody>
                    <a:bodyPr/>
                    <a:lstStyle/>
                    <a:p>
                      <a:r>
                        <a:rPr lang="en-GB" dirty="0"/>
                        <a:t>Categorical</a:t>
                      </a:r>
                    </a:p>
                  </a:txBody>
                  <a:tcPr>
                    <a:solidFill>
                      <a:schemeClr val="accent3">
                        <a:lumMod val="40000"/>
                        <a:lumOff val="60000"/>
                      </a:schemeClr>
                    </a:solidFill>
                  </a:tcPr>
                </a:tc>
                <a:tc>
                  <a:txBody>
                    <a:bodyPr/>
                    <a:lstStyle/>
                    <a:p>
                      <a:r>
                        <a:rPr lang="en-GB" dirty="0"/>
                        <a:t>Pie/ Bar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Box-plot/ Confidence interval plot</a:t>
                      </a:r>
                    </a:p>
                    <a:p>
                      <a:endParaRPr lang="en-GB" dirty="0"/>
                    </a:p>
                  </a:txBody>
                  <a:tcPr/>
                </a:tc>
                <a:tc>
                  <a:txBody>
                    <a:bodyPr/>
                    <a:lstStyle/>
                    <a:p>
                      <a:r>
                        <a:rPr lang="en-GB" dirty="0"/>
                        <a:t>Stacked/ multiple</a:t>
                      </a:r>
                      <a:r>
                        <a:rPr lang="en-GB" baseline="0" dirty="0"/>
                        <a:t> bar chart</a:t>
                      </a:r>
                      <a:endParaRPr lang="en-GB" dirty="0"/>
                    </a:p>
                  </a:txBody>
                  <a:tcPr/>
                </a:tc>
                <a:extLst>
                  <a:ext uri="{0D108BD9-81ED-4DB2-BD59-A6C34878D82A}">
                    <a16:rowId xmlns:a16="http://schemas.microsoft.com/office/drawing/2014/main" val="10002"/>
                  </a:ext>
                </a:extLst>
              </a:tr>
            </a:tbl>
          </a:graphicData>
        </a:graphic>
      </p:graphicFrame>
      <p:sp>
        <p:nvSpPr>
          <p:cNvPr id="3" name="Title 2"/>
          <p:cNvSpPr>
            <a:spLocks noGrp="1"/>
          </p:cNvSpPr>
          <p:nvPr>
            <p:ph type="title"/>
          </p:nvPr>
        </p:nvSpPr>
        <p:spPr/>
        <p:txBody>
          <a:bodyPr/>
          <a:lstStyle/>
          <a:p>
            <a:r>
              <a:rPr lang="en-GB" dirty="0">
                <a:solidFill>
                  <a:srgbClr val="0070C0"/>
                </a:solidFill>
              </a:rPr>
              <a:t>Which graph? Exercise</a:t>
            </a:r>
          </a:p>
        </p:txBody>
      </p:sp>
      <p:sp>
        <p:nvSpPr>
          <p:cNvPr id="5" name="TextBox 4"/>
          <p:cNvSpPr txBox="1"/>
          <p:nvPr/>
        </p:nvSpPr>
        <p:spPr>
          <a:xfrm>
            <a:off x="104172" y="4038600"/>
            <a:ext cx="8582628" cy="1938992"/>
          </a:xfrm>
          <a:prstGeom prst="rect">
            <a:avLst/>
          </a:prstGeom>
          <a:noFill/>
        </p:spPr>
        <p:txBody>
          <a:bodyPr wrap="square" rtlCol="0">
            <a:spAutoFit/>
          </a:bodyPr>
          <a:lstStyle/>
          <a:p>
            <a:r>
              <a:rPr lang="en-GB" sz="2000" dirty="0"/>
              <a:t>Which graph would you use when investigating:</a:t>
            </a:r>
          </a:p>
          <a:p>
            <a:pPr marL="457200" indent="-457200">
              <a:buFont typeface="+mj-lt"/>
              <a:buAutoNum type="arabicParenR"/>
            </a:pPr>
            <a:r>
              <a:rPr lang="en-GB" sz="2000" dirty="0"/>
              <a:t>Whether daily temperature and ice cream sales were related?</a:t>
            </a:r>
          </a:p>
          <a:p>
            <a:pPr marL="457200" indent="-457200">
              <a:buFont typeface="+mj-lt"/>
              <a:buAutoNum type="arabicParenR"/>
            </a:pPr>
            <a:endParaRPr lang="en-GB" sz="2000" dirty="0"/>
          </a:p>
          <a:p>
            <a:pPr marL="457200" indent="-457200">
              <a:buFont typeface="+mj-lt"/>
              <a:buAutoNum type="arabicParenR"/>
            </a:pPr>
            <a:endParaRPr lang="en-GB" sz="2000" dirty="0"/>
          </a:p>
          <a:p>
            <a:pPr marL="457200" indent="-457200">
              <a:buFont typeface="+mj-lt"/>
              <a:buAutoNum type="arabicParenR"/>
            </a:pPr>
            <a:r>
              <a:rPr lang="en-GB" sz="2000" dirty="0"/>
              <a:t>Comparison of mean reaction time for a group having alcohol and a group drinking water</a:t>
            </a:r>
          </a:p>
        </p:txBody>
      </p:sp>
      <p:sp>
        <p:nvSpPr>
          <p:cNvPr id="6" name="Footer Placeholder 2"/>
          <p:cNvSpPr>
            <a:spLocks noGrp="1"/>
          </p:cNvSpPr>
          <p:nvPr>
            <p:ph type="ftr" sz="quarter" idx="11"/>
          </p:nvPr>
        </p:nvSpPr>
        <p:spPr>
          <a:xfrm>
            <a:off x="-252045" y="6400800"/>
            <a:ext cx="1699845" cy="381000"/>
          </a:xfrm>
        </p:spPr>
        <p:txBody>
          <a:bodyPr/>
          <a:lstStyle/>
          <a:p>
            <a:r>
              <a:rPr lang="en-GB" dirty="0"/>
              <a:t>www.statstutor.ac.uk</a:t>
            </a:r>
            <a:endParaRPr lang="en-US" dirty="0"/>
          </a:p>
        </p:txBody>
      </p:sp>
    </p:spTree>
    <p:extLst>
      <p:ext uri="{BB962C8B-B14F-4D97-AF65-F5344CB8AC3E}">
        <p14:creationId xmlns:p14="http://schemas.microsoft.com/office/powerpoint/2010/main" val="52939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p:cNvSpPr/>
          <p:nvPr/>
        </p:nvSpPr>
        <p:spPr>
          <a:xfrm>
            <a:off x="838200" y="1012404"/>
            <a:ext cx="8059994" cy="5078313"/>
          </a:xfrm>
          <a:prstGeom prst="rect">
            <a:avLst/>
          </a:prstGeom>
          <a:noFill/>
        </p:spPr>
        <p:txBody>
          <a:bodyPr wrap="square">
            <a:spAutoFit/>
          </a:bodyPr>
          <a:lstStyle/>
          <a:p>
            <a:pPr fontAlgn="auto">
              <a:spcBef>
                <a:spcPts val="0"/>
              </a:spcBef>
              <a:spcAft>
                <a:spcPts val="0"/>
              </a:spcAft>
              <a:defRPr/>
            </a:pPr>
            <a:r>
              <a:rPr lang="en-GB" sz="2000" u="sng" dirty="0">
                <a:latin typeface="Arial Rounded MT Bold" pitchFamily="34" charset="0"/>
                <a:cs typeface="Times New Roman" pitchFamily="18" charset="0"/>
              </a:rPr>
              <a:t>Summary statistics for cost of Titanic ticket by survival</a:t>
            </a:r>
            <a:endParaRPr lang="en-GB" sz="2000" dirty="0">
              <a:latin typeface="Arial Rounded MT Bold" pitchFamily="34" charset="0"/>
              <a:cs typeface="Times New Roman" pitchFamily="18" charset="0"/>
            </a:endParaRPr>
          </a:p>
          <a:p>
            <a:pPr fontAlgn="auto">
              <a:spcBef>
                <a:spcPts val="0"/>
              </a:spcBef>
              <a:spcAft>
                <a:spcPts val="0"/>
              </a:spcAft>
              <a:defRPr/>
            </a:pPr>
            <a:endParaRPr lang="en-GB" sz="2000" dirty="0">
              <a:latin typeface="Arial Rounded MT Bold" pitchFamily="34" charset="0"/>
              <a:cs typeface="Times New Roman" pitchFamily="18" charset="0"/>
            </a:endParaRPr>
          </a:p>
          <a:p>
            <a:pPr fontAlgn="auto">
              <a:spcBef>
                <a:spcPts val="0"/>
              </a:spcBef>
              <a:spcAft>
                <a:spcPts val="0"/>
              </a:spcAft>
              <a:defRPr/>
            </a:pPr>
            <a:endParaRPr lang="en-GB" sz="2000" dirty="0">
              <a:latin typeface="Arial Rounded MT Bold" pitchFamily="34" charset="0"/>
              <a:cs typeface="Times New Roman" pitchFamily="18" charset="0"/>
            </a:endParaRPr>
          </a:p>
          <a:p>
            <a:pPr fontAlgn="auto">
              <a:spcBef>
                <a:spcPts val="0"/>
              </a:spcBef>
              <a:spcAft>
                <a:spcPts val="0"/>
              </a:spcAft>
              <a:defRPr/>
            </a:pPr>
            <a:endParaRPr lang="en-GB" sz="2000" dirty="0">
              <a:latin typeface="Arial Rounded MT Bold" pitchFamily="34" charset="0"/>
              <a:cs typeface="Times New Roman" pitchFamily="18" charset="0"/>
            </a:endParaRPr>
          </a:p>
          <a:p>
            <a:pPr fontAlgn="auto">
              <a:spcBef>
                <a:spcPts val="0"/>
              </a:spcBef>
              <a:spcAft>
                <a:spcPts val="0"/>
              </a:spcAft>
              <a:defRPr/>
            </a:pPr>
            <a:endParaRPr lang="en-GB" sz="2000" dirty="0">
              <a:latin typeface="Arial Rounded MT Bold" pitchFamily="34" charset="0"/>
              <a:cs typeface="Times New Roman" pitchFamily="18" charset="0"/>
            </a:endParaRPr>
          </a:p>
          <a:p>
            <a:pPr fontAlgn="auto">
              <a:spcBef>
                <a:spcPts val="0"/>
              </a:spcBef>
              <a:spcAft>
                <a:spcPts val="0"/>
              </a:spcAft>
              <a:defRPr/>
            </a:pPr>
            <a:endParaRPr lang="en-GB" sz="2000" dirty="0">
              <a:latin typeface="Arial Rounded MT Bold" pitchFamily="34" charset="0"/>
              <a:cs typeface="Times New Roman" pitchFamily="18" charset="0"/>
            </a:endParaRPr>
          </a:p>
          <a:p>
            <a:pPr fontAlgn="auto">
              <a:spcBef>
                <a:spcPts val="0"/>
              </a:spcBef>
              <a:spcAft>
                <a:spcPts val="0"/>
              </a:spcAft>
              <a:defRPr/>
            </a:pPr>
            <a:endParaRPr lang="en-GB" sz="2000" dirty="0">
              <a:latin typeface="Arial Rounded MT Bold" pitchFamily="34" charset="0"/>
              <a:cs typeface="Times New Roman" pitchFamily="18" charset="0"/>
            </a:endParaRPr>
          </a:p>
          <a:p>
            <a:pPr fontAlgn="auto">
              <a:spcBef>
                <a:spcPts val="0"/>
              </a:spcBef>
              <a:spcAft>
                <a:spcPts val="0"/>
              </a:spcAft>
              <a:defRPr/>
            </a:pPr>
            <a:endParaRPr lang="en-GB" sz="2000" dirty="0">
              <a:latin typeface="Arial Rounded MT Bold" pitchFamily="34" charset="0"/>
              <a:cs typeface="Times New Roman" pitchFamily="18" charset="0"/>
            </a:endParaRPr>
          </a:p>
          <a:p>
            <a:pPr fontAlgn="auto">
              <a:spcBef>
                <a:spcPts val="0"/>
              </a:spcBef>
              <a:spcAft>
                <a:spcPts val="0"/>
              </a:spcAft>
              <a:defRPr/>
            </a:pPr>
            <a:endParaRPr lang="en-GB" sz="2000" dirty="0">
              <a:latin typeface="Arial Rounded MT Bold" pitchFamily="34" charset="0"/>
              <a:cs typeface="Times New Roman" pitchFamily="18" charset="0"/>
            </a:endParaRPr>
          </a:p>
          <a:p>
            <a:pPr fontAlgn="auto">
              <a:spcBef>
                <a:spcPts val="0"/>
              </a:spcBef>
              <a:spcAft>
                <a:spcPts val="0"/>
              </a:spcAft>
              <a:defRPr/>
            </a:pPr>
            <a:endParaRPr lang="en-GB" sz="2000" dirty="0">
              <a:latin typeface="Arial Rounded MT Bold" pitchFamily="34" charset="0"/>
              <a:cs typeface="Times New Roman" pitchFamily="18" charset="0"/>
            </a:endParaRPr>
          </a:p>
          <a:p>
            <a:pPr marL="457200" indent="-457200" fontAlgn="auto">
              <a:spcBef>
                <a:spcPts val="0"/>
              </a:spcBef>
              <a:spcAft>
                <a:spcPts val="0"/>
              </a:spcAft>
              <a:buFont typeface="+mj-lt"/>
              <a:buAutoNum type="alphaLcParenR"/>
              <a:defRPr/>
            </a:pPr>
            <a:r>
              <a:rPr lang="en-GB" sz="2000" dirty="0">
                <a:latin typeface="Arial Rounded MT Bold" pitchFamily="34" charset="0"/>
                <a:cs typeface="Times New Roman" pitchFamily="18" charset="0"/>
              </a:rPr>
              <a:t>Is there a big difference in average ticket price by group?</a:t>
            </a:r>
          </a:p>
          <a:p>
            <a:pPr marL="457200" indent="-457200" fontAlgn="auto">
              <a:spcBef>
                <a:spcPts val="0"/>
              </a:spcBef>
              <a:spcAft>
                <a:spcPts val="0"/>
              </a:spcAft>
              <a:buFont typeface="+mj-lt"/>
              <a:buAutoNum type="alphaLcParenR"/>
              <a:defRPr/>
            </a:pPr>
            <a:endParaRPr lang="en-GB" sz="1200" dirty="0">
              <a:latin typeface="Arial Rounded MT Bold" pitchFamily="34" charset="0"/>
              <a:cs typeface="Times New Roman" pitchFamily="18" charset="0"/>
            </a:endParaRPr>
          </a:p>
          <a:p>
            <a:pPr marL="457200" indent="-457200" fontAlgn="auto">
              <a:spcBef>
                <a:spcPts val="0"/>
              </a:spcBef>
              <a:spcAft>
                <a:spcPts val="0"/>
              </a:spcAft>
              <a:buFont typeface="+mj-lt"/>
              <a:buAutoNum type="alphaLcParenR"/>
              <a:defRPr/>
            </a:pPr>
            <a:r>
              <a:rPr lang="en-GB" sz="2000" dirty="0">
                <a:latin typeface="Arial Rounded MT Bold" pitchFamily="34" charset="0"/>
                <a:cs typeface="Times New Roman" pitchFamily="18" charset="0"/>
              </a:rPr>
              <a:t>Which group has data which is more spread out?</a:t>
            </a:r>
          </a:p>
          <a:p>
            <a:pPr marL="457200" indent="-457200" fontAlgn="auto">
              <a:spcBef>
                <a:spcPts val="0"/>
              </a:spcBef>
              <a:spcAft>
                <a:spcPts val="0"/>
              </a:spcAft>
              <a:buFont typeface="+mj-lt"/>
              <a:buAutoNum type="alphaLcParenR"/>
              <a:defRPr/>
            </a:pPr>
            <a:endParaRPr lang="en-GB" sz="1200" dirty="0">
              <a:latin typeface="Arial Rounded MT Bold" pitchFamily="34" charset="0"/>
              <a:cs typeface="Times New Roman" pitchFamily="18" charset="0"/>
            </a:endParaRPr>
          </a:p>
          <a:p>
            <a:pPr marL="457200" indent="-457200" fontAlgn="auto">
              <a:spcBef>
                <a:spcPts val="0"/>
              </a:spcBef>
              <a:spcAft>
                <a:spcPts val="0"/>
              </a:spcAft>
              <a:buFont typeface="+mj-lt"/>
              <a:buAutoNum type="alphaLcParenR"/>
              <a:defRPr/>
            </a:pPr>
            <a:r>
              <a:rPr lang="en-GB" sz="2000" dirty="0">
                <a:latin typeface="Arial Rounded MT Bold" pitchFamily="34" charset="0"/>
                <a:cs typeface="Times New Roman" pitchFamily="18" charset="0"/>
              </a:rPr>
              <a:t>Is the data skewed? </a:t>
            </a:r>
          </a:p>
          <a:p>
            <a:pPr marL="457200" indent="-457200" fontAlgn="auto">
              <a:spcBef>
                <a:spcPts val="0"/>
              </a:spcBef>
              <a:spcAft>
                <a:spcPts val="0"/>
              </a:spcAft>
              <a:buFont typeface="+mj-lt"/>
              <a:buAutoNum type="alphaLcParenR"/>
              <a:defRPr/>
            </a:pPr>
            <a:endParaRPr lang="en-GB" sz="1200" dirty="0">
              <a:latin typeface="Arial Rounded MT Bold" pitchFamily="34" charset="0"/>
              <a:cs typeface="Times New Roman" pitchFamily="18" charset="0"/>
            </a:endParaRPr>
          </a:p>
          <a:p>
            <a:pPr marL="457200" indent="-457200" fontAlgn="auto">
              <a:spcBef>
                <a:spcPts val="0"/>
              </a:spcBef>
              <a:spcAft>
                <a:spcPts val="0"/>
              </a:spcAft>
              <a:buFont typeface="+mj-lt"/>
              <a:buAutoNum type="alphaLcParenR"/>
              <a:defRPr/>
            </a:pPr>
            <a:r>
              <a:rPr lang="en-GB" sz="2000" dirty="0">
                <a:latin typeface="Arial Rounded MT Bold" pitchFamily="34" charset="0"/>
                <a:cs typeface="Times New Roman" pitchFamily="18" charset="0"/>
              </a:rPr>
              <a:t>Is the mean or median a better summary measure?</a:t>
            </a:r>
          </a:p>
        </p:txBody>
      </p:sp>
      <p:sp>
        <p:nvSpPr>
          <p:cNvPr id="25603" name="Rectangle 3"/>
          <p:cNvSpPr>
            <a:spLocks noGrp="1" noChangeArrowheads="1"/>
          </p:cNvSpPr>
          <p:nvPr>
            <p:ph idx="1"/>
          </p:nvPr>
        </p:nvSpPr>
        <p:spPr>
          <a:xfrm>
            <a:off x="787400" y="1384301"/>
            <a:ext cx="7683500" cy="1384300"/>
          </a:xfrm>
        </p:spPr>
        <p:txBody>
          <a:bodyPr numCol="1"/>
          <a:lstStyle/>
          <a:p>
            <a:pPr>
              <a:lnSpc>
                <a:spcPct val="80000"/>
              </a:lnSpc>
              <a:buNone/>
            </a:pPr>
            <a:endParaRPr lang="en-GB" sz="2400" dirty="0">
              <a:latin typeface="+mj-lt"/>
            </a:endParaRPr>
          </a:p>
          <a:p>
            <a:pPr>
              <a:lnSpc>
                <a:spcPct val="80000"/>
              </a:lnSpc>
              <a:buNone/>
            </a:pPr>
            <a:endParaRPr lang="en-GB" sz="2400" dirty="0">
              <a:latin typeface="+mj-lt"/>
            </a:endParaRPr>
          </a:p>
        </p:txBody>
      </p:sp>
      <p:sp>
        <p:nvSpPr>
          <p:cNvPr id="10" name="Rectangle 2"/>
          <p:cNvSpPr>
            <a:spLocks noGrp="1" noChangeArrowheads="1"/>
          </p:cNvSpPr>
          <p:nvPr>
            <p:ph type="title"/>
          </p:nvPr>
        </p:nvSpPr>
        <p:spPr>
          <a:xfrm>
            <a:off x="407225" y="143824"/>
            <a:ext cx="8359404" cy="868580"/>
          </a:xfrm>
        </p:spPr>
        <p:txBody>
          <a:bodyPr>
            <a:noAutofit/>
          </a:bodyPr>
          <a:lstStyle/>
          <a:p>
            <a:r>
              <a:rPr lang="en-GB" sz="4000" dirty="0">
                <a:solidFill>
                  <a:srgbClr val="00B0F0"/>
                </a:solidFill>
                <a:cs typeface="Times New Roman" pitchFamily="18" charset="0"/>
              </a:rPr>
              <a:t>Exercise: Ticket cost comparison </a:t>
            </a:r>
          </a:p>
        </p:txBody>
      </p:sp>
      <p:graphicFrame>
        <p:nvGraphicFramePr>
          <p:cNvPr id="4" name="Table 3"/>
          <p:cNvGraphicFramePr>
            <a:graphicFrameLocks noGrp="1"/>
          </p:cNvGraphicFramePr>
          <p:nvPr>
            <p:extLst>
              <p:ext uri="{D42A27DB-BD31-4B8C-83A1-F6EECF244321}">
                <p14:modId xmlns:p14="http://schemas.microsoft.com/office/powerpoint/2010/main" val="1831923636"/>
              </p:ext>
            </p:extLst>
          </p:nvPr>
        </p:nvGraphicFramePr>
        <p:xfrm>
          <a:off x="1939094" y="1644206"/>
          <a:ext cx="4618087" cy="2312670"/>
        </p:xfrm>
        <a:graphic>
          <a:graphicData uri="http://schemas.openxmlformats.org/drawingml/2006/table">
            <a:tbl>
              <a:tblPr>
                <a:tableStyleId>{21E4AEA4-8DFA-4A89-87EB-49C32662AFE0}</a:tableStyleId>
              </a:tblPr>
              <a:tblGrid>
                <a:gridCol w="2223522">
                  <a:extLst>
                    <a:ext uri="{9D8B030D-6E8A-4147-A177-3AD203B41FA5}">
                      <a16:colId xmlns:a16="http://schemas.microsoft.com/office/drawing/2014/main" val="20000"/>
                    </a:ext>
                  </a:extLst>
                </a:gridCol>
                <a:gridCol w="1100152">
                  <a:extLst>
                    <a:ext uri="{9D8B030D-6E8A-4147-A177-3AD203B41FA5}">
                      <a16:colId xmlns:a16="http://schemas.microsoft.com/office/drawing/2014/main" val="20001"/>
                    </a:ext>
                  </a:extLst>
                </a:gridCol>
                <a:gridCol w="1294413">
                  <a:extLst>
                    <a:ext uri="{9D8B030D-6E8A-4147-A177-3AD203B41FA5}">
                      <a16:colId xmlns:a16="http://schemas.microsoft.com/office/drawing/2014/main" val="20002"/>
                    </a:ext>
                  </a:extLst>
                </a:gridCol>
              </a:tblGrid>
              <a:tr h="190500">
                <a:tc>
                  <a:txBody>
                    <a:bodyPr/>
                    <a:lstStyle/>
                    <a:p>
                      <a:pPr algn="l" fontAlgn="b"/>
                      <a:r>
                        <a:rPr lang="en-GB" sz="1800" u="none" strike="noStrike" dirty="0">
                          <a:effectLst/>
                        </a:rPr>
                        <a:t>Cost of ticket</a:t>
                      </a:r>
                      <a:endParaRPr lang="en-GB" sz="1800" b="0" i="0" u="none" strike="noStrike" dirty="0">
                        <a:solidFill>
                          <a:srgbClr val="000000"/>
                        </a:solidFill>
                        <a:effectLst/>
                        <a:latin typeface="Arial"/>
                      </a:endParaRPr>
                    </a:p>
                  </a:txBody>
                  <a:tcPr marL="9525" marR="9525" marT="9525" marB="0" anchor="b"/>
                </a:tc>
                <a:tc gridSpan="2">
                  <a:txBody>
                    <a:bodyPr/>
                    <a:lstStyle/>
                    <a:p>
                      <a:pPr algn="ctr" fontAlgn="b"/>
                      <a:r>
                        <a:rPr lang="en-GB" sz="1800" u="none" strike="noStrike">
                          <a:effectLst/>
                        </a:rPr>
                        <a:t>Survived?</a:t>
                      </a:r>
                      <a:endParaRPr lang="en-GB" sz="1800" b="0" i="0" u="none" strike="noStrike">
                        <a:solidFill>
                          <a:srgbClr val="000000"/>
                        </a:solidFill>
                        <a:effectLst/>
                        <a:latin typeface="Arial"/>
                      </a:endParaRPr>
                    </a:p>
                  </a:txBody>
                  <a:tcPr marL="9525" marR="9525" marT="9525" marB="0" anchor="b"/>
                </a:tc>
                <a:tc hMerge="1">
                  <a:txBody>
                    <a:bodyPr/>
                    <a:lstStyle/>
                    <a:p>
                      <a:endParaRPr lang="en-GB"/>
                    </a:p>
                  </a:txBody>
                  <a:tcPr/>
                </a:tc>
                <a:extLst>
                  <a:ext uri="{0D108BD9-81ED-4DB2-BD59-A6C34878D82A}">
                    <a16:rowId xmlns:a16="http://schemas.microsoft.com/office/drawing/2014/main" val="10000"/>
                  </a:ext>
                </a:extLst>
              </a:tr>
              <a:tr h="200025">
                <a:tc>
                  <a:txBody>
                    <a:bodyPr/>
                    <a:lstStyle/>
                    <a:p>
                      <a:pPr algn="l" fontAlgn="b"/>
                      <a:r>
                        <a:rPr lang="en-GB" sz="1800" u="none" strike="noStrike" dirty="0">
                          <a:effectLst/>
                        </a:rPr>
                        <a:t> </a:t>
                      </a:r>
                      <a:endParaRPr lang="en-GB" sz="1800" b="0" i="0" u="none" strike="noStrike" dirty="0">
                        <a:solidFill>
                          <a:srgbClr val="000000"/>
                        </a:solidFill>
                        <a:effectLst/>
                        <a:latin typeface="Arial"/>
                      </a:endParaRPr>
                    </a:p>
                  </a:txBody>
                  <a:tcPr marL="9525" marR="9525" marT="9525" marB="0" anchor="b"/>
                </a:tc>
                <a:tc>
                  <a:txBody>
                    <a:bodyPr/>
                    <a:lstStyle/>
                    <a:p>
                      <a:pPr algn="ctr" fontAlgn="b"/>
                      <a:r>
                        <a:rPr lang="en-GB" sz="1800" u="none" strike="noStrike" dirty="0">
                          <a:effectLst/>
                        </a:rPr>
                        <a:t>Died</a:t>
                      </a:r>
                      <a:endParaRPr lang="en-GB" sz="1800" b="0" i="0" u="none" strike="noStrike" dirty="0">
                        <a:solidFill>
                          <a:srgbClr val="000000"/>
                        </a:solidFill>
                        <a:effectLst/>
                        <a:latin typeface="Arial"/>
                      </a:endParaRPr>
                    </a:p>
                  </a:txBody>
                  <a:tcPr marL="9525" marR="9525" marT="9525" marB="0" anchor="b"/>
                </a:tc>
                <a:tc>
                  <a:txBody>
                    <a:bodyPr/>
                    <a:lstStyle/>
                    <a:p>
                      <a:pPr algn="ctr" fontAlgn="b"/>
                      <a:r>
                        <a:rPr lang="en-GB" sz="1800" u="none" strike="noStrike" dirty="0">
                          <a:effectLst/>
                        </a:rPr>
                        <a:t>Survived</a:t>
                      </a:r>
                      <a:endParaRPr lang="en-GB" sz="1800" b="0" i="0" u="none" strike="noStrike" dirty="0">
                        <a:solidFill>
                          <a:srgbClr val="000000"/>
                        </a:solidFill>
                        <a:effectLst/>
                        <a:latin typeface="Arial"/>
                      </a:endParaRPr>
                    </a:p>
                  </a:txBody>
                  <a:tcPr marL="9525" marR="9525" marT="9525" marB="0" anchor="b"/>
                </a:tc>
                <a:extLst>
                  <a:ext uri="{0D108BD9-81ED-4DB2-BD59-A6C34878D82A}">
                    <a16:rowId xmlns:a16="http://schemas.microsoft.com/office/drawing/2014/main" val="10001"/>
                  </a:ext>
                </a:extLst>
              </a:tr>
              <a:tr h="190500">
                <a:tc>
                  <a:txBody>
                    <a:bodyPr/>
                    <a:lstStyle/>
                    <a:p>
                      <a:pPr algn="l" fontAlgn="t"/>
                      <a:r>
                        <a:rPr lang="en-GB" sz="1800" u="none" strike="noStrike" dirty="0">
                          <a:effectLst/>
                        </a:rPr>
                        <a:t>Mean</a:t>
                      </a:r>
                      <a:endParaRPr lang="en-GB" sz="1800" b="0" i="0" u="none" strike="noStrike" dirty="0">
                        <a:solidFill>
                          <a:srgbClr val="000000"/>
                        </a:solidFill>
                        <a:effectLst/>
                        <a:latin typeface="Arial"/>
                      </a:endParaRPr>
                    </a:p>
                  </a:txBody>
                  <a:tcPr marL="9525" marR="9525" marT="9525" marB="0"/>
                </a:tc>
                <a:tc>
                  <a:txBody>
                    <a:bodyPr/>
                    <a:lstStyle/>
                    <a:p>
                      <a:pPr algn="ctr" fontAlgn="ctr"/>
                      <a:r>
                        <a:rPr lang="en-GB" sz="1800" u="none" strike="noStrike" dirty="0">
                          <a:effectLst/>
                        </a:rPr>
                        <a:t>23.4</a:t>
                      </a:r>
                      <a:endParaRPr lang="en-GB" sz="1800" b="0" i="0" u="none" strike="noStrike" dirty="0">
                        <a:solidFill>
                          <a:srgbClr val="000000"/>
                        </a:solidFill>
                        <a:effectLst/>
                        <a:latin typeface="Arial"/>
                      </a:endParaRPr>
                    </a:p>
                  </a:txBody>
                  <a:tcPr marL="9525" marR="9525" marT="9525" marB="0" anchor="ctr"/>
                </a:tc>
                <a:tc>
                  <a:txBody>
                    <a:bodyPr/>
                    <a:lstStyle/>
                    <a:p>
                      <a:pPr algn="ctr" fontAlgn="ctr"/>
                      <a:r>
                        <a:rPr lang="en-GB" sz="1800" u="none" strike="noStrike" dirty="0">
                          <a:effectLst/>
                        </a:rPr>
                        <a:t>49.4</a:t>
                      </a:r>
                      <a:endParaRPr lang="en-GB" sz="18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02"/>
                  </a:ext>
                </a:extLst>
              </a:tr>
              <a:tr h="190500">
                <a:tc>
                  <a:txBody>
                    <a:bodyPr/>
                    <a:lstStyle/>
                    <a:p>
                      <a:pPr algn="l" fontAlgn="t"/>
                      <a:r>
                        <a:rPr lang="en-GB" sz="1800" u="none" strike="noStrike" dirty="0">
                          <a:effectLst/>
                        </a:rPr>
                        <a:t>Median</a:t>
                      </a:r>
                      <a:endParaRPr lang="en-GB" sz="1800" b="0" i="0" u="none" strike="noStrike" dirty="0">
                        <a:solidFill>
                          <a:srgbClr val="000000"/>
                        </a:solidFill>
                        <a:effectLst/>
                        <a:latin typeface="Arial"/>
                      </a:endParaRPr>
                    </a:p>
                  </a:txBody>
                  <a:tcPr marL="9525" marR="9525" marT="9525" marB="0"/>
                </a:tc>
                <a:tc>
                  <a:txBody>
                    <a:bodyPr/>
                    <a:lstStyle/>
                    <a:p>
                      <a:pPr algn="ctr" fontAlgn="ctr"/>
                      <a:r>
                        <a:rPr lang="en-GB" sz="1800" u="none" strike="noStrike" dirty="0">
                          <a:effectLst/>
                        </a:rPr>
                        <a:t>10.5</a:t>
                      </a:r>
                      <a:endParaRPr lang="en-GB" sz="1800" b="0" i="0" u="none" strike="noStrike" dirty="0">
                        <a:solidFill>
                          <a:srgbClr val="000000"/>
                        </a:solidFill>
                        <a:effectLst/>
                        <a:latin typeface="Arial"/>
                      </a:endParaRPr>
                    </a:p>
                  </a:txBody>
                  <a:tcPr marL="9525" marR="9525" marT="9525" marB="0" anchor="ctr"/>
                </a:tc>
                <a:tc>
                  <a:txBody>
                    <a:bodyPr/>
                    <a:lstStyle/>
                    <a:p>
                      <a:pPr algn="ctr" fontAlgn="ctr"/>
                      <a:r>
                        <a:rPr lang="en-GB" sz="1800" u="none" strike="noStrike" dirty="0">
                          <a:effectLst/>
                        </a:rPr>
                        <a:t>26</a:t>
                      </a:r>
                      <a:endParaRPr lang="en-GB" sz="18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03"/>
                  </a:ext>
                </a:extLst>
              </a:tr>
              <a:tr h="304800">
                <a:tc>
                  <a:txBody>
                    <a:bodyPr/>
                    <a:lstStyle/>
                    <a:p>
                      <a:pPr algn="l" fontAlgn="t"/>
                      <a:r>
                        <a:rPr lang="en-GB" sz="1800" u="none" strike="noStrike">
                          <a:effectLst/>
                        </a:rPr>
                        <a:t>Standard Deviation</a:t>
                      </a:r>
                      <a:endParaRPr lang="en-GB" sz="1800" b="0" i="0" u="none" strike="noStrike">
                        <a:solidFill>
                          <a:srgbClr val="000000"/>
                        </a:solidFill>
                        <a:effectLst/>
                        <a:latin typeface="Arial"/>
                      </a:endParaRPr>
                    </a:p>
                  </a:txBody>
                  <a:tcPr marL="9525" marR="9525" marT="9525" marB="0"/>
                </a:tc>
                <a:tc>
                  <a:txBody>
                    <a:bodyPr/>
                    <a:lstStyle/>
                    <a:p>
                      <a:pPr algn="ctr" fontAlgn="ctr"/>
                      <a:r>
                        <a:rPr lang="en-GB" sz="1800" u="none" strike="noStrike" dirty="0">
                          <a:effectLst/>
                        </a:rPr>
                        <a:t>34.2</a:t>
                      </a:r>
                      <a:endParaRPr lang="en-GB" sz="1800" b="0" i="0" u="none" strike="noStrike" dirty="0">
                        <a:solidFill>
                          <a:srgbClr val="000000"/>
                        </a:solidFill>
                        <a:effectLst/>
                        <a:latin typeface="Arial"/>
                      </a:endParaRPr>
                    </a:p>
                  </a:txBody>
                  <a:tcPr marL="9525" marR="9525" marT="9525" marB="0" anchor="ctr"/>
                </a:tc>
                <a:tc>
                  <a:txBody>
                    <a:bodyPr/>
                    <a:lstStyle/>
                    <a:p>
                      <a:pPr algn="ctr" fontAlgn="ctr"/>
                      <a:r>
                        <a:rPr lang="en-GB" sz="1800" b="0" i="0" u="none" strike="noStrike" dirty="0">
                          <a:solidFill>
                            <a:schemeClr val="dk1"/>
                          </a:solidFill>
                          <a:effectLst/>
                          <a:latin typeface="+mn-lt"/>
                        </a:rPr>
                        <a:t>68.7</a:t>
                      </a:r>
                      <a:endParaRPr lang="en-GB" sz="18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04"/>
                  </a:ext>
                </a:extLst>
              </a:tr>
              <a:tr h="304800">
                <a:tc>
                  <a:txBody>
                    <a:bodyPr/>
                    <a:lstStyle/>
                    <a:p>
                      <a:pPr algn="l" fontAlgn="t"/>
                      <a:r>
                        <a:rPr lang="en-GB" sz="1800" u="none" strike="noStrike">
                          <a:effectLst/>
                        </a:rPr>
                        <a:t>Interquartile range</a:t>
                      </a:r>
                      <a:endParaRPr lang="en-GB" sz="1800" b="0" i="0" u="none" strike="noStrike">
                        <a:solidFill>
                          <a:srgbClr val="000000"/>
                        </a:solidFill>
                        <a:effectLst/>
                        <a:latin typeface="Arial"/>
                      </a:endParaRPr>
                    </a:p>
                  </a:txBody>
                  <a:tcPr marL="9525" marR="9525" marT="9525" marB="0"/>
                </a:tc>
                <a:tc>
                  <a:txBody>
                    <a:bodyPr/>
                    <a:lstStyle/>
                    <a:p>
                      <a:pPr algn="ctr" fontAlgn="ctr"/>
                      <a:r>
                        <a:rPr lang="en-GB" sz="1800" u="none" strike="noStrike" dirty="0">
                          <a:effectLst/>
                        </a:rPr>
                        <a:t>18.2</a:t>
                      </a:r>
                      <a:endParaRPr lang="en-GB" sz="1800" b="0" i="0" u="none" strike="noStrike" dirty="0">
                        <a:solidFill>
                          <a:srgbClr val="000000"/>
                        </a:solidFill>
                        <a:effectLst/>
                        <a:latin typeface="Arial"/>
                      </a:endParaRPr>
                    </a:p>
                  </a:txBody>
                  <a:tcPr marL="9525" marR="9525" marT="9525" marB="0" anchor="ctr"/>
                </a:tc>
                <a:tc>
                  <a:txBody>
                    <a:bodyPr/>
                    <a:lstStyle/>
                    <a:p>
                      <a:pPr algn="ctr" fontAlgn="ctr"/>
                      <a:r>
                        <a:rPr lang="en-GB" sz="1800" u="none" strike="noStrike" dirty="0">
                          <a:effectLst/>
                        </a:rPr>
                        <a:t>46.6</a:t>
                      </a:r>
                      <a:endParaRPr lang="en-GB" sz="18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05"/>
                  </a:ext>
                </a:extLst>
              </a:tr>
              <a:tr h="190500">
                <a:tc>
                  <a:txBody>
                    <a:bodyPr/>
                    <a:lstStyle/>
                    <a:p>
                      <a:pPr algn="l" fontAlgn="t"/>
                      <a:r>
                        <a:rPr lang="en-GB" sz="1800" u="none" strike="noStrike">
                          <a:effectLst/>
                        </a:rPr>
                        <a:t>Minimum</a:t>
                      </a:r>
                      <a:endParaRPr lang="en-GB" sz="1800" b="0" i="0" u="none" strike="noStrike">
                        <a:solidFill>
                          <a:srgbClr val="000000"/>
                        </a:solidFill>
                        <a:effectLst/>
                        <a:latin typeface="Arial"/>
                      </a:endParaRPr>
                    </a:p>
                  </a:txBody>
                  <a:tcPr marL="9525" marR="9525" marT="9525" marB="0"/>
                </a:tc>
                <a:tc>
                  <a:txBody>
                    <a:bodyPr/>
                    <a:lstStyle/>
                    <a:p>
                      <a:pPr algn="ctr" fontAlgn="ctr"/>
                      <a:r>
                        <a:rPr lang="en-GB" sz="1800" u="none" strike="noStrike" dirty="0">
                          <a:effectLst/>
                        </a:rPr>
                        <a:t>0</a:t>
                      </a:r>
                      <a:endParaRPr lang="en-GB" sz="1800" b="0" i="0" u="none" strike="noStrike" dirty="0">
                        <a:solidFill>
                          <a:srgbClr val="000000"/>
                        </a:solidFill>
                        <a:effectLst/>
                        <a:latin typeface="Arial"/>
                      </a:endParaRPr>
                    </a:p>
                  </a:txBody>
                  <a:tcPr marL="9525" marR="9525" marT="9525" marB="0" anchor="ctr"/>
                </a:tc>
                <a:tc>
                  <a:txBody>
                    <a:bodyPr/>
                    <a:lstStyle/>
                    <a:p>
                      <a:pPr algn="ctr" fontAlgn="ctr"/>
                      <a:r>
                        <a:rPr lang="en-GB" sz="1800" u="none" strike="noStrike" dirty="0">
                          <a:effectLst/>
                        </a:rPr>
                        <a:t>0</a:t>
                      </a:r>
                      <a:endParaRPr lang="en-GB" sz="18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06"/>
                  </a:ext>
                </a:extLst>
              </a:tr>
              <a:tr h="200025">
                <a:tc>
                  <a:txBody>
                    <a:bodyPr/>
                    <a:lstStyle/>
                    <a:p>
                      <a:pPr algn="l" fontAlgn="t"/>
                      <a:r>
                        <a:rPr lang="en-GB" sz="1800" u="none" strike="noStrike">
                          <a:effectLst/>
                        </a:rPr>
                        <a:t>Maximum</a:t>
                      </a:r>
                      <a:endParaRPr lang="en-GB" sz="1800" b="0" i="0" u="none" strike="noStrike">
                        <a:solidFill>
                          <a:srgbClr val="000000"/>
                        </a:solidFill>
                        <a:effectLst/>
                        <a:latin typeface="Arial"/>
                      </a:endParaRPr>
                    </a:p>
                  </a:txBody>
                  <a:tcPr marL="9525" marR="9525" marT="9525" marB="0"/>
                </a:tc>
                <a:tc>
                  <a:txBody>
                    <a:bodyPr/>
                    <a:lstStyle/>
                    <a:p>
                      <a:pPr algn="ctr" fontAlgn="ctr"/>
                      <a:r>
                        <a:rPr lang="en-GB" sz="1800" u="none" strike="noStrike" dirty="0">
                          <a:effectLst/>
                        </a:rPr>
                        <a:t>263</a:t>
                      </a:r>
                      <a:endParaRPr lang="en-GB" sz="1800" b="0" i="0" u="none" strike="noStrike" dirty="0">
                        <a:solidFill>
                          <a:srgbClr val="000000"/>
                        </a:solidFill>
                        <a:effectLst/>
                        <a:latin typeface="Arial"/>
                      </a:endParaRPr>
                    </a:p>
                  </a:txBody>
                  <a:tcPr marL="9525" marR="9525" marT="9525" marB="0" anchor="ctr"/>
                </a:tc>
                <a:tc>
                  <a:txBody>
                    <a:bodyPr/>
                    <a:lstStyle/>
                    <a:p>
                      <a:pPr algn="ctr" fontAlgn="ctr"/>
                      <a:r>
                        <a:rPr lang="en-GB" sz="1800" u="none" strike="noStrike" dirty="0">
                          <a:effectLst/>
                        </a:rPr>
                        <a:t>512.33</a:t>
                      </a:r>
                      <a:endParaRPr lang="en-GB" sz="18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07"/>
                  </a:ext>
                </a:extLst>
              </a:tr>
            </a:tbl>
          </a:graphicData>
        </a:graphic>
      </p:graphicFrame>
      <p:sp>
        <p:nvSpPr>
          <p:cNvPr id="6" name="Footer Placeholder 2"/>
          <p:cNvSpPr>
            <a:spLocks noGrp="1"/>
          </p:cNvSpPr>
          <p:nvPr>
            <p:ph type="ftr" sz="quarter" idx="11"/>
          </p:nvPr>
        </p:nvSpPr>
        <p:spPr>
          <a:xfrm>
            <a:off x="4380072" y="6407944"/>
            <a:ext cx="2350681" cy="365125"/>
          </a:xfrm>
        </p:spPr>
        <p:txBody>
          <a:bodyPr/>
          <a:lstStyle/>
          <a:p>
            <a:r>
              <a:rPr lang="en-GB" dirty="0"/>
              <a:t>www.statstutor.ac.uk</a:t>
            </a:r>
            <a:endParaRPr lang="en-US" dirty="0"/>
          </a:p>
        </p:txBody>
      </p:sp>
      <p:sp>
        <p:nvSpPr>
          <p:cNvPr id="7" name="Footer Placeholder 2"/>
          <p:cNvSpPr txBox="1">
            <a:spLocks/>
          </p:cNvSpPr>
          <p:nvPr/>
        </p:nvSpPr>
        <p:spPr>
          <a:xfrm>
            <a:off x="-252045" y="6400800"/>
            <a:ext cx="1699845" cy="381000"/>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www.statstutor.ac.uk</a:t>
            </a:r>
            <a:endParaRPr lang="en-US" dirty="0"/>
          </a:p>
        </p:txBody>
      </p:sp>
    </p:spTree>
    <p:extLst>
      <p:ext uri="{BB962C8B-B14F-4D97-AF65-F5344CB8AC3E}">
        <p14:creationId xmlns:p14="http://schemas.microsoft.com/office/powerpoint/2010/main" val="57877962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59520287"/>
              </p:ext>
            </p:extLst>
          </p:nvPr>
        </p:nvGraphicFramePr>
        <p:xfrm>
          <a:off x="457200" y="1481138"/>
          <a:ext cx="8229600" cy="24739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r>
                        <a:rPr lang="en-GB" dirty="0">
                          <a:solidFill>
                            <a:schemeClr val="tx1"/>
                          </a:solidFill>
                        </a:rPr>
                        <a:t>1</a:t>
                      </a:r>
                      <a:r>
                        <a:rPr lang="en-GB" baseline="30000" dirty="0">
                          <a:solidFill>
                            <a:schemeClr val="tx1"/>
                          </a:solidFill>
                        </a:rPr>
                        <a:t>st</a:t>
                      </a:r>
                      <a:r>
                        <a:rPr lang="en-GB" dirty="0">
                          <a:solidFill>
                            <a:schemeClr val="tx1"/>
                          </a:solidFill>
                        </a:rPr>
                        <a:t> variable</a:t>
                      </a:r>
                    </a:p>
                  </a:txBody>
                  <a:tcPr>
                    <a:solidFill>
                      <a:schemeClr val="accent3">
                        <a:lumMod val="40000"/>
                        <a:lumOff val="60000"/>
                      </a:schemeClr>
                    </a:solidFill>
                  </a:tcPr>
                </a:tc>
                <a:tc>
                  <a:txBody>
                    <a:bodyPr/>
                    <a:lstStyle/>
                    <a:p>
                      <a:r>
                        <a:rPr lang="en-GB" dirty="0"/>
                        <a:t>Only 1 variable</a:t>
                      </a:r>
                    </a:p>
                  </a:txBody>
                  <a:tcPr/>
                </a:tc>
                <a:tc>
                  <a:txBody>
                    <a:bodyPr/>
                    <a:lstStyle/>
                    <a:p>
                      <a:r>
                        <a:rPr lang="en-GB" dirty="0"/>
                        <a:t>Scale</a:t>
                      </a:r>
                    </a:p>
                  </a:txBody>
                  <a:tcPr/>
                </a:tc>
                <a:tc>
                  <a:txBody>
                    <a:bodyPr/>
                    <a:lstStyle/>
                    <a:p>
                      <a:r>
                        <a:rPr lang="en-GB" dirty="0"/>
                        <a:t>Categorical</a:t>
                      </a:r>
                    </a:p>
                  </a:txBody>
                  <a:tcPr/>
                </a:tc>
                <a:extLst>
                  <a:ext uri="{0D108BD9-81ED-4DB2-BD59-A6C34878D82A}">
                    <a16:rowId xmlns:a16="http://schemas.microsoft.com/office/drawing/2014/main" val="10000"/>
                  </a:ext>
                </a:extLst>
              </a:tr>
              <a:tr h="370840">
                <a:tc>
                  <a:txBody>
                    <a:bodyPr/>
                    <a:lstStyle/>
                    <a:p>
                      <a:r>
                        <a:rPr lang="en-GB" dirty="0"/>
                        <a:t>Scale</a:t>
                      </a:r>
                    </a:p>
                  </a:txBody>
                  <a:tcPr>
                    <a:solidFill>
                      <a:schemeClr val="accent3">
                        <a:lumMod val="40000"/>
                        <a:lumOff val="60000"/>
                      </a:schemeClr>
                    </a:solidFill>
                  </a:tcPr>
                </a:tc>
                <a:tc>
                  <a:txBody>
                    <a:bodyPr/>
                    <a:lstStyle/>
                    <a:p>
                      <a:r>
                        <a:rPr lang="en-GB" dirty="0"/>
                        <a:t>Histogram</a:t>
                      </a:r>
                    </a:p>
                  </a:txBody>
                  <a:tcPr/>
                </a:tc>
                <a:tc>
                  <a:txBody>
                    <a:bodyPr/>
                    <a:lstStyle/>
                    <a:p>
                      <a:r>
                        <a:rPr lang="en-GB" dirty="0"/>
                        <a:t>Scatter plot</a:t>
                      </a:r>
                    </a:p>
                  </a:txBody>
                  <a:tcPr/>
                </a:tc>
                <a:tc>
                  <a:txBody>
                    <a:bodyPr/>
                    <a:lstStyle/>
                    <a:p>
                      <a:r>
                        <a:rPr lang="en-GB" dirty="0"/>
                        <a:t>Box-plot/ Confidence interval plot</a:t>
                      </a:r>
                    </a:p>
                  </a:txBody>
                  <a:tcPr/>
                </a:tc>
                <a:extLst>
                  <a:ext uri="{0D108BD9-81ED-4DB2-BD59-A6C34878D82A}">
                    <a16:rowId xmlns:a16="http://schemas.microsoft.com/office/drawing/2014/main" val="10001"/>
                  </a:ext>
                </a:extLst>
              </a:tr>
              <a:tr h="370840">
                <a:tc>
                  <a:txBody>
                    <a:bodyPr/>
                    <a:lstStyle/>
                    <a:p>
                      <a:r>
                        <a:rPr lang="en-GB" dirty="0"/>
                        <a:t>Categorical</a:t>
                      </a:r>
                    </a:p>
                  </a:txBody>
                  <a:tcPr>
                    <a:solidFill>
                      <a:schemeClr val="accent3">
                        <a:lumMod val="40000"/>
                        <a:lumOff val="60000"/>
                      </a:schemeClr>
                    </a:solidFill>
                  </a:tcPr>
                </a:tc>
                <a:tc>
                  <a:txBody>
                    <a:bodyPr/>
                    <a:lstStyle/>
                    <a:p>
                      <a:r>
                        <a:rPr lang="en-GB" dirty="0"/>
                        <a:t>Pie/ Bar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Box-plot/ Confidence interval plot</a:t>
                      </a:r>
                    </a:p>
                    <a:p>
                      <a:endParaRPr lang="en-GB" dirty="0"/>
                    </a:p>
                  </a:txBody>
                  <a:tcPr/>
                </a:tc>
                <a:tc>
                  <a:txBody>
                    <a:bodyPr/>
                    <a:lstStyle/>
                    <a:p>
                      <a:r>
                        <a:rPr lang="en-GB" dirty="0"/>
                        <a:t>Stacked/ multiple</a:t>
                      </a:r>
                      <a:r>
                        <a:rPr lang="en-GB" baseline="0" dirty="0"/>
                        <a:t> bar chart</a:t>
                      </a:r>
                      <a:endParaRPr lang="en-GB" dirty="0"/>
                    </a:p>
                  </a:txBody>
                  <a:tcPr/>
                </a:tc>
                <a:extLst>
                  <a:ext uri="{0D108BD9-81ED-4DB2-BD59-A6C34878D82A}">
                    <a16:rowId xmlns:a16="http://schemas.microsoft.com/office/drawing/2014/main" val="10002"/>
                  </a:ext>
                </a:extLst>
              </a:tr>
            </a:tbl>
          </a:graphicData>
        </a:graphic>
      </p:graphicFrame>
      <p:sp>
        <p:nvSpPr>
          <p:cNvPr id="3" name="Title 2"/>
          <p:cNvSpPr>
            <a:spLocks noGrp="1"/>
          </p:cNvSpPr>
          <p:nvPr>
            <p:ph type="title"/>
          </p:nvPr>
        </p:nvSpPr>
        <p:spPr/>
        <p:txBody>
          <a:bodyPr/>
          <a:lstStyle/>
          <a:p>
            <a:r>
              <a:rPr lang="en-GB" dirty="0"/>
              <a:t>Which graph? </a:t>
            </a:r>
            <a:r>
              <a:rPr lang="en-GB" dirty="0">
                <a:solidFill>
                  <a:srgbClr val="FF0000"/>
                </a:solidFill>
              </a:rPr>
              <a:t>Solution</a:t>
            </a:r>
          </a:p>
        </p:txBody>
      </p:sp>
      <p:sp>
        <p:nvSpPr>
          <p:cNvPr id="5" name="TextBox 4"/>
          <p:cNvSpPr txBox="1"/>
          <p:nvPr/>
        </p:nvSpPr>
        <p:spPr>
          <a:xfrm>
            <a:off x="104172" y="4328932"/>
            <a:ext cx="9039828" cy="1631216"/>
          </a:xfrm>
          <a:prstGeom prst="rect">
            <a:avLst/>
          </a:prstGeom>
          <a:noFill/>
        </p:spPr>
        <p:txBody>
          <a:bodyPr wrap="square" rtlCol="0">
            <a:spAutoFit/>
          </a:bodyPr>
          <a:lstStyle/>
          <a:p>
            <a:r>
              <a:rPr lang="en-GB" sz="2000" dirty="0"/>
              <a:t>Which graph would you use when investigating:</a:t>
            </a:r>
          </a:p>
          <a:p>
            <a:pPr marL="457200" indent="-457200">
              <a:buFont typeface="+mj-lt"/>
              <a:buAutoNum type="arabicParenR"/>
            </a:pPr>
            <a:r>
              <a:rPr lang="en-GB" sz="2000" dirty="0"/>
              <a:t>Whether daily temperature and ice cream sales were related?  </a:t>
            </a:r>
            <a:r>
              <a:rPr lang="en-GB" sz="2000" dirty="0">
                <a:solidFill>
                  <a:srgbClr val="FF0000"/>
                </a:solidFill>
              </a:rPr>
              <a:t>Scatter</a:t>
            </a:r>
          </a:p>
          <a:p>
            <a:pPr marL="457200" indent="-457200">
              <a:buFont typeface="+mj-lt"/>
              <a:buAutoNum type="arabicParenR"/>
            </a:pPr>
            <a:r>
              <a:rPr lang="en-GB" sz="2000" dirty="0"/>
              <a:t>Comparison of mean reaction time for a group having alcohol and a group drinking water </a:t>
            </a:r>
            <a:r>
              <a:rPr lang="en-GB" sz="2000" dirty="0">
                <a:solidFill>
                  <a:srgbClr val="FF0000"/>
                </a:solidFill>
              </a:rPr>
              <a:t>Boxplot or confidence interval plot</a:t>
            </a:r>
          </a:p>
        </p:txBody>
      </p:sp>
      <p:sp>
        <p:nvSpPr>
          <p:cNvPr id="6" name="Footer Placeholder 2"/>
          <p:cNvSpPr>
            <a:spLocks noGrp="1"/>
          </p:cNvSpPr>
          <p:nvPr>
            <p:ph type="ftr" sz="quarter" idx="11"/>
          </p:nvPr>
        </p:nvSpPr>
        <p:spPr>
          <a:xfrm>
            <a:off x="-252045" y="6400800"/>
            <a:ext cx="1699845" cy="381000"/>
          </a:xfrm>
        </p:spPr>
        <p:txBody>
          <a:bodyPr/>
          <a:lstStyle/>
          <a:p>
            <a:r>
              <a:rPr lang="en-GB" dirty="0"/>
              <a:t>www.statstutor.ac.uk</a:t>
            </a:r>
            <a:endParaRPr lang="en-US" dirty="0"/>
          </a:p>
        </p:txBody>
      </p:sp>
    </p:spTree>
    <p:extLst>
      <p:ext uri="{BB962C8B-B14F-4D97-AF65-F5344CB8AC3E}">
        <p14:creationId xmlns:p14="http://schemas.microsoft.com/office/powerpoint/2010/main" val="752645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p:cNvSpPr/>
          <p:nvPr/>
        </p:nvSpPr>
        <p:spPr>
          <a:xfrm>
            <a:off x="408038" y="1066800"/>
            <a:ext cx="8490156" cy="4893647"/>
          </a:xfrm>
          <a:prstGeom prst="rect">
            <a:avLst/>
          </a:prstGeom>
        </p:spPr>
        <p:txBody>
          <a:bodyPr wrap="square">
            <a:spAutoFit/>
          </a:bodyPr>
          <a:lstStyle/>
          <a:p>
            <a:pPr marL="457200" indent="-457200" fontAlgn="auto">
              <a:spcBef>
                <a:spcPts val="0"/>
              </a:spcBef>
              <a:spcAft>
                <a:spcPts val="0"/>
              </a:spcAft>
              <a:buFont typeface="+mj-lt"/>
              <a:buAutoNum type="alphaLcParenR"/>
              <a:defRPr/>
            </a:pPr>
            <a:r>
              <a:rPr lang="en-GB" sz="2400" dirty="0">
                <a:latin typeface="Arial Rounded MT Bold" pitchFamily="34" charset="0"/>
                <a:cs typeface="Times New Roman" pitchFamily="18" charset="0"/>
              </a:rPr>
              <a:t>Is there a big difference in average ticket price by group?              </a:t>
            </a:r>
          </a:p>
          <a:p>
            <a:pPr fontAlgn="auto">
              <a:spcBef>
                <a:spcPts val="0"/>
              </a:spcBef>
              <a:spcAft>
                <a:spcPts val="0"/>
              </a:spcAft>
              <a:defRPr/>
            </a:pPr>
            <a:r>
              <a:rPr lang="en-GB" sz="2400" dirty="0">
                <a:solidFill>
                  <a:srgbClr val="FF0000"/>
                </a:solidFill>
                <a:latin typeface="Arial Rounded MT Bold" pitchFamily="34" charset="0"/>
                <a:cs typeface="Times New Roman" pitchFamily="18" charset="0"/>
              </a:rPr>
              <a:t>The mean and median are much bigger in those who survived.  </a:t>
            </a:r>
          </a:p>
          <a:p>
            <a:pPr marL="457200" indent="-457200" fontAlgn="auto">
              <a:spcBef>
                <a:spcPts val="0"/>
              </a:spcBef>
              <a:spcAft>
                <a:spcPts val="0"/>
              </a:spcAft>
              <a:buFont typeface="+mj-lt"/>
              <a:buAutoNum type="alphaLcParenR" startAt="2"/>
              <a:defRPr/>
            </a:pPr>
            <a:r>
              <a:rPr lang="en-GB" sz="2400" dirty="0">
                <a:latin typeface="Arial Rounded MT Bold" pitchFamily="34" charset="0"/>
                <a:cs typeface="Times New Roman" pitchFamily="18" charset="0"/>
              </a:rPr>
              <a:t>Which group has data which is more spread out?</a:t>
            </a:r>
          </a:p>
          <a:p>
            <a:pPr fontAlgn="auto">
              <a:spcBef>
                <a:spcPts val="0"/>
              </a:spcBef>
              <a:spcAft>
                <a:spcPts val="0"/>
              </a:spcAft>
              <a:defRPr/>
            </a:pPr>
            <a:r>
              <a:rPr lang="en-GB" sz="2400" dirty="0">
                <a:solidFill>
                  <a:srgbClr val="FF0000"/>
                </a:solidFill>
                <a:latin typeface="Arial Rounded MT Bold" pitchFamily="34" charset="0"/>
                <a:cs typeface="Times New Roman" pitchFamily="18" charset="0"/>
              </a:rPr>
              <a:t>The standard deviation and interquartile range are much bigger for those who survived so that data is more spread out</a:t>
            </a:r>
            <a:endParaRPr lang="en-GB" sz="2400" dirty="0">
              <a:latin typeface="Arial Rounded MT Bold" pitchFamily="34" charset="0"/>
              <a:cs typeface="Times New Roman" pitchFamily="18" charset="0"/>
            </a:endParaRPr>
          </a:p>
          <a:p>
            <a:pPr marL="457200" indent="-457200" fontAlgn="auto">
              <a:spcBef>
                <a:spcPts val="0"/>
              </a:spcBef>
              <a:spcAft>
                <a:spcPts val="0"/>
              </a:spcAft>
              <a:buFont typeface="+mj-lt"/>
              <a:buAutoNum type="alphaLcParenR" startAt="3"/>
              <a:defRPr/>
            </a:pPr>
            <a:r>
              <a:rPr lang="en-GB" sz="2400" dirty="0">
                <a:latin typeface="Arial Rounded MT Bold" pitchFamily="34" charset="0"/>
                <a:cs typeface="Times New Roman" pitchFamily="18" charset="0"/>
              </a:rPr>
              <a:t>Is the data skewed? </a:t>
            </a:r>
          </a:p>
          <a:p>
            <a:pPr fontAlgn="auto">
              <a:spcBef>
                <a:spcPts val="0"/>
              </a:spcBef>
              <a:spcAft>
                <a:spcPts val="0"/>
              </a:spcAft>
              <a:defRPr/>
            </a:pPr>
            <a:r>
              <a:rPr lang="en-GB" sz="2400" dirty="0">
                <a:solidFill>
                  <a:srgbClr val="FF0000"/>
                </a:solidFill>
                <a:latin typeface="Arial Rounded MT Bold" pitchFamily="34" charset="0"/>
                <a:cs typeface="Times New Roman" pitchFamily="18" charset="0"/>
              </a:rPr>
              <a:t>Yes.  The medians are much smaller than the means and the plots show the data is positively skewed</a:t>
            </a:r>
            <a:r>
              <a:rPr lang="en-GB" sz="2400" dirty="0">
                <a:latin typeface="Arial Rounded MT Bold" pitchFamily="34" charset="0"/>
                <a:cs typeface="Times New Roman" pitchFamily="18" charset="0"/>
              </a:rPr>
              <a:t>.</a:t>
            </a:r>
          </a:p>
          <a:p>
            <a:pPr marL="457200" indent="-457200" fontAlgn="auto">
              <a:spcBef>
                <a:spcPts val="0"/>
              </a:spcBef>
              <a:spcAft>
                <a:spcPts val="0"/>
              </a:spcAft>
              <a:buFont typeface="+mj-lt"/>
              <a:buAutoNum type="alphaLcParenR" startAt="4"/>
              <a:defRPr/>
            </a:pPr>
            <a:r>
              <a:rPr lang="en-GB" sz="2400" dirty="0">
                <a:latin typeface="Arial Rounded MT Bold" pitchFamily="34" charset="0"/>
                <a:cs typeface="Times New Roman" pitchFamily="18" charset="0"/>
              </a:rPr>
              <a:t>Is the mean or median a better summary measure?</a:t>
            </a:r>
          </a:p>
          <a:p>
            <a:pPr fontAlgn="auto">
              <a:spcBef>
                <a:spcPts val="0"/>
              </a:spcBef>
              <a:spcAft>
                <a:spcPts val="0"/>
              </a:spcAft>
              <a:defRPr/>
            </a:pPr>
            <a:r>
              <a:rPr lang="en-GB" sz="2400" dirty="0">
                <a:solidFill>
                  <a:srgbClr val="FF0000"/>
                </a:solidFill>
                <a:latin typeface="Arial Rounded MT Bold" pitchFamily="34" charset="0"/>
                <a:cs typeface="Times New Roman" pitchFamily="18" charset="0"/>
              </a:rPr>
              <a:t>The median as the data is skewed</a:t>
            </a:r>
          </a:p>
        </p:txBody>
      </p:sp>
      <p:sp>
        <p:nvSpPr>
          <p:cNvPr id="10" name="Rectangle 2"/>
          <p:cNvSpPr>
            <a:spLocks noGrp="1" noChangeArrowheads="1"/>
          </p:cNvSpPr>
          <p:nvPr>
            <p:ph type="title"/>
          </p:nvPr>
        </p:nvSpPr>
        <p:spPr>
          <a:xfrm>
            <a:off x="407225" y="76200"/>
            <a:ext cx="8359404" cy="1244600"/>
          </a:xfrm>
        </p:spPr>
        <p:txBody>
          <a:bodyPr>
            <a:noAutofit/>
          </a:bodyPr>
          <a:lstStyle/>
          <a:p>
            <a:r>
              <a:rPr lang="en-GB" sz="3000" dirty="0">
                <a:solidFill>
                  <a:srgbClr val="00B0F0"/>
                </a:solidFill>
                <a:cs typeface="Times New Roman" pitchFamily="18" charset="0"/>
              </a:rPr>
              <a:t>Exercise: Ticket cost comparison </a:t>
            </a:r>
            <a:r>
              <a:rPr lang="en-GB" sz="3000" dirty="0">
                <a:solidFill>
                  <a:srgbClr val="FF0000"/>
                </a:solidFill>
                <a:cs typeface="Times New Roman" pitchFamily="18" charset="0"/>
              </a:rPr>
              <a:t>Solution</a:t>
            </a:r>
          </a:p>
        </p:txBody>
      </p:sp>
      <p:sp>
        <p:nvSpPr>
          <p:cNvPr id="4" name="Footer Placeholder 2"/>
          <p:cNvSpPr>
            <a:spLocks noGrp="1"/>
          </p:cNvSpPr>
          <p:nvPr>
            <p:ph type="ftr" sz="quarter" idx="11"/>
          </p:nvPr>
        </p:nvSpPr>
        <p:spPr>
          <a:xfrm>
            <a:off x="4380072" y="6407944"/>
            <a:ext cx="2350681" cy="365125"/>
          </a:xfrm>
        </p:spPr>
        <p:txBody>
          <a:bodyPr/>
          <a:lstStyle/>
          <a:p>
            <a:r>
              <a:rPr lang="en-GB" dirty="0"/>
              <a:t>www.statstutor.ac.uk</a:t>
            </a:r>
            <a:endParaRPr lang="en-US" dirty="0"/>
          </a:p>
        </p:txBody>
      </p:sp>
      <p:sp>
        <p:nvSpPr>
          <p:cNvPr id="5" name="Footer Placeholder 2"/>
          <p:cNvSpPr txBox="1">
            <a:spLocks/>
          </p:cNvSpPr>
          <p:nvPr/>
        </p:nvSpPr>
        <p:spPr>
          <a:xfrm>
            <a:off x="-252045" y="6400800"/>
            <a:ext cx="1699845" cy="381000"/>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www.statstutor.ac.uk</a:t>
            </a:r>
            <a:endParaRPr lang="en-US" dirty="0"/>
          </a:p>
        </p:txBody>
      </p:sp>
    </p:spTree>
    <p:extLst>
      <p:ext uri="{BB962C8B-B14F-4D97-AF65-F5344CB8AC3E}">
        <p14:creationId xmlns:p14="http://schemas.microsoft.com/office/powerpoint/2010/main" val="334357210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460500"/>
            <a:ext cx="5181600" cy="4711700"/>
          </a:xfrm>
        </p:spPr>
        <p:txBody>
          <a:bodyPr>
            <a:normAutofit fontScale="85000" lnSpcReduction="20000"/>
          </a:bodyPr>
          <a:lstStyle/>
          <a:p>
            <a:r>
              <a:rPr lang="en-GB" sz="2800" dirty="0"/>
              <a:t>An </a:t>
            </a:r>
            <a:r>
              <a:rPr lang="en-GB" sz="2800" b="1" dirty="0"/>
              <a:t>objective</a:t>
            </a:r>
            <a:r>
              <a:rPr lang="en-GB" sz="2800" dirty="0"/>
              <a:t> method of making decisions or </a:t>
            </a:r>
            <a:r>
              <a:rPr lang="en-GB" sz="2800" b="1" dirty="0"/>
              <a:t>inferences</a:t>
            </a:r>
            <a:r>
              <a:rPr lang="en-GB" sz="2800" dirty="0"/>
              <a:t> from sample data (evidence)</a:t>
            </a:r>
          </a:p>
          <a:p>
            <a:endParaRPr lang="en-GB" sz="2800" dirty="0"/>
          </a:p>
          <a:p>
            <a:r>
              <a:rPr lang="en-GB" sz="2800" dirty="0"/>
              <a:t>Sample data used </a:t>
            </a:r>
            <a:r>
              <a:rPr lang="en-GB" sz="2800" dirty="0">
                <a:solidFill>
                  <a:schemeClr val="dk1"/>
                </a:solidFill>
              </a:rPr>
              <a:t>to choose between two choices i.e.  </a:t>
            </a:r>
            <a:r>
              <a:rPr lang="en-GB" sz="2800" b="1" dirty="0">
                <a:solidFill>
                  <a:schemeClr val="dk1"/>
                </a:solidFill>
              </a:rPr>
              <a:t>hypotheses</a:t>
            </a:r>
            <a:r>
              <a:rPr lang="en-GB" sz="2800" dirty="0">
                <a:solidFill>
                  <a:schemeClr val="dk1"/>
                </a:solidFill>
              </a:rPr>
              <a:t> or statements about a population</a:t>
            </a:r>
          </a:p>
          <a:p>
            <a:endParaRPr lang="en-GB" sz="2800" dirty="0">
              <a:solidFill>
                <a:schemeClr val="dk1"/>
              </a:solidFill>
            </a:endParaRPr>
          </a:p>
          <a:p>
            <a:r>
              <a:rPr lang="en-GB" sz="2800" dirty="0">
                <a:solidFill>
                  <a:schemeClr val="dk1"/>
                </a:solidFill>
              </a:rPr>
              <a:t>We typically do this by comparing what we have observed to what we expected if one of the statements (</a:t>
            </a:r>
            <a:r>
              <a:rPr lang="en-GB" sz="2800" b="1" dirty="0">
                <a:solidFill>
                  <a:schemeClr val="dk1"/>
                </a:solidFill>
              </a:rPr>
              <a:t>Null Hypothesis</a:t>
            </a:r>
            <a:r>
              <a:rPr lang="en-GB" sz="2800" dirty="0">
                <a:solidFill>
                  <a:schemeClr val="dk1"/>
                </a:solidFill>
              </a:rPr>
              <a:t>) was true</a:t>
            </a:r>
            <a:endParaRPr lang="en-GB" sz="2800" dirty="0"/>
          </a:p>
        </p:txBody>
      </p:sp>
      <p:sp>
        <p:nvSpPr>
          <p:cNvPr id="5" name="Footer Placeholder 4"/>
          <p:cNvSpPr>
            <a:spLocks noGrp="1"/>
          </p:cNvSpPr>
          <p:nvPr>
            <p:ph type="ftr" sz="quarter" idx="11"/>
          </p:nvPr>
        </p:nvSpPr>
        <p:spPr/>
        <p:txBody>
          <a:bodyPr/>
          <a:lstStyle/>
          <a:p>
            <a:r>
              <a:rPr lang="en-GB"/>
              <a:t>www.statstutor.ac.uk</a:t>
            </a:r>
            <a:endParaRPr lang="en-US" dirty="0"/>
          </a:p>
        </p:txBody>
      </p:sp>
      <p:sp>
        <p:nvSpPr>
          <p:cNvPr id="3" name="Title 2"/>
          <p:cNvSpPr>
            <a:spLocks noGrp="1"/>
          </p:cNvSpPr>
          <p:nvPr>
            <p:ph type="title"/>
          </p:nvPr>
        </p:nvSpPr>
        <p:spPr/>
        <p:txBody>
          <a:bodyPr/>
          <a:lstStyle/>
          <a:p>
            <a:r>
              <a:rPr lang="en-GB" dirty="0"/>
              <a:t>Hypothesis testing </a:t>
            </a:r>
          </a:p>
        </p:txBody>
      </p:sp>
      <p:pic>
        <p:nvPicPr>
          <p:cNvPr id="389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1524000"/>
            <a:ext cx="3054108"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256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914400" y="6400800"/>
            <a:ext cx="2350681" cy="365125"/>
          </a:xfrm>
        </p:spPr>
        <p:txBody>
          <a:bodyPr/>
          <a:lstStyle/>
          <a:p>
            <a:r>
              <a:rPr lang="en-GB" dirty="0"/>
              <a:t>www.statstutor.ac.uk</a:t>
            </a:r>
            <a:endParaRPr lang="en-US" dirty="0"/>
          </a:p>
        </p:txBody>
      </p:sp>
      <p:sp>
        <p:nvSpPr>
          <p:cNvPr id="17410" name="Title 1"/>
          <p:cNvSpPr>
            <a:spLocks noGrp="1"/>
          </p:cNvSpPr>
          <p:nvPr>
            <p:ph type="title" idx="4294967295"/>
          </p:nvPr>
        </p:nvSpPr>
        <p:spPr>
          <a:xfrm>
            <a:off x="0" y="357188"/>
            <a:ext cx="8353425" cy="1143000"/>
          </a:xfrm>
        </p:spPr>
        <p:txBody>
          <a:bodyPr>
            <a:noAutofit/>
          </a:bodyPr>
          <a:lstStyle/>
          <a:p>
            <a:pPr algn="ctr"/>
            <a:r>
              <a:rPr lang="en-GB" sz="4000" dirty="0"/>
              <a:t>Hypothesis testing </a:t>
            </a:r>
            <a:r>
              <a:rPr lang="en-GB" sz="3800" dirty="0"/>
              <a:t>Framework</a:t>
            </a:r>
            <a:br>
              <a:rPr lang="en-GB" sz="3800" dirty="0"/>
            </a:br>
            <a:r>
              <a:rPr lang="en-GB" sz="3800" dirty="0"/>
              <a:t>What the text books might say!</a:t>
            </a:r>
          </a:p>
        </p:txBody>
      </p:sp>
      <p:sp>
        <p:nvSpPr>
          <p:cNvPr id="91139" name="Content Placeholder 2"/>
          <p:cNvSpPr>
            <a:spLocks noGrp="1"/>
          </p:cNvSpPr>
          <p:nvPr>
            <p:ph idx="4294967295"/>
          </p:nvPr>
        </p:nvSpPr>
        <p:spPr>
          <a:xfrm>
            <a:off x="381000" y="1676400"/>
            <a:ext cx="7772400" cy="4114800"/>
          </a:xfrm>
        </p:spPr>
        <p:txBody>
          <a:bodyPr>
            <a:normAutofit/>
          </a:bodyPr>
          <a:lstStyle/>
          <a:p>
            <a:r>
              <a:rPr lang="en-GB" dirty="0"/>
              <a:t>Always two hypotheses:</a:t>
            </a:r>
          </a:p>
          <a:p>
            <a:pPr>
              <a:buFont typeface="Arial" charset="0"/>
              <a:buNone/>
            </a:pPr>
            <a:r>
              <a:rPr lang="en-GB" dirty="0"/>
              <a:t>	H</a:t>
            </a:r>
            <a:r>
              <a:rPr lang="en-GB" baseline="-25000" dirty="0"/>
              <a:t>A</a:t>
            </a:r>
            <a:r>
              <a:rPr lang="en-GB" dirty="0"/>
              <a:t>:</a:t>
            </a:r>
            <a:r>
              <a:rPr lang="en-GB" sz="2800" dirty="0"/>
              <a:t> Research (Alternative) Hypothesis</a:t>
            </a:r>
          </a:p>
          <a:p>
            <a:pPr lvl="2"/>
            <a:r>
              <a:rPr lang="en-GB" dirty="0"/>
              <a:t>What we aim to gather evidence of</a:t>
            </a:r>
          </a:p>
          <a:p>
            <a:pPr lvl="2"/>
            <a:r>
              <a:rPr lang="en-GB" dirty="0"/>
              <a:t>Typically that there </a:t>
            </a:r>
            <a:r>
              <a:rPr lang="en-GB" b="1" dirty="0"/>
              <a:t>is</a:t>
            </a:r>
            <a:r>
              <a:rPr lang="en-GB" dirty="0"/>
              <a:t> a difference/effect/relationship etc.</a:t>
            </a:r>
          </a:p>
          <a:p>
            <a:pPr>
              <a:buFont typeface="Arial" charset="0"/>
              <a:buNone/>
            </a:pPr>
            <a:r>
              <a:rPr lang="en-GB" dirty="0"/>
              <a:t>	H</a:t>
            </a:r>
            <a:r>
              <a:rPr lang="en-GB" baseline="-25000" dirty="0"/>
              <a:t>0</a:t>
            </a:r>
            <a:r>
              <a:rPr lang="en-GB" dirty="0"/>
              <a:t>: </a:t>
            </a:r>
            <a:r>
              <a:rPr lang="en-GB" sz="2800" dirty="0"/>
              <a:t>Null Hypothesis</a:t>
            </a:r>
          </a:p>
          <a:p>
            <a:pPr lvl="2"/>
            <a:r>
              <a:rPr lang="en-GB" dirty="0"/>
              <a:t>What we assume is true to begin with</a:t>
            </a:r>
          </a:p>
          <a:p>
            <a:pPr lvl="2"/>
            <a:r>
              <a:rPr lang="en-GB" dirty="0"/>
              <a:t>Typically that there is </a:t>
            </a:r>
            <a:r>
              <a:rPr lang="en-GB" b="1" dirty="0"/>
              <a:t>no</a:t>
            </a:r>
            <a:r>
              <a:rPr lang="en-GB" dirty="0"/>
              <a:t> difference/effect/relationship etc.</a:t>
            </a:r>
            <a:endParaRPr lang="en-GB" sz="1800" dirty="0"/>
          </a:p>
        </p:txBody>
      </p:sp>
    </p:spTree>
    <p:extLst>
      <p:ext uri="{BB962C8B-B14F-4D97-AF65-F5344CB8AC3E}">
        <p14:creationId xmlns:p14="http://schemas.microsoft.com/office/powerpoint/2010/main" val="18204898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11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113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113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1139">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91139">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11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18" name="Picture 2" descr="https://encrypted-tbn0.gstatic.com/images?q=tbn:ANd9GcREkFAvjtAyQEzoGOQFiWgdPKDuQgiTnkwLXRO3fp1swVbziko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702200"/>
            <a:ext cx="1647497" cy="13552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199697" y="1752600"/>
            <a:ext cx="8534400" cy="4525963"/>
          </a:xfrm>
        </p:spPr>
        <p:txBody>
          <a:bodyPr>
            <a:normAutofit fontScale="92500" lnSpcReduction="10000"/>
          </a:bodyPr>
          <a:lstStyle/>
          <a:p>
            <a:r>
              <a:rPr lang="en-GB" dirty="0"/>
              <a:t>Members of a jury have to decide whether                a person is guilty or innocent based on evidence </a:t>
            </a:r>
          </a:p>
          <a:p>
            <a:pPr marL="109728" indent="0">
              <a:buNone/>
            </a:pPr>
            <a:endParaRPr lang="en-GB" sz="1300" dirty="0"/>
          </a:p>
          <a:p>
            <a:pPr marL="365125" indent="0">
              <a:buNone/>
            </a:pPr>
            <a:r>
              <a:rPr lang="en-GB" b="1" dirty="0">
                <a:solidFill>
                  <a:schemeClr val="accent1">
                    <a:lumMod val="75000"/>
                  </a:schemeClr>
                </a:solidFill>
              </a:rPr>
              <a:t>Null:</a:t>
            </a:r>
            <a:r>
              <a:rPr lang="en-GB" b="1" dirty="0"/>
              <a:t> </a:t>
            </a:r>
            <a:r>
              <a:rPr lang="en-GB" dirty="0"/>
              <a:t>The person is innocent</a:t>
            </a:r>
          </a:p>
          <a:p>
            <a:pPr marL="365125" indent="0">
              <a:buNone/>
            </a:pPr>
            <a:r>
              <a:rPr lang="en-GB" b="1" dirty="0">
                <a:solidFill>
                  <a:schemeClr val="accent1">
                    <a:lumMod val="75000"/>
                  </a:schemeClr>
                </a:solidFill>
              </a:rPr>
              <a:t>Alternative: </a:t>
            </a:r>
            <a:r>
              <a:rPr lang="en-GB" dirty="0"/>
              <a:t>The person is not innocent (i.e. guilty)</a:t>
            </a:r>
          </a:p>
          <a:p>
            <a:endParaRPr lang="en-GB" sz="1300" dirty="0"/>
          </a:p>
          <a:p>
            <a:r>
              <a:rPr lang="en-GB" dirty="0"/>
              <a:t>The null can only be rejected if there is enough evidence to doubt it</a:t>
            </a:r>
          </a:p>
          <a:p>
            <a:r>
              <a:rPr lang="en-GB" dirty="0"/>
              <a:t>i.e. the jury can only convict if there is beyond reasonable doubt for the null of innocence</a:t>
            </a:r>
            <a:endParaRPr lang="en-GB" sz="1300" dirty="0"/>
          </a:p>
          <a:p>
            <a:r>
              <a:rPr lang="en-GB" dirty="0"/>
              <a:t>They do not know whether the person is really guilty or innocent so they may make a mistake</a:t>
            </a:r>
          </a:p>
        </p:txBody>
      </p:sp>
      <p:sp>
        <p:nvSpPr>
          <p:cNvPr id="5" name="Footer Placeholder 4"/>
          <p:cNvSpPr>
            <a:spLocks noGrp="1"/>
          </p:cNvSpPr>
          <p:nvPr>
            <p:ph type="ftr" sz="quarter" idx="11"/>
          </p:nvPr>
        </p:nvSpPr>
        <p:spPr/>
        <p:txBody>
          <a:bodyPr/>
          <a:lstStyle/>
          <a:p>
            <a:r>
              <a:rPr lang="en-GB"/>
              <a:t>www.statstutor.ac.uk</a:t>
            </a:r>
            <a:endParaRPr lang="en-US" dirty="0"/>
          </a:p>
        </p:txBody>
      </p:sp>
      <p:sp>
        <p:nvSpPr>
          <p:cNvPr id="2" name="Title 1"/>
          <p:cNvSpPr>
            <a:spLocks noGrp="1"/>
          </p:cNvSpPr>
          <p:nvPr>
            <p:ph type="title"/>
          </p:nvPr>
        </p:nvSpPr>
        <p:spPr>
          <a:xfrm>
            <a:off x="152400" y="223855"/>
            <a:ext cx="8382000" cy="1143000"/>
          </a:xfrm>
        </p:spPr>
        <p:txBody>
          <a:bodyPr>
            <a:normAutofit fontScale="90000"/>
          </a:bodyPr>
          <a:lstStyle/>
          <a:p>
            <a:r>
              <a:rPr lang="en-GB" dirty="0"/>
              <a:t>Could try explaining things in the context of “The Court Case”?</a:t>
            </a:r>
          </a:p>
        </p:txBody>
      </p:sp>
    </p:spTree>
    <p:extLst>
      <p:ext uri="{BB962C8B-B14F-4D97-AF65-F5344CB8AC3E}">
        <p14:creationId xmlns:p14="http://schemas.microsoft.com/office/powerpoint/2010/main" val="1781230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787400" y="1384301"/>
            <a:ext cx="7683500" cy="1384300"/>
          </a:xfrm>
        </p:spPr>
        <p:txBody>
          <a:bodyPr numCol="1"/>
          <a:lstStyle/>
          <a:p>
            <a:pPr>
              <a:lnSpc>
                <a:spcPct val="80000"/>
              </a:lnSpc>
              <a:buNone/>
            </a:pPr>
            <a:endParaRPr lang="en-GB" sz="2400" dirty="0">
              <a:latin typeface="+mj-lt"/>
            </a:endParaRPr>
          </a:p>
          <a:p>
            <a:pPr>
              <a:lnSpc>
                <a:spcPct val="80000"/>
              </a:lnSpc>
              <a:buNone/>
            </a:pPr>
            <a:endParaRPr lang="en-GB" sz="2400" dirty="0">
              <a:latin typeface="+mj-lt"/>
            </a:endParaRPr>
          </a:p>
        </p:txBody>
      </p:sp>
      <p:sp>
        <p:nvSpPr>
          <p:cNvPr id="10" name="Rectangle 2"/>
          <p:cNvSpPr>
            <a:spLocks noGrp="1" noChangeArrowheads="1"/>
          </p:cNvSpPr>
          <p:nvPr>
            <p:ph type="title"/>
          </p:nvPr>
        </p:nvSpPr>
        <p:spPr>
          <a:xfrm>
            <a:off x="407225" y="143824"/>
            <a:ext cx="6860474" cy="1244600"/>
          </a:xfrm>
        </p:spPr>
        <p:txBody>
          <a:bodyPr>
            <a:noAutofit/>
          </a:bodyPr>
          <a:lstStyle/>
          <a:p>
            <a:r>
              <a:rPr lang="en-GB" dirty="0">
                <a:cs typeface="Times New Roman" pitchFamily="18" charset="0"/>
              </a:rPr>
              <a:t>Data types</a:t>
            </a:r>
            <a:endParaRPr lang="en-GB" dirty="0">
              <a:latin typeface="Arial Rounded MT Bold" pitchFamily="34" charset="0"/>
              <a:cs typeface="Times New Roman" pitchFamily="18" charset="0"/>
            </a:endParaRPr>
          </a:p>
        </p:txBody>
      </p:sp>
      <p:graphicFrame>
        <p:nvGraphicFramePr>
          <p:cNvPr id="8" name="Diagram 7"/>
          <p:cNvGraphicFramePr/>
          <p:nvPr>
            <p:extLst>
              <p:ext uri="{D42A27DB-BD31-4B8C-83A1-F6EECF244321}">
                <p14:modId xmlns:p14="http://schemas.microsoft.com/office/powerpoint/2010/main" val="1619026768"/>
              </p:ext>
            </p:extLst>
          </p:nvPr>
        </p:nvGraphicFramePr>
        <p:xfrm>
          <a:off x="300250" y="1123950"/>
          <a:ext cx="8639033" cy="5295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2"/>
          <p:cNvSpPr>
            <a:spLocks noGrp="1"/>
          </p:cNvSpPr>
          <p:nvPr>
            <p:ph type="ftr" sz="quarter" idx="11"/>
          </p:nvPr>
        </p:nvSpPr>
        <p:spPr>
          <a:xfrm>
            <a:off x="-902881" y="6400800"/>
            <a:ext cx="2350681" cy="365125"/>
          </a:xfrm>
        </p:spPr>
        <p:txBody>
          <a:bodyPr/>
          <a:lstStyle/>
          <a:p>
            <a:r>
              <a:rPr lang="en-GB" dirty="0"/>
              <a:t>www.statstutor.ac.uk</a:t>
            </a:r>
            <a:endParaRPr lang="en-US" dirty="0"/>
          </a:p>
        </p:txBody>
      </p:sp>
    </p:spTree>
    <p:extLst>
      <p:ext uri="{BB962C8B-B14F-4D97-AF65-F5344CB8AC3E}">
        <p14:creationId xmlns:p14="http://schemas.microsoft.com/office/powerpoint/2010/main" val="312071478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PQuestion"/>
          <p:cNvSpPr>
            <a:spLocks noGrp="1"/>
          </p:cNvSpPr>
          <p:nvPr>
            <p:ph type="title"/>
          </p:nvPr>
        </p:nvSpPr>
        <p:spPr>
          <a:xfrm>
            <a:off x="381000" y="46038"/>
            <a:ext cx="8305800" cy="715962"/>
          </a:xfrm>
        </p:spPr>
        <p:txBody>
          <a:bodyPr>
            <a:noAutofit/>
          </a:bodyPr>
          <a:lstStyle/>
          <a:p>
            <a:pPr fontAlgn="auto">
              <a:spcAft>
                <a:spcPts val="0"/>
              </a:spcAft>
              <a:defRPr/>
            </a:pPr>
            <a:r>
              <a:rPr lang="en-GB" sz="3600" b="1" dirty="0"/>
              <a:t>Types of Errors</a:t>
            </a:r>
            <a:endParaRPr lang="en-GB" sz="3600" dirty="0"/>
          </a:p>
        </p:txBody>
      </p:sp>
      <p:sp>
        <p:nvSpPr>
          <p:cNvPr id="3" name="Footer Placeholder 2"/>
          <p:cNvSpPr>
            <a:spLocks noGrp="1"/>
          </p:cNvSpPr>
          <p:nvPr>
            <p:ph type="ftr" sz="quarter" idx="11"/>
          </p:nvPr>
        </p:nvSpPr>
        <p:spPr/>
        <p:txBody>
          <a:bodyPr/>
          <a:lstStyle/>
          <a:p>
            <a:r>
              <a:rPr lang="en-GB"/>
              <a:t>www.statstutor.ac.uk</a:t>
            </a:r>
            <a:endParaRPr lang="en-US"/>
          </a:p>
        </p:txBody>
      </p:sp>
      <p:graphicFrame>
        <p:nvGraphicFramePr>
          <p:cNvPr id="6" name="Group 37"/>
          <p:cNvGraphicFramePr>
            <a:graphicFrameLocks/>
          </p:cNvGraphicFramePr>
          <p:nvPr>
            <p:extLst>
              <p:ext uri="{D42A27DB-BD31-4B8C-83A1-F6EECF244321}">
                <p14:modId xmlns:p14="http://schemas.microsoft.com/office/powerpoint/2010/main" val="3958210902"/>
              </p:ext>
            </p:extLst>
          </p:nvPr>
        </p:nvGraphicFramePr>
        <p:xfrm>
          <a:off x="609600" y="1795344"/>
          <a:ext cx="8001003" cy="4224456"/>
        </p:xfrm>
        <a:graphic>
          <a:graphicData uri="http://schemas.openxmlformats.org/drawingml/2006/table">
            <a:tbl>
              <a:tblPr/>
              <a:tblGrid>
                <a:gridCol w="2667001">
                  <a:extLst>
                    <a:ext uri="{9D8B030D-6E8A-4147-A177-3AD203B41FA5}">
                      <a16:colId xmlns:a16="http://schemas.microsoft.com/office/drawing/2014/main" val="20000"/>
                    </a:ext>
                  </a:extLst>
                </a:gridCol>
                <a:gridCol w="2667001">
                  <a:extLst>
                    <a:ext uri="{9D8B030D-6E8A-4147-A177-3AD203B41FA5}">
                      <a16:colId xmlns:a16="http://schemas.microsoft.com/office/drawing/2014/main" val="20001"/>
                    </a:ext>
                  </a:extLst>
                </a:gridCol>
                <a:gridCol w="2667001">
                  <a:extLst>
                    <a:ext uri="{9D8B030D-6E8A-4147-A177-3AD203B41FA5}">
                      <a16:colId xmlns:a16="http://schemas.microsoft.com/office/drawing/2014/main" val="20002"/>
                    </a:ext>
                  </a:extLst>
                </a:gridCol>
              </a:tblGrid>
              <a:tr h="1209469">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0" i="0" u="none" strike="noStrike" cap="none" normalizeH="0" baseline="0" dirty="0">
                        <a:ln>
                          <a:noFill/>
                        </a:ln>
                        <a:solidFill>
                          <a:schemeClr val="tx1"/>
                        </a:solidFill>
                        <a:effectLst/>
                        <a:latin typeface="Calibri" pitchFamily="34" charset="0"/>
                        <a:cs typeface="Times New Roman" pitchFamily="18"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chemeClr val="tx1"/>
                          </a:solidFill>
                          <a:effectLst/>
                          <a:latin typeface="Calibri" pitchFamily="34" charset="0"/>
                          <a:cs typeface="Times New Roman" pitchFamily="18" charset="0"/>
                        </a:rPr>
                        <a:t>Study reports</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chemeClr val="tx1"/>
                          </a:solidFill>
                          <a:effectLst/>
                          <a:latin typeface="Calibri" pitchFamily="34" charset="0"/>
                          <a:cs typeface="Times New Roman" pitchFamily="18" charset="0"/>
                        </a:rPr>
                        <a:t> </a:t>
                      </a:r>
                      <a:r>
                        <a:rPr kumimoji="0" lang="en-GB" sz="2400" b="1" i="0" u="none" strike="noStrike" cap="none" normalizeH="0" baseline="0" dirty="0">
                          <a:ln>
                            <a:noFill/>
                          </a:ln>
                          <a:solidFill>
                            <a:schemeClr val="tx1"/>
                          </a:solidFill>
                          <a:effectLst/>
                          <a:latin typeface="Calibri" pitchFamily="34" charset="0"/>
                          <a:cs typeface="Times New Roman" pitchFamily="18" charset="0"/>
                        </a:rPr>
                        <a:t>NO</a:t>
                      </a:r>
                      <a:r>
                        <a:rPr kumimoji="0" lang="en-GB" sz="2400" b="0" i="0" u="none" strike="noStrike" cap="none" normalizeH="0" baseline="0" dirty="0">
                          <a:ln>
                            <a:noFill/>
                          </a:ln>
                          <a:solidFill>
                            <a:schemeClr val="tx1"/>
                          </a:solidFill>
                          <a:effectLst/>
                          <a:latin typeface="Calibri" pitchFamily="34" charset="0"/>
                          <a:cs typeface="Times New Roman" pitchFamily="18" charset="0"/>
                        </a:rPr>
                        <a:t> difference</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chemeClr val="tx1"/>
                          </a:solidFill>
                          <a:effectLst/>
                          <a:latin typeface="Calibri" pitchFamily="34" charset="0"/>
                          <a:cs typeface="Times New Roman" pitchFamily="18" charset="0"/>
                        </a:rPr>
                        <a:t>(Do not reject H</a:t>
                      </a:r>
                      <a:r>
                        <a:rPr kumimoji="0" lang="en-GB" sz="2400" b="0" i="0" u="none" strike="noStrike" cap="none" normalizeH="0" baseline="-25000" dirty="0">
                          <a:ln>
                            <a:noFill/>
                          </a:ln>
                          <a:solidFill>
                            <a:schemeClr val="tx1"/>
                          </a:solidFill>
                          <a:effectLst/>
                          <a:latin typeface="Calibri" pitchFamily="34" charset="0"/>
                          <a:cs typeface="Times New Roman" pitchFamily="18" charset="0"/>
                        </a:rPr>
                        <a:t>0</a:t>
                      </a:r>
                      <a:r>
                        <a:rPr kumimoji="0" lang="en-GB" sz="2400" b="0" i="0" u="none" strike="noStrike" cap="none" normalizeH="0" baseline="0" dirty="0">
                          <a:ln>
                            <a:noFill/>
                          </a:ln>
                          <a:solidFill>
                            <a:schemeClr val="tx1"/>
                          </a:solidFill>
                          <a:effectLst/>
                          <a:latin typeface="Calibri" pitchFamily="34" charset="0"/>
                          <a:cs typeface="Times New Roman" pitchFamily="18" charset="0"/>
                        </a:rPr>
                        <a: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chemeClr val="tx1"/>
                          </a:solidFill>
                          <a:effectLst/>
                          <a:latin typeface="Calibri" pitchFamily="34" charset="0"/>
                          <a:cs typeface="Times New Roman" pitchFamily="18" charset="0"/>
                        </a:rPr>
                        <a:t>Study reports </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1" i="0" u="none" strike="noStrike" cap="none" normalizeH="0" baseline="0" dirty="0">
                          <a:ln>
                            <a:noFill/>
                          </a:ln>
                          <a:solidFill>
                            <a:schemeClr val="tx1"/>
                          </a:solidFill>
                          <a:effectLst/>
                          <a:latin typeface="Calibri" pitchFamily="34" charset="0"/>
                          <a:cs typeface="Times New Roman" pitchFamily="18" charset="0"/>
                        </a:rPr>
                        <a:t>IS </a:t>
                      </a:r>
                      <a:r>
                        <a:rPr kumimoji="0" lang="en-GB" sz="2400" b="0" i="0" u="none" strike="noStrike" cap="none" normalizeH="0" baseline="0" dirty="0">
                          <a:ln>
                            <a:noFill/>
                          </a:ln>
                          <a:solidFill>
                            <a:schemeClr val="tx1"/>
                          </a:solidFill>
                          <a:effectLst/>
                          <a:latin typeface="Calibri" pitchFamily="34" charset="0"/>
                          <a:cs typeface="Times New Roman" pitchFamily="18" charset="0"/>
                        </a:rPr>
                        <a:t>a difference</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chemeClr val="tx1"/>
                          </a:solidFill>
                          <a:effectLst/>
                          <a:latin typeface="Calibri" pitchFamily="34" charset="0"/>
                          <a:cs typeface="Times New Roman" pitchFamily="18" charset="0"/>
                        </a:rPr>
                        <a:t>(Reject H</a:t>
                      </a:r>
                      <a:r>
                        <a:rPr kumimoji="0" lang="en-GB" sz="2400" b="0" i="0" u="none" strike="noStrike" cap="none" normalizeH="0" baseline="-25000" dirty="0">
                          <a:ln>
                            <a:noFill/>
                          </a:ln>
                          <a:solidFill>
                            <a:schemeClr val="tx1"/>
                          </a:solidFill>
                          <a:effectLst/>
                          <a:latin typeface="Calibri" pitchFamily="34" charset="0"/>
                          <a:cs typeface="Times New Roman" pitchFamily="18" charset="0"/>
                        </a:rPr>
                        <a:t>0</a:t>
                      </a:r>
                      <a:r>
                        <a:rPr kumimoji="0" lang="en-GB" sz="2400" b="0" i="0" u="none" strike="noStrike" cap="none" normalizeH="0" baseline="0" dirty="0">
                          <a:ln>
                            <a:noFill/>
                          </a:ln>
                          <a:solidFill>
                            <a:schemeClr val="tx1"/>
                          </a:solidFill>
                          <a:effectLst/>
                          <a:latin typeface="Calibri" pitchFamily="34" charset="0"/>
                          <a:cs typeface="Times New Roman" pitchFamily="18" charset="0"/>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6889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chemeClr val="tx1"/>
                          </a:solidFill>
                          <a:effectLst/>
                          <a:latin typeface="Calibri" pitchFamily="34" charset="0"/>
                          <a:cs typeface="Times New Roman" pitchFamily="18" charset="0"/>
                        </a:rPr>
                        <a:t>H</a:t>
                      </a:r>
                      <a:r>
                        <a:rPr kumimoji="0" lang="en-GB" sz="2400" b="0" i="0" u="none" strike="noStrike" cap="none" normalizeH="0" baseline="-25000" dirty="0">
                          <a:ln>
                            <a:noFill/>
                          </a:ln>
                          <a:solidFill>
                            <a:schemeClr val="tx1"/>
                          </a:solidFill>
                          <a:effectLst/>
                          <a:latin typeface="Calibri" pitchFamily="34" charset="0"/>
                          <a:cs typeface="Times New Roman" pitchFamily="18" charset="0"/>
                        </a:rPr>
                        <a:t>0</a:t>
                      </a:r>
                      <a:r>
                        <a:rPr kumimoji="0" lang="en-GB" sz="2400" b="0" i="0" u="none" strike="noStrike" cap="none" normalizeH="0" baseline="0" dirty="0">
                          <a:ln>
                            <a:noFill/>
                          </a:ln>
                          <a:solidFill>
                            <a:schemeClr val="tx1"/>
                          </a:solidFill>
                          <a:effectLst/>
                          <a:latin typeface="Calibri" pitchFamily="34" charset="0"/>
                          <a:cs typeface="Times New Roman" pitchFamily="18" charset="0"/>
                        </a:rPr>
                        <a:t> is true</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chemeClr val="tx1"/>
                          </a:solidFill>
                          <a:effectLst/>
                          <a:latin typeface="Calibri" pitchFamily="34" charset="0"/>
                          <a:cs typeface="Times New Roman" pitchFamily="18" charset="0"/>
                        </a:rPr>
                        <a:t>Difference Does </a:t>
                      </a:r>
                      <a:r>
                        <a:rPr kumimoji="0" lang="en-GB" sz="2400" b="1" i="0" u="none" strike="noStrike" cap="none" normalizeH="0" baseline="0" dirty="0">
                          <a:ln>
                            <a:noFill/>
                          </a:ln>
                          <a:solidFill>
                            <a:schemeClr val="tx1"/>
                          </a:solidFill>
                          <a:effectLst/>
                          <a:latin typeface="Calibri" pitchFamily="34" charset="0"/>
                          <a:cs typeface="Times New Roman" pitchFamily="18" charset="0"/>
                        </a:rPr>
                        <a:t>NOT</a:t>
                      </a:r>
                      <a:r>
                        <a:rPr kumimoji="0" lang="en-GB" sz="2400" b="0" i="0" u="none" strike="noStrike" cap="none" normalizeH="0" baseline="0" dirty="0">
                          <a:ln>
                            <a:noFill/>
                          </a:ln>
                          <a:solidFill>
                            <a:schemeClr val="tx1"/>
                          </a:solidFill>
                          <a:effectLst/>
                          <a:latin typeface="Calibri" pitchFamily="34" charset="0"/>
                          <a:cs typeface="Times New Roman" pitchFamily="18" charset="0"/>
                        </a:rPr>
                        <a:t> exist in population</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0" i="0" u="none" strike="noStrike" cap="none" normalizeH="0" baseline="0" dirty="0">
                        <a:ln>
                          <a:noFill/>
                        </a:ln>
                        <a:solidFill>
                          <a:schemeClr val="tx1"/>
                        </a:solidFill>
                        <a:effectLst/>
                        <a:latin typeface="Calibri" pitchFamily="34" charset="0"/>
                        <a:cs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0" i="0" u="none" strike="noStrike" cap="none" normalizeH="0" baseline="0" dirty="0">
                        <a:ln>
                          <a:noFill/>
                        </a:ln>
                        <a:solidFill>
                          <a:schemeClr val="tx1"/>
                        </a:solidFill>
                        <a:effectLst/>
                        <a:latin typeface="Calibri" pitchFamily="34" charset="0"/>
                        <a:cs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20841">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sz="2400" b="0" i="0" u="none" strike="noStrike" cap="none" normalizeH="0" baseline="0" dirty="0">
                          <a:ln>
                            <a:noFill/>
                          </a:ln>
                          <a:solidFill>
                            <a:schemeClr val="tx1"/>
                          </a:solidFill>
                          <a:effectLst/>
                          <a:latin typeface="Calibri" pitchFamily="34" charset="0"/>
                          <a:cs typeface="Times New Roman" pitchFamily="18" charset="0"/>
                        </a:rPr>
                        <a:t>H</a:t>
                      </a:r>
                      <a:r>
                        <a:rPr kumimoji="0" lang="en-GB" sz="2400" b="0" i="0" u="none" strike="noStrike" cap="none" normalizeH="0" baseline="-25000" dirty="0">
                          <a:ln>
                            <a:noFill/>
                          </a:ln>
                          <a:solidFill>
                            <a:schemeClr val="tx1"/>
                          </a:solidFill>
                          <a:effectLst/>
                          <a:latin typeface="Calibri" pitchFamily="34" charset="0"/>
                          <a:cs typeface="Times New Roman" pitchFamily="18" charset="0"/>
                        </a:rPr>
                        <a:t>A</a:t>
                      </a:r>
                      <a:r>
                        <a:rPr kumimoji="0" lang="en-GB" sz="2400" b="0" i="0" u="none" strike="noStrike" cap="none" normalizeH="0" baseline="0" dirty="0">
                          <a:ln>
                            <a:noFill/>
                          </a:ln>
                          <a:solidFill>
                            <a:schemeClr val="tx1"/>
                          </a:solidFill>
                          <a:effectLst/>
                          <a:latin typeface="Calibri" pitchFamily="34" charset="0"/>
                          <a:cs typeface="Times New Roman" pitchFamily="18" charset="0"/>
                        </a:rPr>
                        <a:t> is true</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chemeClr val="tx1"/>
                          </a:solidFill>
                          <a:effectLst/>
                          <a:latin typeface="Calibri" pitchFamily="34" charset="0"/>
                          <a:cs typeface="Times New Roman" pitchFamily="18" charset="0"/>
                        </a:rPr>
                        <a:t>Difference </a:t>
                      </a:r>
                      <a:r>
                        <a:rPr kumimoji="0" lang="en-GB" sz="2400" b="1" i="0" u="none" strike="noStrike" cap="none" normalizeH="0" baseline="0" dirty="0">
                          <a:ln>
                            <a:noFill/>
                          </a:ln>
                          <a:solidFill>
                            <a:schemeClr val="tx1"/>
                          </a:solidFill>
                          <a:effectLst/>
                          <a:latin typeface="Calibri" pitchFamily="34" charset="0"/>
                          <a:cs typeface="Times New Roman" pitchFamily="18" charset="0"/>
                        </a:rPr>
                        <a:t>DOES </a:t>
                      </a:r>
                      <a:r>
                        <a:rPr kumimoji="0" lang="en-GB" sz="2400" b="0" i="0" u="none" strike="noStrike" cap="none" normalizeH="0" baseline="0" dirty="0">
                          <a:ln>
                            <a:noFill/>
                          </a:ln>
                          <a:solidFill>
                            <a:schemeClr val="tx1"/>
                          </a:solidFill>
                          <a:effectLst/>
                          <a:latin typeface="Calibri" pitchFamily="34" charset="0"/>
                          <a:cs typeface="Times New Roman" pitchFamily="18" charset="0"/>
                        </a:rPr>
                        <a:t>exist in population</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0" i="0" u="none" strike="noStrike" cap="none" normalizeH="0" baseline="0" dirty="0">
                        <a:ln>
                          <a:noFill/>
                        </a:ln>
                        <a:solidFill>
                          <a:schemeClr val="tx1"/>
                        </a:solidFill>
                        <a:effectLst/>
                        <a:latin typeface="Calibri" pitchFamily="34" charset="0"/>
                        <a:cs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0" i="0" u="none" strike="noStrike" cap="none" normalizeH="0" baseline="0" dirty="0">
                        <a:ln>
                          <a:noFill/>
                        </a:ln>
                        <a:solidFill>
                          <a:schemeClr val="tx1"/>
                        </a:solidFill>
                        <a:effectLst/>
                        <a:latin typeface="Calibri" pitchFamily="34" charset="0"/>
                        <a:cs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AutoShape 36"/>
          <p:cNvSpPr>
            <a:spLocks noChangeArrowheads="1"/>
          </p:cNvSpPr>
          <p:nvPr/>
        </p:nvSpPr>
        <p:spPr bwMode="auto">
          <a:xfrm>
            <a:off x="152400" y="762000"/>
            <a:ext cx="3733800" cy="914400"/>
          </a:xfrm>
          <a:prstGeom prst="wedgeRoundRectCallout">
            <a:avLst>
              <a:gd name="adj1" fmla="val 70942"/>
              <a:gd name="adj2" fmla="val 416419"/>
              <a:gd name="adj3" fmla="val 16667"/>
            </a:avLst>
          </a:prstGeom>
          <a:solidFill>
            <a:schemeClr val="accent1">
              <a:alpha val="0"/>
            </a:schemeClr>
          </a:solidFill>
          <a:ln w="25400">
            <a:solidFill>
              <a:schemeClr val="tx1"/>
            </a:solidFill>
            <a:miter lim="800000"/>
            <a:headEnd/>
            <a:tailEnd/>
          </a:ln>
        </p:spPr>
        <p:txBody>
          <a:bodyPr/>
          <a:lstStyle/>
          <a:p>
            <a:pPr algn="ctr"/>
            <a:r>
              <a:rPr lang="en-GB" sz="2400" b="1" dirty="0">
                <a:solidFill>
                  <a:srgbClr val="006600"/>
                </a:solidFill>
              </a:rPr>
              <a:t>Controlled via sample size (=1-Power of test)</a:t>
            </a:r>
          </a:p>
        </p:txBody>
      </p:sp>
      <p:pic>
        <p:nvPicPr>
          <p:cNvPr id="8" name="Picture 27" descr="j043466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43400" y="3581400"/>
            <a:ext cx="7620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8" descr="j043466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00" y="4953000"/>
            <a:ext cx="762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36"/>
          <p:cNvSpPr>
            <a:spLocks noChangeArrowheads="1"/>
          </p:cNvSpPr>
          <p:nvPr/>
        </p:nvSpPr>
        <p:spPr bwMode="auto">
          <a:xfrm>
            <a:off x="4292600" y="762000"/>
            <a:ext cx="4699000" cy="952500"/>
          </a:xfrm>
          <a:prstGeom prst="wedgeRoundRectCallout">
            <a:avLst>
              <a:gd name="adj1" fmla="val 13184"/>
              <a:gd name="adj2" fmla="val 252412"/>
              <a:gd name="adj3" fmla="val 16667"/>
            </a:avLst>
          </a:prstGeom>
          <a:solidFill>
            <a:schemeClr val="accent1">
              <a:alpha val="0"/>
            </a:schemeClr>
          </a:solidFill>
          <a:ln w="25400">
            <a:solidFill>
              <a:schemeClr val="tx1"/>
            </a:solidFill>
            <a:miter lim="800000"/>
            <a:headEnd/>
            <a:tailEnd/>
          </a:ln>
        </p:spPr>
        <p:txBody>
          <a:bodyPr/>
          <a:lstStyle/>
          <a:p>
            <a:pPr algn="ctr"/>
            <a:r>
              <a:rPr lang="en-GB" sz="2400" b="1" dirty="0">
                <a:solidFill>
                  <a:srgbClr val="006600"/>
                </a:solidFill>
              </a:rPr>
              <a:t>Typically restrict to a 5% Risk</a:t>
            </a:r>
          </a:p>
          <a:p>
            <a:pPr algn="ctr"/>
            <a:r>
              <a:rPr lang="en-GB" sz="2400" b="1" dirty="0">
                <a:solidFill>
                  <a:srgbClr val="006600"/>
                </a:solidFill>
              </a:rPr>
              <a:t>= level of significance</a:t>
            </a:r>
          </a:p>
        </p:txBody>
      </p:sp>
      <p:sp>
        <p:nvSpPr>
          <p:cNvPr id="11" name="AutoShape 36"/>
          <p:cNvSpPr>
            <a:spLocks noChangeArrowheads="1"/>
          </p:cNvSpPr>
          <p:nvPr/>
        </p:nvSpPr>
        <p:spPr bwMode="auto">
          <a:xfrm>
            <a:off x="3962400" y="6172200"/>
            <a:ext cx="4571999" cy="609600"/>
          </a:xfrm>
          <a:prstGeom prst="wedgeRoundRectCallout">
            <a:avLst>
              <a:gd name="adj1" fmla="val 20265"/>
              <a:gd name="adj2" fmla="val -128720"/>
              <a:gd name="adj3" fmla="val 16667"/>
            </a:avLst>
          </a:prstGeom>
          <a:solidFill>
            <a:schemeClr val="accent1">
              <a:alpha val="0"/>
            </a:schemeClr>
          </a:solidFill>
          <a:ln w="25400">
            <a:solidFill>
              <a:schemeClr val="tx1"/>
            </a:solidFill>
            <a:miter lim="800000"/>
            <a:headEnd/>
            <a:tailEnd/>
          </a:ln>
        </p:spPr>
        <p:txBody>
          <a:bodyPr/>
          <a:lstStyle/>
          <a:p>
            <a:pPr algn="ctr"/>
            <a:r>
              <a:rPr lang="en-GB" sz="2400" b="1" dirty="0" err="1">
                <a:solidFill>
                  <a:srgbClr val="006600"/>
                </a:solidFill>
              </a:rPr>
              <a:t>Prob</a:t>
            </a:r>
            <a:r>
              <a:rPr lang="en-GB" sz="2400" b="1" dirty="0">
                <a:solidFill>
                  <a:srgbClr val="006600"/>
                </a:solidFill>
              </a:rPr>
              <a:t> of this = Power of test</a:t>
            </a:r>
          </a:p>
        </p:txBody>
      </p:sp>
      <p:sp>
        <p:nvSpPr>
          <p:cNvPr id="12" name="Text Box 40"/>
          <p:cNvSpPr txBox="1">
            <a:spLocks noChangeArrowheads="1"/>
          </p:cNvSpPr>
          <p:nvPr/>
        </p:nvSpPr>
        <p:spPr bwMode="auto">
          <a:xfrm>
            <a:off x="7162799" y="3588603"/>
            <a:ext cx="1371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spcBef>
                <a:spcPct val="50000"/>
              </a:spcBef>
            </a:pPr>
            <a:r>
              <a:rPr lang="en-GB" dirty="0"/>
              <a:t>Type I Error</a:t>
            </a:r>
          </a:p>
        </p:txBody>
      </p:sp>
      <p:sp>
        <p:nvSpPr>
          <p:cNvPr id="13" name="Text Box 34"/>
          <p:cNvSpPr txBox="1">
            <a:spLocks noChangeArrowheads="1"/>
          </p:cNvSpPr>
          <p:nvPr/>
        </p:nvSpPr>
        <p:spPr bwMode="auto">
          <a:xfrm>
            <a:off x="6324599" y="3352800"/>
            <a:ext cx="8382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spcBef>
                <a:spcPct val="50000"/>
              </a:spcBef>
            </a:pPr>
            <a:r>
              <a:rPr lang="en-GB" sz="6600" b="1" dirty="0"/>
              <a:t>X</a:t>
            </a:r>
          </a:p>
        </p:txBody>
      </p:sp>
      <p:sp>
        <p:nvSpPr>
          <p:cNvPr id="14" name="Text Box 42"/>
          <p:cNvSpPr txBox="1">
            <a:spLocks noChangeArrowheads="1"/>
          </p:cNvSpPr>
          <p:nvPr/>
        </p:nvSpPr>
        <p:spPr bwMode="auto">
          <a:xfrm>
            <a:off x="4648200" y="4965700"/>
            <a:ext cx="1371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spcBef>
                <a:spcPct val="50000"/>
              </a:spcBef>
            </a:pPr>
            <a:r>
              <a:rPr lang="en-GB" dirty="0"/>
              <a:t>Type II Error</a:t>
            </a:r>
          </a:p>
        </p:txBody>
      </p:sp>
      <p:sp>
        <p:nvSpPr>
          <p:cNvPr id="15" name="Text Box 41"/>
          <p:cNvSpPr txBox="1">
            <a:spLocks noChangeArrowheads="1"/>
          </p:cNvSpPr>
          <p:nvPr/>
        </p:nvSpPr>
        <p:spPr bwMode="auto">
          <a:xfrm>
            <a:off x="3810000" y="4725533"/>
            <a:ext cx="8382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spcBef>
                <a:spcPct val="50000"/>
              </a:spcBef>
            </a:pPr>
            <a:r>
              <a:rPr lang="en-GB" sz="6600" b="1" dirty="0"/>
              <a:t>X</a:t>
            </a:r>
          </a:p>
        </p:txBody>
      </p:sp>
    </p:spTree>
    <p:custDataLst>
      <p:tags r:id="rId1"/>
    </p:custDataLst>
    <p:extLst>
      <p:ext uri="{BB962C8B-B14F-4D97-AF65-F5344CB8AC3E}">
        <p14:creationId xmlns:p14="http://schemas.microsoft.com/office/powerpoint/2010/main" val="301831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p:bldP spid="13" grpId="0"/>
      <p:bldP spid="14" grpId="0"/>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490736" y="476672"/>
            <a:ext cx="8653264"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4000" b="0" dirty="0"/>
              <a:t>Summarising means</a:t>
            </a:r>
            <a:endParaRPr lang="en-GB" sz="40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Content Placeholder 2"/>
          <p:cNvSpPr txBox="1">
            <a:spLocks/>
          </p:cNvSpPr>
          <p:nvPr/>
        </p:nvSpPr>
        <p:spPr>
          <a:xfrm>
            <a:off x="152400" y="1417956"/>
            <a:ext cx="3771528" cy="4958824"/>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GB" sz="2800" dirty="0"/>
              <a:t>Calculate summary statistics by group</a:t>
            </a:r>
          </a:p>
          <a:p>
            <a:endParaRPr lang="en-GB" sz="2800" dirty="0"/>
          </a:p>
          <a:p>
            <a:r>
              <a:rPr lang="en-GB" sz="2800" dirty="0"/>
              <a:t>Look for outliers/ errors</a:t>
            </a:r>
          </a:p>
          <a:p>
            <a:endParaRPr lang="en-GB" sz="2800" dirty="0"/>
          </a:p>
          <a:p>
            <a:r>
              <a:rPr lang="en-GB" sz="2800" dirty="0"/>
              <a:t>Use a box-plot or confidence interval plot</a:t>
            </a:r>
          </a:p>
          <a:p>
            <a:endParaRPr lang="en-GB" sz="2300"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3928" y="1417955"/>
            <a:ext cx="5196830" cy="4494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2"/>
          <p:cNvSpPr txBox="1">
            <a:spLocks/>
          </p:cNvSpPr>
          <p:nvPr/>
        </p:nvSpPr>
        <p:spPr>
          <a:xfrm>
            <a:off x="-252045" y="6400800"/>
            <a:ext cx="1699845" cy="381000"/>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www.statstutor.ac.uk</a:t>
            </a:r>
            <a:endParaRPr lang="en-US" dirty="0"/>
          </a:p>
        </p:txBody>
      </p:sp>
    </p:spTree>
    <p:extLst>
      <p:ext uri="{BB962C8B-B14F-4D97-AF65-F5344CB8AC3E}">
        <p14:creationId xmlns:p14="http://schemas.microsoft.com/office/powerpoint/2010/main" val="1035287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Rectangle 2"/>
          <p:cNvSpPr>
            <a:spLocks noGrp="1" noChangeArrowheads="1"/>
          </p:cNvSpPr>
          <p:nvPr>
            <p:ph idx="1"/>
          </p:nvPr>
        </p:nvSpPr>
        <p:spPr>
          <a:xfrm>
            <a:off x="307019" y="1066800"/>
            <a:ext cx="8534400" cy="2971800"/>
          </a:xfrm>
        </p:spPr>
        <p:txBody>
          <a:bodyPr>
            <a:normAutofit/>
          </a:bodyPr>
          <a:lstStyle/>
          <a:p>
            <a:pPr marL="285750" indent="-285750" defTabSz="296863">
              <a:lnSpc>
                <a:spcPct val="90000"/>
              </a:lnSpc>
              <a:spcBef>
                <a:spcPct val="75000"/>
              </a:spcBef>
              <a:buClr>
                <a:srgbClr val="2A196F"/>
              </a:buClr>
              <a:tabLst>
                <a:tab pos="268288" algn="l"/>
                <a:tab pos="627063" algn="l"/>
              </a:tabLst>
            </a:pPr>
            <a:r>
              <a:rPr lang="en-GB" altLang="en-US" sz="2400" dirty="0"/>
              <a:t>A range of values within which we are confident (in terms of probability) that the true value of a pop parameter lies</a:t>
            </a:r>
          </a:p>
          <a:p>
            <a:pPr marL="285750" indent="-285750" defTabSz="296863" eaLnBrk="1" hangingPunct="1">
              <a:lnSpc>
                <a:spcPct val="90000"/>
              </a:lnSpc>
              <a:spcBef>
                <a:spcPct val="75000"/>
              </a:spcBef>
              <a:buClr>
                <a:srgbClr val="2A196F"/>
              </a:buClr>
              <a:tabLst>
                <a:tab pos="268288" algn="l"/>
                <a:tab pos="627063" algn="l"/>
              </a:tabLst>
            </a:pPr>
            <a:r>
              <a:rPr lang="en-GB" altLang="en-US" sz="2400" dirty="0"/>
              <a:t>A 95% CI is interpreted as 95% of the time the CI would contain the true value of the pop parameter</a:t>
            </a:r>
          </a:p>
          <a:p>
            <a:pPr marL="285750" indent="-285750" defTabSz="296863" eaLnBrk="1" hangingPunct="1">
              <a:lnSpc>
                <a:spcPct val="90000"/>
              </a:lnSpc>
              <a:spcBef>
                <a:spcPct val="75000"/>
              </a:spcBef>
              <a:buClr>
                <a:srgbClr val="2A196F"/>
              </a:buClr>
              <a:tabLst>
                <a:tab pos="268288" algn="l"/>
                <a:tab pos="627063" algn="l"/>
              </a:tabLst>
            </a:pPr>
            <a:r>
              <a:rPr lang="en-GB" altLang="en-US" sz="2400" dirty="0"/>
              <a:t>i.e. 5% of the time the CI would fail to contain the true value of the pop parameter</a:t>
            </a:r>
          </a:p>
        </p:txBody>
      </p:sp>
      <p:sp>
        <p:nvSpPr>
          <p:cNvPr id="4" name="Footer Placeholder 3"/>
          <p:cNvSpPr>
            <a:spLocks noGrp="1"/>
          </p:cNvSpPr>
          <p:nvPr>
            <p:ph type="ftr" sz="quarter" idx="11"/>
          </p:nvPr>
        </p:nvSpPr>
        <p:spPr/>
        <p:txBody>
          <a:bodyPr/>
          <a:lstStyle/>
          <a:p>
            <a:r>
              <a:rPr lang="en-GB"/>
              <a:t>www.statstutor.ac.uk</a:t>
            </a:r>
            <a:endParaRPr lang="en-US" dirty="0"/>
          </a:p>
        </p:txBody>
      </p:sp>
      <p:sp>
        <p:nvSpPr>
          <p:cNvPr id="5" name="Title 4"/>
          <p:cNvSpPr>
            <a:spLocks noGrp="1"/>
          </p:cNvSpPr>
          <p:nvPr>
            <p:ph type="title"/>
          </p:nvPr>
        </p:nvSpPr>
        <p:spPr>
          <a:xfrm>
            <a:off x="457200" y="274638"/>
            <a:ext cx="8153400" cy="868362"/>
          </a:xfrm>
        </p:spPr>
        <p:txBody>
          <a:bodyPr>
            <a:normAutofit/>
          </a:bodyPr>
          <a:lstStyle/>
          <a:p>
            <a:r>
              <a:rPr lang="en-GB" sz="3600" dirty="0"/>
              <a:t>Confidence Intervals</a:t>
            </a:r>
          </a:p>
        </p:txBody>
      </p:sp>
      <p:pic>
        <p:nvPicPr>
          <p:cNvPr id="4096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244" y="4038600"/>
            <a:ext cx="8235950" cy="196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800600" y="4267200"/>
            <a:ext cx="1828800" cy="1600200"/>
          </a:xfrm>
          <a:prstGeom prst="rect">
            <a:avLst/>
          </a:prstGeom>
          <a:solidFill>
            <a:schemeClr val="accent1">
              <a:alpha val="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203239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9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96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0962"/>
                                        </p:tgtEl>
                                        <p:attrNameLst>
                                          <p:attrName>style.visibility</p:attrName>
                                        </p:attrNameLst>
                                      </p:cBhvr>
                                      <p:to>
                                        <p:strVal val="visible"/>
                                      </p:to>
                                    </p:set>
                                    <p:animEffect transition="in" filter="wipe(left)">
                                      <p:cBhvr>
                                        <p:cTn id="19" dur="500"/>
                                        <p:tgtEl>
                                          <p:spTgt spid="4096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457200" y="476672"/>
            <a:ext cx="8686800"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4000" b="0" dirty="0"/>
              <a:t>Correlation Coefficient r</a:t>
            </a:r>
            <a:endParaRPr lang="en-GB" sz="40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Content Placeholder 1"/>
          <p:cNvSpPr txBox="1">
            <a:spLocks/>
          </p:cNvSpPr>
          <p:nvPr/>
        </p:nvSpPr>
        <p:spPr>
          <a:xfrm>
            <a:off x="457200" y="1219200"/>
            <a:ext cx="8507288" cy="4960708"/>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GB" sz="2400" b="1" dirty="0"/>
              <a:t>Measures strength of a relationship between two continuous variables</a:t>
            </a:r>
            <a:endParaRPr lang="en-GB" sz="2200" dirty="0"/>
          </a:p>
        </p:txBody>
      </p:sp>
      <p:pic>
        <p:nvPicPr>
          <p:cNvPr id="9" name="Picture 1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6819"/>
          <a:stretch/>
        </p:blipFill>
        <p:spPr bwMode="auto">
          <a:xfrm>
            <a:off x="1276654" y="1981200"/>
            <a:ext cx="4819346" cy="4042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6615525" y="2438400"/>
            <a:ext cx="1656184" cy="461665"/>
          </a:xfrm>
          <a:prstGeom prst="rect">
            <a:avLst/>
          </a:prstGeom>
          <a:noFill/>
        </p:spPr>
        <p:txBody>
          <a:bodyPr wrap="square" rtlCol="0">
            <a:spAutoFit/>
          </a:bodyPr>
          <a:lstStyle/>
          <a:p>
            <a:r>
              <a:rPr lang="en-GB" sz="2400" dirty="0"/>
              <a:t>r = 0.9</a:t>
            </a:r>
          </a:p>
        </p:txBody>
      </p:sp>
      <p:sp>
        <p:nvSpPr>
          <p:cNvPr id="12" name="TextBox 11"/>
          <p:cNvSpPr txBox="1"/>
          <p:nvPr/>
        </p:nvSpPr>
        <p:spPr>
          <a:xfrm>
            <a:off x="6555040" y="3505200"/>
            <a:ext cx="1656184" cy="461665"/>
          </a:xfrm>
          <a:prstGeom prst="rect">
            <a:avLst/>
          </a:prstGeom>
          <a:noFill/>
        </p:spPr>
        <p:txBody>
          <a:bodyPr wrap="square" rtlCol="0">
            <a:spAutoFit/>
          </a:bodyPr>
          <a:lstStyle/>
          <a:p>
            <a:r>
              <a:rPr lang="en-GB" sz="2400" dirty="0"/>
              <a:t>r = 0.01</a:t>
            </a:r>
          </a:p>
        </p:txBody>
      </p:sp>
      <p:sp>
        <p:nvSpPr>
          <p:cNvPr id="13" name="TextBox 12"/>
          <p:cNvSpPr txBox="1"/>
          <p:nvPr/>
        </p:nvSpPr>
        <p:spPr>
          <a:xfrm>
            <a:off x="6588224" y="4872335"/>
            <a:ext cx="1656184" cy="461665"/>
          </a:xfrm>
          <a:prstGeom prst="rect">
            <a:avLst/>
          </a:prstGeom>
          <a:noFill/>
        </p:spPr>
        <p:txBody>
          <a:bodyPr wrap="square" rtlCol="0">
            <a:spAutoFit/>
          </a:bodyPr>
          <a:lstStyle/>
          <a:p>
            <a:r>
              <a:rPr lang="en-GB" sz="2400" dirty="0"/>
              <a:t>r = -0.9</a:t>
            </a:r>
          </a:p>
        </p:txBody>
      </p:sp>
      <p:sp>
        <p:nvSpPr>
          <p:cNvPr id="14" name="Footer Placeholder 2"/>
          <p:cNvSpPr txBox="1">
            <a:spLocks/>
          </p:cNvSpPr>
          <p:nvPr/>
        </p:nvSpPr>
        <p:spPr>
          <a:xfrm>
            <a:off x="-152400" y="6477000"/>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www.statstutor.ac.uk</a:t>
            </a:r>
            <a:endParaRPr lang="en-US" dirty="0"/>
          </a:p>
        </p:txBody>
      </p:sp>
      <mc:AlternateContent xmlns:mc="http://schemas.openxmlformats.org/markup-compatibility/2006" xmlns:a14="http://schemas.microsoft.com/office/drawing/2010/main">
        <mc:Choice Requires="a14">
          <p:sp>
            <p:nvSpPr>
              <p:cNvPr id="15" name="TextBox 14"/>
              <p:cNvSpPr txBox="1"/>
              <p:nvPr/>
            </p:nvSpPr>
            <p:spPr>
              <a:xfrm>
                <a:off x="6213369" y="1671935"/>
                <a:ext cx="2549631" cy="461665"/>
              </a:xfrm>
              <a:prstGeom prst="rect">
                <a:avLst/>
              </a:prstGeom>
              <a:noFill/>
            </p:spPr>
            <p:txBody>
              <a:bodyPr wrap="square" rtlCol="0">
                <a:spAutoFit/>
              </a:bodyPr>
              <a:lstStyle/>
              <a:p>
                <a:r>
                  <a:rPr lang="en-GB" sz="2400" dirty="0"/>
                  <a:t>-1 </a:t>
                </a:r>
                <a14:m>
                  <m:oMath xmlns:m="http://schemas.openxmlformats.org/officeDocument/2006/math">
                    <m:r>
                      <a:rPr lang="en-GB" sz="2400" i="1">
                        <a:latin typeface="Cambria Math"/>
                        <a:ea typeface="Cambria Math"/>
                      </a:rPr>
                      <m:t>≤</m:t>
                    </m:r>
                  </m:oMath>
                </a14:m>
                <a:r>
                  <a:rPr lang="en-GB" sz="2400" dirty="0"/>
                  <a:t> r </a:t>
                </a:r>
                <a14:m>
                  <m:oMath xmlns:m="http://schemas.openxmlformats.org/officeDocument/2006/math">
                    <m:r>
                      <a:rPr lang="en-GB" sz="2400" i="1" smtClean="0">
                        <a:latin typeface="Cambria Math"/>
                        <a:ea typeface="Cambria Math"/>
                      </a:rPr>
                      <m:t>≤</m:t>
                    </m:r>
                  </m:oMath>
                </a14:m>
                <a:r>
                  <a:rPr lang="en-GB" sz="2400" dirty="0"/>
                  <a:t> 1</a:t>
                </a:r>
              </a:p>
            </p:txBody>
          </p:sp>
        </mc:Choice>
        <mc:Fallback xmlns="">
          <p:sp>
            <p:nvSpPr>
              <p:cNvPr id="15" name="TextBox 14"/>
              <p:cNvSpPr txBox="1">
                <a:spLocks noRot="1" noChangeAspect="1" noMove="1" noResize="1" noEditPoints="1" noAdjustHandles="1" noChangeArrowheads="1" noChangeShapeType="1" noTextEdit="1"/>
              </p:cNvSpPr>
              <p:nvPr/>
            </p:nvSpPr>
            <p:spPr>
              <a:xfrm>
                <a:off x="6213369" y="1671935"/>
                <a:ext cx="2549631" cy="461665"/>
              </a:xfrm>
              <a:prstGeom prst="rect">
                <a:avLst/>
              </a:prstGeom>
              <a:blipFill rotWithShape="1">
                <a:blip r:embed="rId4" cstate="print"/>
                <a:stretch>
                  <a:fillRect l="-3580" t="-9211" b="-30263"/>
                </a:stretch>
              </a:blipFill>
            </p:spPr>
            <p:txBody>
              <a:bodyPr/>
              <a:lstStyle/>
              <a:p>
                <a:r>
                  <a:rPr lang="en-GB">
                    <a:noFill/>
                  </a:rPr>
                  <a:t> </a:t>
                </a:r>
              </a:p>
            </p:txBody>
          </p:sp>
        </mc:Fallback>
      </mc:AlternateContent>
    </p:spTree>
    <p:extLst>
      <p:ext uri="{BB962C8B-B14F-4D97-AF65-F5344CB8AC3E}">
        <p14:creationId xmlns:p14="http://schemas.microsoft.com/office/powerpoint/2010/main" val="20726843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107504" y="1268760"/>
            <a:ext cx="8668196" cy="576064"/>
          </a:xfrm>
        </p:spPr>
        <p:txBody>
          <a:bodyPr>
            <a:noAutofit/>
          </a:bodyPr>
          <a:lstStyle/>
          <a:p>
            <a:pPr>
              <a:lnSpc>
                <a:spcPct val="80000"/>
              </a:lnSpc>
              <a:buNone/>
            </a:pPr>
            <a:r>
              <a:rPr lang="en-GB" sz="2800" b="1" dirty="0">
                <a:solidFill>
                  <a:srgbClr val="00B0F0"/>
                </a:solidFill>
              </a:rPr>
              <a:t>Relationship between two scale variables:</a:t>
            </a:r>
          </a:p>
          <a:p>
            <a:pPr>
              <a:lnSpc>
                <a:spcPct val="80000"/>
              </a:lnSpc>
              <a:buFont typeface="Wingdings 3" pitchFamily="18" charset="2"/>
              <a:buNone/>
            </a:pPr>
            <a:endParaRPr lang="en-GB" sz="2800" b="1" dirty="0">
              <a:solidFill>
                <a:srgbClr val="00B0F0"/>
              </a:solidFill>
            </a:endParaRPr>
          </a:p>
        </p:txBody>
      </p:sp>
      <p:sp>
        <p:nvSpPr>
          <p:cNvPr id="10" name="Rectangle 2"/>
          <p:cNvSpPr>
            <a:spLocks noGrp="1" noChangeArrowheads="1"/>
          </p:cNvSpPr>
          <p:nvPr>
            <p:ph type="title"/>
          </p:nvPr>
        </p:nvSpPr>
        <p:spPr>
          <a:xfrm>
            <a:off x="407225" y="143824"/>
            <a:ext cx="6860474" cy="1244600"/>
          </a:xfrm>
        </p:spPr>
        <p:txBody>
          <a:bodyPr>
            <a:noAutofit/>
          </a:bodyPr>
          <a:lstStyle/>
          <a:p>
            <a:pPr fontAlgn="auto">
              <a:spcAft>
                <a:spcPts val="0"/>
              </a:spcAft>
              <a:defRPr/>
            </a:pPr>
            <a:r>
              <a:rPr lang="en-GB" dirty="0">
                <a:cs typeface="Times New Roman" pitchFamily="18" charset="0"/>
              </a:rPr>
              <a:t>Scatterplot</a:t>
            </a:r>
          </a:p>
        </p:txBody>
      </p:sp>
      <p:pic>
        <p:nvPicPr>
          <p:cNvPr id="175110" name="Picture 2"/>
          <p:cNvPicPr>
            <a:picLocks noChangeAspect="1" noChangeArrowheads="1"/>
          </p:cNvPicPr>
          <p:nvPr/>
        </p:nvPicPr>
        <p:blipFill rotWithShape="1">
          <a:blip r:embed="rId3" cstate="print"/>
          <a:srcRect r="11459"/>
          <a:stretch/>
        </p:blipFill>
        <p:spPr bwMode="auto">
          <a:xfrm>
            <a:off x="4457700" y="1979613"/>
            <a:ext cx="4318000" cy="4706937"/>
          </a:xfrm>
          <a:prstGeom prst="rect">
            <a:avLst/>
          </a:prstGeom>
          <a:noFill/>
          <a:ln w="9525">
            <a:noFill/>
            <a:miter lim="800000"/>
            <a:headEnd/>
            <a:tailEnd/>
          </a:ln>
        </p:spPr>
      </p:pic>
      <p:sp>
        <p:nvSpPr>
          <p:cNvPr id="175112" name="TextBox 10"/>
          <p:cNvSpPr txBox="1">
            <a:spLocks noChangeArrowheads="1"/>
          </p:cNvSpPr>
          <p:nvPr/>
        </p:nvSpPr>
        <p:spPr bwMode="auto">
          <a:xfrm>
            <a:off x="8345488" y="3332163"/>
            <a:ext cx="860425" cy="338137"/>
          </a:xfrm>
          <a:prstGeom prst="rect">
            <a:avLst/>
          </a:prstGeom>
          <a:noFill/>
          <a:ln w="9525">
            <a:noFill/>
            <a:miter lim="800000"/>
            <a:headEnd/>
            <a:tailEnd/>
          </a:ln>
        </p:spPr>
        <p:txBody>
          <a:bodyPr>
            <a:spAutoFit/>
          </a:bodyPr>
          <a:lstStyle/>
          <a:p>
            <a:r>
              <a:rPr lang="en-GB" sz="1600" dirty="0">
                <a:solidFill>
                  <a:srgbClr val="C00000"/>
                </a:solidFill>
                <a:latin typeface="Arial Rounded MT Bold" pitchFamily="34" charset="0"/>
              </a:rPr>
              <a:t>Outlier</a:t>
            </a:r>
          </a:p>
        </p:txBody>
      </p:sp>
      <p:cxnSp>
        <p:nvCxnSpPr>
          <p:cNvPr id="9" name="Straight Arrow Connector 8"/>
          <p:cNvCxnSpPr/>
          <p:nvPr/>
        </p:nvCxnSpPr>
        <p:spPr>
          <a:xfrm flipH="1" flipV="1">
            <a:off x="7889354" y="3205163"/>
            <a:ext cx="463550" cy="231775"/>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508104" y="3779838"/>
            <a:ext cx="2101850" cy="2062162"/>
          </a:xfrm>
          <a:prstGeom prst="line">
            <a:avLst/>
          </a:prstGeom>
          <a:ln w="22225">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175114" name="TextBox 13"/>
          <p:cNvSpPr txBox="1">
            <a:spLocks noChangeArrowheads="1"/>
          </p:cNvSpPr>
          <p:nvPr/>
        </p:nvSpPr>
        <p:spPr bwMode="auto">
          <a:xfrm>
            <a:off x="7588250" y="5649913"/>
            <a:ext cx="1050925" cy="307975"/>
          </a:xfrm>
          <a:prstGeom prst="rect">
            <a:avLst/>
          </a:prstGeom>
          <a:noFill/>
          <a:ln w="9525">
            <a:noFill/>
            <a:miter lim="800000"/>
            <a:headEnd/>
            <a:tailEnd/>
          </a:ln>
        </p:spPr>
        <p:txBody>
          <a:bodyPr>
            <a:spAutoFit/>
          </a:bodyPr>
          <a:lstStyle/>
          <a:p>
            <a:r>
              <a:rPr lang="en-GB" sz="1400">
                <a:solidFill>
                  <a:srgbClr val="00B050"/>
                </a:solidFill>
                <a:latin typeface="Arial Rounded MT Bold" pitchFamily="34" charset="0"/>
              </a:rPr>
              <a:t>Linear</a:t>
            </a:r>
          </a:p>
        </p:txBody>
      </p:sp>
      <p:sp>
        <p:nvSpPr>
          <p:cNvPr id="14" name="TextBox 13"/>
          <p:cNvSpPr txBox="1"/>
          <p:nvPr/>
        </p:nvSpPr>
        <p:spPr>
          <a:xfrm>
            <a:off x="395536" y="1988840"/>
            <a:ext cx="4248472" cy="4154984"/>
          </a:xfrm>
          <a:prstGeom prst="rect">
            <a:avLst/>
          </a:prstGeom>
          <a:noFill/>
        </p:spPr>
        <p:txBody>
          <a:bodyPr wrap="square" rtlCol="0">
            <a:spAutoFit/>
          </a:bodyPr>
          <a:lstStyle/>
          <a:p>
            <a:pPr marL="265113" indent="-265113">
              <a:buFont typeface="Wingdings" pitchFamily="2" charset="2"/>
              <a:buChar char="Ø"/>
            </a:pPr>
            <a:r>
              <a:rPr lang="en-GB" sz="2400" dirty="0"/>
              <a:t>Explores the way the two co-vary: (correlate)</a:t>
            </a:r>
          </a:p>
          <a:p>
            <a:pPr marL="530225" indent="-265113">
              <a:buFont typeface="Lucida Sans Unicode" pitchFamily="34" charset="0"/>
              <a:buChar char="₋"/>
            </a:pPr>
            <a:r>
              <a:rPr lang="en-GB" sz="2400" dirty="0"/>
              <a:t>Positive / negative</a:t>
            </a:r>
          </a:p>
          <a:p>
            <a:pPr marL="530225" indent="-265113">
              <a:buFont typeface="Lucida Sans Unicode" pitchFamily="34" charset="0"/>
              <a:buChar char="₋"/>
            </a:pPr>
            <a:r>
              <a:rPr lang="en-GB" sz="2400" dirty="0"/>
              <a:t>Linear / non-linear</a:t>
            </a:r>
          </a:p>
          <a:p>
            <a:pPr marL="530225" indent="-265113">
              <a:buFont typeface="Lucida Sans Unicode" pitchFamily="34" charset="0"/>
              <a:buChar char="₋"/>
            </a:pPr>
            <a:r>
              <a:rPr lang="en-GB" sz="2400" dirty="0"/>
              <a:t>Strong / weak</a:t>
            </a:r>
          </a:p>
          <a:p>
            <a:endParaRPr lang="en-GB" sz="2400" dirty="0"/>
          </a:p>
          <a:p>
            <a:pPr marL="265113" indent="-265113">
              <a:buFont typeface="Wingdings" pitchFamily="2" charset="2"/>
              <a:buChar char="Ø"/>
            </a:pPr>
            <a:r>
              <a:rPr lang="en-GB" sz="2400" dirty="0"/>
              <a:t>Presence of outliers</a:t>
            </a:r>
          </a:p>
          <a:p>
            <a:pPr marL="265113" indent="-265113">
              <a:buFont typeface="Wingdings" pitchFamily="2" charset="2"/>
              <a:buChar char="Ø"/>
            </a:pPr>
            <a:endParaRPr lang="en-GB" sz="2400" dirty="0"/>
          </a:p>
          <a:p>
            <a:pPr marL="265113" indent="-265113">
              <a:buFont typeface="Wingdings" pitchFamily="2" charset="2"/>
              <a:buChar char="Ø"/>
            </a:pPr>
            <a:r>
              <a:rPr lang="en-GB" sz="2400" dirty="0"/>
              <a:t>Statistic used: </a:t>
            </a:r>
          </a:p>
          <a:p>
            <a:r>
              <a:rPr lang="en-GB" sz="2400" dirty="0"/>
              <a:t>r = correlation coefficient</a:t>
            </a:r>
          </a:p>
          <a:p>
            <a:endParaRPr lang="en-GB" sz="2400" dirty="0"/>
          </a:p>
        </p:txBody>
      </p:sp>
      <p:sp>
        <p:nvSpPr>
          <p:cNvPr id="12" name="Footer Placeholder 2"/>
          <p:cNvSpPr>
            <a:spLocks noGrp="1"/>
          </p:cNvSpPr>
          <p:nvPr>
            <p:ph type="ftr" sz="quarter" idx="11"/>
          </p:nvPr>
        </p:nvSpPr>
        <p:spPr>
          <a:xfrm>
            <a:off x="-152400" y="6477000"/>
            <a:ext cx="1637304" cy="320675"/>
          </a:xfrm>
        </p:spPr>
        <p:txBody>
          <a:bodyPr/>
          <a:lstStyle/>
          <a:p>
            <a:r>
              <a:rPr lang="en-GB" dirty="0"/>
              <a:t>www.statstutor.ac.uk</a:t>
            </a:r>
            <a:endParaRPr lang="en-US" dirty="0"/>
          </a:p>
        </p:txBody>
      </p:sp>
    </p:spTree>
    <p:extLst>
      <p:ext uri="{BB962C8B-B14F-4D97-AF65-F5344CB8AC3E}">
        <p14:creationId xmlns:p14="http://schemas.microsoft.com/office/powerpoint/2010/main" val="72400808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787400" y="1384301"/>
            <a:ext cx="7683500" cy="1384300"/>
          </a:xfrm>
        </p:spPr>
        <p:txBody>
          <a:bodyPr numCol="1"/>
          <a:lstStyle/>
          <a:p>
            <a:pPr>
              <a:lnSpc>
                <a:spcPct val="80000"/>
              </a:lnSpc>
              <a:buNone/>
            </a:pPr>
            <a:endParaRPr lang="en-GB" sz="2400" dirty="0">
              <a:latin typeface="+mj-lt"/>
            </a:endParaRPr>
          </a:p>
          <a:p>
            <a:pPr>
              <a:lnSpc>
                <a:spcPct val="80000"/>
              </a:lnSpc>
              <a:buNone/>
            </a:pPr>
            <a:endParaRPr lang="en-GB" sz="2400" dirty="0">
              <a:latin typeface="+mj-lt"/>
            </a:endParaRPr>
          </a:p>
        </p:txBody>
      </p:sp>
      <p:sp>
        <p:nvSpPr>
          <p:cNvPr id="3" name="Footer Placeholder 2"/>
          <p:cNvSpPr>
            <a:spLocks noGrp="1"/>
          </p:cNvSpPr>
          <p:nvPr>
            <p:ph type="ftr" sz="quarter" idx="11"/>
          </p:nvPr>
        </p:nvSpPr>
        <p:spPr>
          <a:xfrm>
            <a:off x="-252045" y="6400800"/>
            <a:ext cx="1699845" cy="381000"/>
          </a:xfrm>
        </p:spPr>
        <p:txBody>
          <a:bodyPr/>
          <a:lstStyle/>
          <a:p>
            <a:r>
              <a:rPr lang="en-GB"/>
              <a:t>www.statstutor.ac.uk</a:t>
            </a:r>
            <a:endParaRPr lang="en-US" dirty="0"/>
          </a:p>
        </p:txBody>
      </p:sp>
      <p:sp>
        <p:nvSpPr>
          <p:cNvPr id="10" name="Rectangle 2"/>
          <p:cNvSpPr>
            <a:spLocks noGrp="1" noChangeArrowheads="1"/>
          </p:cNvSpPr>
          <p:nvPr>
            <p:ph type="title"/>
          </p:nvPr>
        </p:nvSpPr>
        <p:spPr>
          <a:xfrm>
            <a:off x="1416172" y="152400"/>
            <a:ext cx="6860474" cy="1244600"/>
          </a:xfrm>
        </p:spPr>
        <p:txBody>
          <a:bodyPr>
            <a:noAutofit/>
          </a:bodyPr>
          <a:lstStyle/>
          <a:p>
            <a:r>
              <a:rPr lang="en-GB" sz="4000" dirty="0">
                <a:cs typeface="Times New Roman" pitchFamily="18" charset="0"/>
              </a:rPr>
              <a:t>Data types</a:t>
            </a:r>
            <a:endParaRPr lang="en-GB" sz="4000" dirty="0">
              <a:latin typeface="Arial Rounded MT Bold" pitchFamily="34" charset="0"/>
              <a:cs typeface="Times New Roman" pitchFamily="18" charset="0"/>
            </a:endParaRPr>
          </a:p>
        </p:txBody>
      </p:sp>
      <p:graphicFrame>
        <p:nvGraphicFramePr>
          <p:cNvPr id="8" name="Diagram 7"/>
          <p:cNvGraphicFramePr/>
          <p:nvPr>
            <p:extLst>
              <p:ext uri="{D42A27DB-BD31-4B8C-83A1-F6EECF244321}">
                <p14:modId xmlns:p14="http://schemas.microsoft.com/office/powerpoint/2010/main" val="88509763"/>
              </p:ext>
            </p:extLst>
          </p:nvPr>
        </p:nvGraphicFramePr>
        <p:xfrm>
          <a:off x="304800" y="762000"/>
          <a:ext cx="8639033" cy="5295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1618" name="Picture 2" descr="http://teamxtremebeastmode.com/wp-content/uploads/2012/09/measuring-tape.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9471" y="4953000"/>
            <a:ext cx="926848" cy="970254"/>
          </a:xfrm>
          <a:prstGeom prst="rect">
            <a:avLst/>
          </a:prstGeom>
          <a:noFill/>
          <a:extLst>
            <a:ext uri="{909E8E84-426E-40DD-AFC4-6F175D3DCCD1}">
              <a14:hiddenFill xmlns:a14="http://schemas.microsoft.com/office/drawing/2010/main">
                <a:solidFill>
                  <a:srgbClr val="FFFFFF"/>
                </a:solidFill>
              </a14:hiddenFill>
            </a:ext>
          </a:extLst>
        </p:spPr>
      </p:pic>
      <p:pic>
        <p:nvPicPr>
          <p:cNvPr id="111622" name="Picture 6" descr="http://www.plasticjungle.com/blog/wp-content/uploads/2012/02/podium.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81600" y="4800600"/>
            <a:ext cx="1491761" cy="1215798"/>
          </a:xfrm>
          <a:prstGeom prst="rect">
            <a:avLst/>
          </a:prstGeom>
          <a:noFill/>
          <a:extLst>
            <a:ext uri="{909E8E84-426E-40DD-AFC4-6F175D3DCCD1}">
              <a14:hiddenFill xmlns:a14="http://schemas.microsoft.com/office/drawing/2010/main">
                <a:solidFill>
                  <a:srgbClr val="FFFFFF"/>
                </a:solidFill>
              </a14:hiddenFill>
            </a:ext>
          </a:extLst>
        </p:spPr>
      </p:pic>
      <p:pic>
        <p:nvPicPr>
          <p:cNvPr id="111624" name="Picture 8" descr="http://albaceteguia.com/wp-content/group-of-children-clip-art-free-699.gif"/>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b="38339"/>
          <a:stretch/>
        </p:blipFill>
        <p:spPr bwMode="auto">
          <a:xfrm>
            <a:off x="2354034" y="4986990"/>
            <a:ext cx="2332266" cy="843017"/>
          </a:xfrm>
          <a:prstGeom prst="rect">
            <a:avLst/>
          </a:prstGeom>
          <a:noFill/>
          <a:extLst>
            <a:ext uri="{909E8E84-426E-40DD-AFC4-6F175D3DCCD1}">
              <a14:hiddenFill xmlns:a14="http://schemas.microsoft.com/office/drawing/2010/main">
                <a:solidFill>
                  <a:srgbClr val="FFFFFF"/>
                </a:solidFill>
              </a14:hiddenFill>
            </a:ext>
          </a:extLst>
        </p:spPr>
      </p:pic>
      <p:pic>
        <p:nvPicPr>
          <p:cNvPr id="111626" name="Picture 10" descr="http://www.onlinepetcart.com.au/images/Cat_and_Dog.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285265" y="4899951"/>
            <a:ext cx="1276350" cy="1119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0706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6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6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524000"/>
            <a:ext cx="8807896" cy="4754564"/>
          </a:xfrm>
        </p:spPr>
        <p:txBody>
          <a:bodyPr>
            <a:normAutofit/>
          </a:bodyPr>
          <a:lstStyle/>
          <a:p>
            <a:pPr>
              <a:buFont typeface="Wingdings" panose="05000000000000000000" pitchFamily="2" charset="2"/>
              <a:buChar char="Ø"/>
            </a:pPr>
            <a:r>
              <a:rPr lang="en-GB" sz="2400" dirty="0"/>
              <a:t>Q1: What is your favourite subject?</a:t>
            </a:r>
          </a:p>
          <a:p>
            <a:endParaRPr lang="en-GB" sz="2400" dirty="0"/>
          </a:p>
          <a:p>
            <a:pPr marL="109728" indent="0">
              <a:buNone/>
            </a:pPr>
            <a:endParaRPr lang="en-GB" sz="2400" dirty="0"/>
          </a:p>
          <a:p>
            <a:r>
              <a:rPr lang="en-GB" sz="2400" dirty="0"/>
              <a:t>Q2: Gender:</a:t>
            </a:r>
          </a:p>
          <a:p>
            <a:pPr marL="109728" indent="0">
              <a:buNone/>
            </a:pPr>
            <a:endParaRPr lang="en-GB" sz="2400" dirty="0"/>
          </a:p>
          <a:p>
            <a:r>
              <a:rPr lang="en-GB" sz="2400" dirty="0"/>
              <a:t>Q3: I consider myself to be good at mathematics:</a:t>
            </a:r>
          </a:p>
          <a:p>
            <a:endParaRPr lang="en-GB" sz="2400" dirty="0"/>
          </a:p>
          <a:p>
            <a:pPr marL="109728" indent="0">
              <a:buNone/>
            </a:pPr>
            <a:endParaRPr lang="en-GB" sz="2400" dirty="0"/>
          </a:p>
          <a:p>
            <a:pPr>
              <a:buFont typeface="Wingdings" panose="05000000000000000000" pitchFamily="2" charset="2"/>
              <a:buChar char="Ø"/>
            </a:pPr>
            <a:endParaRPr lang="en-GB" sz="2400" dirty="0"/>
          </a:p>
          <a:p>
            <a:pPr>
              <a:buFont typeface="Wingdings" panose="05000000000000000000" pitchFamily="2" charset="2"/>
              <a:buChar char="Ø"/>
            </a:pPr>
            <a:r>
              <a:rPr lang="en-GB" sz="2400" dirty="0"/>
              <a:t>Q4: Score in a recent mock GCSE maths exam:</a:t>
            </a:r>
          </a:p>
          <a:p>
            <a:endParaRPr lang="en-GB" sz="2400" dirty="0"/>
          </a:p>
          <a:p>
            <a:endParaRPr lang="en-GB" sz="2400" dirty="0"/>
          </a:p>
          <a:p>
            <a:endParaRPr lang="en-GB" sz="2400" dirty="0"/>
          </a:p>
          <a:p>
            <a:endParaRPr lang="en-GB" sz="2400" dirty="0"/>
          </a:p>
          <a:p>
            <a:endParaRPr lang="en-GB" sz="2400" dirty="0"/>
          </a:p>
          <a:p>
            <a:pPr marL="0" indent="0">
              <a:buNone/>
            </a:pPr>
            <a:endParaRPr lang="en-GB" sz="2400" i="1" dirty="0"/>
          </a:p>
          <a:p>
            <a:pPr marL="0" indent="0">
              <a:buNone/>
            </a:pPr>
            <a:endParaRPr lang="en-GB" sz="2400" i="1" dirty="0"/>
          </a:p>
          <a:p>
            <a:endParaRPr lang="en-GB" sz="2400" dirty="0"/>
          </a:p>
          <a:p>
            <a:endParaRPr lang="en-GB" sz="2400" dirty="0"/>
          </a:p>
        </p:txBody>
      </p:sp>
      <p:sp>
        <p:nvSpPr>
          <p:cNvPr id="2" name="Title 1"/>
          <p:cNvSpPr>
            <a:spLocks noGrp="1"/>
          </p:cNvSpPr>
          <p:nvPr>
            <p:ph type="title"/>
          </p:nvPr>
        </p:nvSpPr>
        <p:spPr>
          <a:xfrm>
            <a:off x="457200" y="274638"/>
            <a:ext cx="8229600" cy="792162"/>
          </a:xfrm>
        </p:spPr>
        <p:txBody>
          <a:bodyPr>
            <a:noAutofit/>
          </a:bodyPr>
          <a:lstStyle/>
          <a:p>
            <a:r>
              <a:rPr lang="en-GB" sz="3200" dirty="0"/>
              <a:t>Questionnaire for GCSE Maths Pupils</a:t>
            </a:r>
          </a:p>
        </p:txBody>
      </p:sp>
      <p:graphicFrame>
        <p:nvGraphicFramePr>
          <p:cNvPr id="4" name="Table 3"/>
          <p:cNvGraphicFramePr>
            <a:graphicFrameLocks noGrp="1"/>
          </p:cNvGraphicFramePr>
          <p:nvPr>
            <p:extLst>
              <p:ext uri="{D42A27DB-BD31-4B8C-83A1-F6EECF244321}">
                <p14:modId xmlns:p14="http://schemas.microsoft.com/office/powerpoint/2010/main" val="2065942710"/>
              </p:ext>
            </p:extLst>
          </p:nvPr>
        </p:nvGraphicFramePr>
        <p:xfrm>
          <a:off x="838200" y="4267200"/>
          <a:ext cx="6096000" cy="6400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GB" dirty="0">
                          <a:solidFill>
                            <a:srgbClr val="002060"/>
                          </a:solidFill>
                        </a:rPr>
                        <a:t>Strongly Disagree</a:t>
                      </a:r>
                    </a:p>
                  </a:txBody>
                  <a:tcPr>
                    <a:solidFill>
                      <a:schemeClr val="accent2">
                        <a:lumMod val="40000"/>
                        <a:lumOff val="60000"/>
                      </a:schemeClr>
                    </a:solidFill>
                  </a:tcPr>
                </a:tc>
                <a:tc>
                  <a:txBody>
                    <a:bodyPr/>
                    <a:lstStyle/>
                    <a:p>
                      <a:pPr algn="ctr"/>
                      <a:r>
                        <a:rPr lang="en-GB" dirty="0">
                          <a:solidFill>
                            <a:srgbClr val="002060"/>
                          </a:solidFill>
                        </a:rPr>
                        <a:t>Disagree</a:t>
                      </a:r>
                    </a:p>
                  </a:txBody>
                  <a:tcPr>
                    <a:solidFill>
                      <a:schemeClr val="accent2">
                        <a:lumMod val="20000"/>
                        <a:lumOff val="80000"/>
                      </a:schemeClr>
                    </a:solidFill>
                  </a:tcPr>
                </a:tc>
                <a:tc>
                  <a:txBody>
                    <a:bodyPr/>
                    <a:lstStyle/>
                    <a:p>
                      <a:pPr algn="ctr"/>
                      <a:r>
                        <a:rPr lang="en-GB" dirty="0">
                          <a:solidFill>
                            <a:srgbClr val="002060"/>
                          </a:solidFill>
                        </a:rPr>
                        <a:t>Not Sure</a:t>
                      </a:r>
                    </a:p>
                  </a:txBody>
                  <a:tcPr>
                    <a:solidFill>
                      <a:srgbClr val="C4E59F"/>
                    </a:solidFill>
                  </a:tcPr>
                </a:tc>
                <a:tc>
                  <a:txBody>
                    <a:bodyPr/>
                    <a:lstStyle/>
                    <a:p>
                      <a:pPr algn="ctr"/>
                      <a:r>
                        <a:rPr lang="en-GB" dirty="0">
                          <a:solidFill>
                            <a:srgbClr val="002060"/>
                          </a:solidFill>
                        </a:rPr>
                        <a:t>Agree</a:t>
                      </a:r>
                    </a:p>
                  </a:txBody>
                  <a:tcPr>
                    <a:solidFill>
                      <a:schemeClr val="accent1">
                        <a:lumMod val="40000"/>
                        <a:lumOff val="60000"/>
                      </a:schemeClr>
                    </a:solidFill>
                  </a:tcPr>
                </a:tc>
                <a:tc>
                  <a:txBody>
                    <a:bodyPr/>
                    <a:lstStyle/>
                    <a:p>
                      <a:pPr algn="ctr"/>
                      <a:r>
                        <a:rPr lang="en-GB" dirty="0">
                          <a:solidFill>
                            <a:srgbClr val="002060"/>
                          </a:solidFill>
                        </a:rPr>
                        <a:t>Strongly Agree</a:t>
                      </a: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98285444"/>
              </p:ext>
            </p:extLst>
          </p:nvPr>
        </p:nvGraphicFramePr>
        <p:xfrm>
          <a:off x="2819400" y="2971800"/>
          <a:ext cx="2304256" cy="370840"/>
        </p:xfrm>
        <a:graphic>
          <a:graphicData uri="http://schemas.openxmlformats.org/drawingml/2006/table">
            <a:tbl>
              <a:tblPr firstRow="1" bandRow="1">
                <a:tableStyleId>{5C22544A-7EE6-4342-B048-85BDC9FD1C3A}</a:tableStyleId>
              </a:tblPr>
              <a:tblGrid>
                <a:gridCol w="1040253">
                  <a:extLst>
                    <a:ext uri="{9D8B030D-6E8A-4147-A177-3AD203B41FA5}">
                      <a16:colId xmlns:a16="http://schemas.microsoft.com/office/drawing/2014/main" val="20000"/>
                    </a:ext>
                  </a:extLst>
                </a:gridCol>
                <a:gridCol w="1264003">
                  <a:extLst>
                    <a:ext uri="{9D8B030D-6E8A-4147-A177-3AD203B41FA5}">
                      <a16:colId xmlns:a16="http://schemas.microsoft.com/office/drawing/2014/main" val="20001"/>
                    </a:ext>
                  </a:extLst>
                </a:gridCol>
              </a:tblGrid>
              <a:tr h="370840">
                <a:tc>
                  <a:txBody>
                    <a:bodyPr/>
                    <a:lstStyle/>
                    <a:p>
                      <a:pPr algn="ctr"/>
                      <a:r>
                        <a:rPr lang="en-GB" dirty="0">
                          <a:solidFill>
                            <a:srgbClr val="002060"/>
                          </a:solidFill>
                        </a:rPr>
                        <a:t>Male</a:t>
                      </a:r>
                    </a:p>
                  </a:txBody>
                  <a:tcPr/>
                </a:tc>
                <a:tc>
                  <a:txBody>
                    <a:bodyPr/>
                    <a:lstStyle/>
                    <a:p>
                      <a:pPr algn="ctr"/>
                      <a:r>
                        <a:rPr lang="en-GB" dirty="0">
                          <a:solidFill>
                            <a:srgbClr val="002060"/>
                          </a:solidFill>
                        </a:rPr>
                        <a:t>Female</a:t>
                      </a:r>
                    </a:p>
                  </a:txBody>
                  <a:tcPr>
                    <a:solidFill>
                      <a:schemeClr val="accent2">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39528066"/>
              </p:ext>
            </p:extLst>
          </p:nvPr>
        </p:nvGraphicFramePr>
        <p:xfrm>
          <a:off x="2365829" y="5791200"/>
          <a:ext cx="4419600" cy="370840"/>
        </p:xfrm>
        <a:graphic>
          <a:graphicData uri="http://schemas.openxmlformats.org/drawingml/2006/table">
            <a:tbl>
              <a:tblPr firstRow="1" bandRow="1">
                <a:tableStyleId>{5C22544A-7EE6-4342-B048-85BDC9FD1C3A}</a:tableStyleId>
              </a:tblPr>
              <a:tblGrid>
                <a:gridCol w="4419600">
                  <a:extLst>
                    <a:ext uri="{9D8B030D-6E8A-4147-A177-3AD203B41FA5}">
                      <a16:colId xmlns:a16="http://schemas.microsoft.com/office/drawing/2014/main" val="20000"/>
                    </a:ext>
                  </a:extLst>
                </a:gridCol>
              </a:tblGrid>
              <a:tr h="370840">
                <a:tc>
                  <a:txBody>
                    <a:bodyPr/>
                    <a:lstStyle/>
                    <a:p>
                      <a:pPr algn="ctr"/>
                      <a:r>
                        <a:rPr lang="en-GB" dirty="0">
                          <a:solidFill>
                            <a:srgbClr val="002060"/>
                          </a:solidFill>
                        </a:rPr>
                        <a:t>Score between 0%</a:t>
                      </a:r>
                      <a:r>
                        <a:rPr lang="en-GB" baseline="0" dirty="0">
                          <a:solidFill>
                            <a:srgbClr val="002060"/>
                          </a:solidFill>
                        </a:rPr>
                        <a:t> and </a:t>
                      </a:r>
                      <a:r>
                        <a:rPr lang="en-GB" dirty="0">
                          <a:solidFill>
                            <a:srgbClr val="002060"/>
                          </a:solidFill>
                        </a:rPr>
                        <a:t>100%</a:t>
                      </a:r>
                    </a:p>
                  </a:txBody>
                  <a:tcPr>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
        <p:nvSpPr>
          <p:cNvPr id="9" name="TextBox 8"/>
          <p:cNvSpPr txBox="1"/>
          <p:nvPr/>
        </p:nvSpPr>
        <p:spPr>
          <a:xfrm>
            <a:off x="384629" y="873205"/>
            <a:ext cx="8382000" cy="523220"/>
          </a:xfrm>
          <a:prstGeom prst="rect">
            <a:avLst/>
          </a:prstGeom>
          <a:noFill/>
        </p:spPr>
        <p:txBody>
          <a:bodyPr wrap="square" rtlCol="0">
            <a:spAutoFit/>
          </a:bodyPr>
          <a:lstStyle/>
          <a:p>
            <a:r>
              <a:rPr lang="en-GB" sz="2800" b="1" dirty="0">
                <a:solidFill>
                  <a:srgbClr val="00B050"/>
                </a:solidFill>
              </a:rPr>
              <a:t>What data types relate to following questions?</a:t>
            </a:r>
          </a:p>
        </p:txBody>
      </p:sp>
      <p:graphicFrame>
        <p:nvGraphicFramePr>
          <p:cNvPr id="13" name="Table 12"/>
          <p:cNvGraphicFramePr>
            <a:graphicFrameLocks noGrp="1"/>
          </p:cNvGraphicFramePr>
          <p:nvPr>
            <p:extLst>
              <p:ext uri="{D42A27DB-BD31-4B8C-83A1-F6EECF244321}">
                <p14:modId xmlns:p14="http://schemas.microsoft.com/office/powerpoint/2010/main" val="770599828"/>
              </p:ext>
            </p:extLst>
          </p:nvPr>
        </p:nvGraphicFramePr>
        <p:xfrm>
          <a:off x="1219200" y="2133600"/>
          <a:ext cx="60960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GB" dirty="0">
                          <a:solidFill>
                            <a:srgbClr val="002060"/>
                          </a:solidFill>
                        </a:rPr>
                        <a:t>Maths</a:t>
                      </a:r>
                    </a:p>
                  </a:txBody>
                  <a:tcPr>
                    <a:solidFill>
                      <a:schemeClr val="accent2">
                        <a:lumMod val="40000"/>
                        <a:lumOff val="60000"/>
                      </a:schemeClr>
                    </a:solidFill>
                  </a:tcPr>
                </a:tc>
                <a:tc>
                  <a:txBody>
                    <a:bodyPr/>
                    <a:lstStyle/>
                    <a:p>
                      <a:pPr algn="ctr"/>
                      <a:r>
                        <a:rPr lang="en-GB" dirty="0">
                          <a:solidFill>
                            <a:srgbClr val="002060"/>
                          </a:solidFill>
                        </a:rPr>
                        <a:t>English</a:t>
                      </a:r>
                    </a:p>
                  </a:txBody>
                  <a:tcPr>
                    <a:solidFill>
                      <a:schemeClr val="accent2">
                        <a:lumMod val="20000"/>
                        <a:lumOff val="80000"/>
                      </a:schemeClr>
                    </a:solidFill>
                  </a:tcPr>
                </a:tc>
                <a:tc>
                  <a:txBody>
                    <a:bodyPr/>
                    <a:lstStyle/>
                    <a:p>
                      <a:pPr algn="ctr"/>
                      <a:r>
                        <a:rPr lang="en-GB" dirty="0">
                          <a:solidFill>
                            <a:srgbClr val="002060"/>
                          </a:solidFill>
                        </a:rPr>
                        <a:t>Science</a:t>
                      </a:r>
                    </a:p>
                  </a:txBody>
                  <a:tcPr>
                    <a:solidFill>
                      <a:srgbClr val="C4E59F"/>
                    </a:solidFill>
                  </a:tcPr>
                </a:tc>
                <a:tc>
                  <a:txBody>
                    <a:bodyPr/>
                    <a:lstStyle/>
                    <a:p>
                      <a:pPr algn="ctr"/>
                      <a:r>
                        <a:rPr lang="en-GB" dirty="0">
                          <a:solidFill>
                            <a:srgbClr val="002060"/>
                          </a:solidFill>
                        </a:rPr>
                        <a:t>Art</a:t>
                      </a:r>
                    </a:p>
                  </a:txBody>
                  <a:tcPr>
                    <a:solidFill>
                      <a:schemeClr val="accent1">
                        <a:lumMod val="40000"/>
                        <a:lumOff val="60000"/>
                      </a:schemeClr>
                    </a:solidFill>
                  </a:tcPr>
                </a:tc>
                <a:tc>
                  <a:txBody>
                    <a:bodyPr/>
                    <a:lstStyle/>
                    <a:p>
                      <a:pPr algn="ctr"/>
                      <a:r>
                        <a:rPr lang="en-GB" dirty="0">
                          <a:solidFill>
                            <a:srgbClr val="002060"/>
                          </a:solidFill>
                        </a:rPr>
                        <a:t>French</a:t>
                      </a:r>
                    </a:p>
                  </a:txBody>
                  <a:tcPr/>
                </a:tc>
                <a:extLst>
                  <a:ext uri="{0D108BD9-81ED-4DB2-BD59-A6C34878D82A}">
                    <a16:rowId xmlns:a16="http://schemas.microsoft.com/office/drawing/2014/main" val="10000"/>
                  </a:ext>
                </a:extLst>
              </a:tr>
            </a:tbl>
          </a:graphicData>
        </a:graphic>
      </p:graphicFrame>
      <p:sp>
        <p:nvSpPr>
          <p:cNvPr id="10" name="Footer Placeholder 2"/>
          <p:cNvSpPr>
            <a:spLocks noGrp="1"/>
          </p:cNvSpPr>
          <p:nvPr>
            <p:ph type="ftr" sz="quarter" idx="11"/>
          </p:nvPr>
        </p:nvSpPr>
        <p:spPr>
          <a:xfrm>
            <a:off x="-902881" y="6400800"/>
            <a:ext cx="2350681" cy="365125"/>
          </a:xfrm>
        </p:spPr>
        <p:txBody>
          <a:bodyPr/>
          <a:lstStyle/>
          <a:p>
            <a:r>
              <a:rPr lang="en-GB" dirty="0"/>
              <a:t>www.statstutor.ac.uk</a:t>
            </a:r>
            <a:endParaRPr lang="en-US" dirty="0"/>
          </a:p>
        </p:txBody>
      </p:sp>
    </p:spTree>
    <p:extLst>
      <p:ext uri="{BB962C8B-B14F-4D97-AF65-F5344CB8AC3E}">
        <p14:creationId xmlns:p14="http://schemas.microsoft.com/office/powerpoint/2010/main" val="3194807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524000"/>
            <a:ext cx="8807896" cy="4754564"/>
          </a:xfrm>
        </p:spPr>
        <p:txBody>
          <a:bodyPr>
            <a:normAutofit/>
          </a:bodyPr>
          <a:lstStyle/>
          <a:p>
            <a:pPr>
              <a:buFont typeface="Wingdings" panose="05000000000000000000" pitchFamily="2" charset="2"/>
              <a:buChar char="Ø"/>
            </a:pPr>
            <a:r>
              <a:rPr lang="en-GB" sz="2400" dirty="0"/>
              <a:t>Q1: What is your favourite subject?</a:t>
            </a:r>
          </a:p>
          <a:p>
            <a:endParaRPr lang="en-GB" sz="2400" dirty="0"/>
          </a:p>
          <a:p>
            <a:pPr marL="109728" indent="0">
              <a:buNone/>
            </a:pPr>
            <a:endParaRPr lang="en-GB" sz="2400" dirty="0"/>
          </a:p>
          <a:p>
            <a:r>
              <a:rPr lang="en-GB" sz="2400" dirty="0"/>
              <a:t>Q2: Gender:</a:t>
            </a:r>
          </a:p>
          <a:p>
            <a:pPr marL="109728" indent="0">
              <a:buNone/>
            </a:pPr>
            <a:endParaRPr lang="en-GB" sz="2400" dirty="0"/>
          </a:p>
          <a:p>
            <a:r>
              <a:rPr lang="en-GB" sz="2400" dirty="0"/>
              <a:t>Q3: I consider myself to be good at mathematics:</a:t>
            </a:r>
          </a:p>
          <a:p>
            <a:endParaRPr lang="en-GB" sz="2400" dirty="0"/>
          </a:p>
          <a:p>
            <a:pPr marL="109728" indent="0">
              <a:buNone/>
            </a:pPr>
            <a:endParaRPr lang="en-GB" sz="2400" dirty="0"/>
          </a:p>
          <a:p>
            <a:pPr>
              <a:buFont typeface="Wingdings" panose="05000000000000000000" pitchFamily="2" charset="2"/>
              <a:buChar char="Ø"/>
            </a:pPr>
            <a:endParaRPr lang="en-GB" sz="2400" dirty="0"/>
          </a:p>
          <a:p>
            <a:pPr>
              <a:buFont typeface="Wingdings" panose="05000000000000000000" pitchFamily="2" charset="2"/>
              <a:buChar char="Ø"/>
            </a:pPr>
            <a:r>
              <a:rPr lang="en-GB" sz="2400" dirty="0"/>
              <a:t>Q4: Score in a recent mock GCSE maths exam:</a:t>
            </a:r>
          </a:p>
          <a:p>
            <a:endParaRPr lang="en-GB" sz="2400" dirty="0"/>
          </a:p>
          <a:p>
            <a:endParaRPr lang="en-GB" sz="2400" dirty="0"/>
          </a:p>
          <a:p>
            <a:endParaRPr lang="en-GB" sz="2400" dirty="0"/>
          </a:p>
          <a:p>
            <a:endParaRPr lang="en-GB" sz="2400" dirty="0"/>
          </a:p>
          <a:p>
            <a:endParaRPr lang="en-GB" sz="2400" dirty="0"/>
          </a:p>
          <a:p>
            <a:pPr marL="0" indent="0">
              <a:buNone/>
            </a:pPr>
            <a:endParaRPr lang="en-GB" sz="2400" i="1" dirty="0"/>
          </a:p>
          <a:p>
            <a:pPr marL="0" indent="0">
              <a:buNone/>
            </a:pPr>
            <a:endParaRPr lang="en-GB" sz="2400" i="1" dirty="0"/>
          </a:p>
          <a:p>
            <a:endParaRPr lang="en-GB" sz="2400" dirty="0"/>
          </a:p>
          <a:p>
            <a:endParaRPr lang="en-GB" sz="2400" dirty="0"/>
          </a:p>
        </p:txBody>
      </p:sp>
      <p:sp>
        <p:nvSpPr>
          <p:cNvPr id="2" name="Title 1"/>
          <p:cNvSpPr>
            <a:spLocks noGrp="1"/>
          </p:cNvSpPr>
          <p:nvPr>
            <p:ph type="title"/>
          </p:nvPr>
        </p:nvSpPr>
        <p:spPr>
          <a:xfrm>
            <a:off x="457200" y="274638"/>
            <a:ext cx="8229600" cy="792162"/>
          </a:xfrm>
        </p:spPr>
        <p:txBody>
          <a:bodyPr>
            <a:noAutofit/>
          </a:bodyPr>
          <a:lstStyle/>
          <a:p>
            <a:r>
              <a:rPr lang="en-GB" sz="3200" dirty="0"/>
              <a:t>Questionnaire for GCSE Maths Pupils</a:t>
            </a:r>
          </a:p>
        </p:txBody>
      </p:sp>
      <p:graphicFrame>
        <p:nvGraphicFramePr>
          <p:cNvPr id="4" name="Table 3"/>
          <p:cNvGraphicFramePr>
            <a:graphicFrameLocks noGrp="1"/>
          </p:cNvGraphicFramePr>
          <p:nvPr>
            <p:extLst>
              <p:ext uri="{D42A27DB-BD31-4B8C-83A1-F6EECF244321}">
                <p14:modId xmlns:p14="http://schemas.microsoft.com/office/powerpoint/2010/main" val="851413540"/>
              </p:ext>
            </p:extLst>
          </p:nvPr>
        </p:nvGraphicFramePr>
        <p:xfrm>
          <a:off x="838200" y="4267200"/>
          <a:ext cx="6096000" cy="6400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GB" dirty="0">
                          <a:solidFill>
                            <a:srgbClr val="002060"/>
                          </a:solidFill>
                        </a:rPr>
                        <a:t>Strongly Disagree</a:t>
                      </a:r>
                    </a:p>
                  </a:txBody>
                  <a:tcPr>
                    <a:solidFill>
                      <a:schemeClr val="accent2">
                        <a:lumMod val="40000"/>
                        <a:lumOff val="60000"/>
                      </a:schemeClr>
                    </a:solidFill>
                  </a:tcPr>
                </a:tc>
                <a:tc>
                  <a:txBody>
                    <a:bodyPr/>
                    <a:lstStyle/>
                    <a:p>
                      <a:pPr algn="ctr"/>
                      <a:r>
                        <a:rPr lang="en-GB" dirty="0">
                          <a:solidFill>
                            <a:srgbClr val="002060"/>
                          </a:solidFill>
                        </a:rPr>
                        <a:t>Disagree</a:t>
                      </a:r>
                    </a:p>
                  </a:txBody>
                  <a:tcPr>
                    <a:solidFill>
                      <a:schemeClr val="accent2">
                        <a:lumMod val="20000"/>
                        <a:lumOff val="80000"/>
                      </a:schemeClr>
                    </a:solidFill>
                  </a:tcPr>
                </a:tc>
                <a:tc>
                  <a:txBody>
                    <a:bodyPr/>
                    <a:lstStyle/>
                    <a:p>
                      <a:pPr algn="ctr"/>
                      <a:r>
                        <a:rPr lang="en-GB" dirty="0">
                          <a:solidFill>
                            <a:srgbClr val="002060"/>
                          </a:solidFill>
                        </a:rPr>
                        <a:t>Not Sure</a:t>
                      </a:r>
                    </a:p>
                  </a:txBody>
                  <a:tcPr>
                    <a:solidFill>
                      <a:srgbClr val="C4E59F"/>
                    </a:solidFill>
                  </a:tcPr>
                </a:tc>
                <a:tc>
                  <a:txBody>
                    <a:bodyPr/>
                    <a:lstStyle/>
                    <a:p>
                      <a:pPr algn="ctr"/>
                      <a:r>
                        <a:rPr lang="en-GB" dirty="0">
                          <a:solidFill>
                            <a:srgbClr val="002060"/>
                          </a:solidFill>
                        </a:rPr>
                        <a:t>Agree</a:t>
                      </a:r>
                    </a:p>
                  </a:txBody>
                  <a:tcPr>
                    <a:solidFill>
                      <a:schemeClr val="accent1">
                        <a:lumMod val="40000"/>
                        <a:lumOff val="60000"/>
                      </a:schemeClr>
                    </a:solidFill>
                  </a:tcPr>
                </a:tc>
                <a:tc>
                  <a:txBody>
                    <a:bodyPr/>
                    <a:lstStyle/>
                    <a:p>
                      <a:pPr algn="ctr"/>
                      <a:r>
                        <a:rPr lang="en-GB" dirty="0">
                          <a:solidFill>
                            <a:srgbClr val="002060"/>
                          </a:solidFill>
                        </a:rPr>
                        <a:t>Strongly Agree</a:t>
                      </a: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85437288"/>
              </p:ext>
            </p:extLst>
          </p:nvPr>
        </p:nvGraphicFramePr>
        <p:xfrm>
          <a:off x="2819400" y="2971800"/>
          <a:ext cx="2304256" cy="370840"/>
        </p:xfrm>
        <a:graphic>
          <a:graphicData uri="http://schemas.openxmlformats.org/drawingml/2006/table">
            <a:tbl>
              <a:tblPr firstRow="1" bandRow="1">
                <a:tableStyleId>{5C22544A-7EE6-4342-B048-85BDC9FD1C3A}</a:tableStyleId>
              </a:tblPr>
              <a:tblGrid>
                <a:gridCol w="1040253">
                  <a:extLst>
                    <a:ext uri="{9D8B030D-6E8A-4147-A177-3AD203B41FA5}">
                      <a16:colId xmlns:a16="http://schemas.microsoft.com/office/drawing/2014/main" val="20000"/>
                    </a:ext>
                  </a:extLst>
                </a:gridCol>
                <a:gridCol w="1264003">
                  <a:extLst>
                    <a:ext uri="{9D8B030D-6E8A-4147-A177-3AD203B41FA5}">
                      <a16:colId xmlns:a16="http://schemas.microsoft.com/office/drawing/2014/main" val="20001"/>
                    </a:ext>
                  </a:extLst>
                </a:gridCol>
              </a:tblGrid>
              <a:tr h="370840">
                <a:tc>
                  <a:txBody>
                    <a:bodyPr/>
                    <a:lstStyle/>
                    <a:p>
                      <a:pPr algn="ctr"/>
                      <a:r>
                        <a:rPr lang="en-GB" dirty="0">
                          <a:solidFill>
                            <a:srgbClr val="002060"/>
                          </a:solidFill>
                        </a:rPr>
                        <a:t>Male</a:t>
                      </a:r>
                    </a:p>
                  </a:txBody>
                  <a:tcPr/>
                </a:tc>
                <a:tc>
                  <a:txBody>
                    <a:bodyPr/>
                    <a:lstStyle/>
                    <a:p>
                      <a:pPr algn="ctr"/>
                      <a:r>
                        <a:rPr lang="en-GB" dirty="0">
                          <a:solidFill>
                            <a:srgbClr val="002060"/>
                          </a:solidFill>
                        </a:rPr>
                        <a:t>Female</a:t>
                      </a:r>
                    </a:p>
                  </a:txBody>
                  <a:tcPr>
                    <a:solidFill>
                      <a:schemeClr val="accent2">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94869677"/>
              </p:ext>
            </p:extLst>
          </p:nvPr>
        </p:nvGraphicFramePr>
        <p:xfrm>
          <a:off x="2365829" y="5791200"/>
          <a:ext cx="4419600" cy="370840"/>
        </p:xfrm>
        <a:graphic>
          <a:graphicData uri="http://schemas.openxmlformats.org/drawingml/2006/table">
            <a:tbl>
              <a:tblPr firstRow="1" bandRow="1">
                <a:tableStyleId>{5C22544A-7EE6-4342-B048-85BDC9FD1C3A}</a:tableStyleId>
              </a:tblPr>
              <a:tblGrid>
                <a:gridCol w="4419600">
                  <a:extLst>
                    <a:ext uri="{9D8B030D-6E8A-4147-A177-3AD203B41FA5}">
                      <a16:colId xmlns:a16="http://schemas.microsoft.com/office/drawing/2014/main" val="20000"/>
                    </a:ext>
                  </a:extLst>
                </a:gridCol>
              </a:tblGrid>
              <a:tr h="370840">
                <a:tc>
                  <a:txBody>
                    <a:bodyPr/>
                    <a:lstStyle/>
                    <a:p>
                      <a:pPr algn="ctr"/>
                      <a:r>
                        <a:rPr lang="en-GB" dirty="0">
                          <a:solidFill>
                            <a:srgbClr val="002060"/>
                          </a:solidFill>
                        </a:rPr>
                        <a:t>Score between 0%</a:t>
                      </a:r>
                      <a:r>
                        <a:rPr lang="en-GB" baseline="0" dirty="0">
                          <a:solidFill>
                            <a:srgbClr val="002060"/>
                          </a:solidFill>
                        </a:rPr>
                        <a:t> and </a:t>
                      </a:r>
                      <a:r>
                        <a:rPr lang="en-GB" dirty="0">
                          <a:solidFill>
                            <a:srgbClr val="002060"/>
                          </a:solidFill>
                        </a:rPr>
                        <a:t>100%</a:t>
                      </a:r>
                    </a:p>
                  </a:txBody>
                  <a:tcPr>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
        <p:nvSpPr>
          <p:cNvPr id="9" name="TextBox 8"/>
          <p:cNvSpPr txBox="1"/>
          <p:nvPr/>
        </p:nvSpPr>
        <p:spPr>
          <a:xfrm>
            <a:off x="384629" y="873205"/>
            <a:ext cx="8382000" cy="523220"/>
          </a:xfrm>
          <a:prstGeom prst="rect">
            <a:avLst/>
          </a:prstGeom>
          <a:noFill/>
        </p:spPr>
        <p:txBody>
          <a:bodyPr wrap="square" rtlCol="0">
            <a:spAutoFit/>
          </a:bodyPr>
          <a:lstStyle/>
          <a:p>
            <a:r>
              <a:rPr lang="en-GB" sz="2800" b="1" dirty="0">
                <a:solidFill>
                  <a:srgbClr val="00B050"/>
                </a:solidFill>
              </a:rPr>
              <a:t>What data types relate to following questions?</a:t>
            </a:r>
          </a:p>
        </p:txBody>
      </p:sp>
      <p:graphicFrame>
        <p:nvGraphicFramePr>
          <p:cNvPr id="13" name="Table 12"/>
          <p:cNvGraphicFramePr>
            <a:graphicFrameLocks noGrp="1"/>
          </p:cNvGraphicFramePr>
          <p:nvPr>
            <p:extLst>
              <p:ext uri="{D42A27DB-BD31-4B8C-83A1-F6EECF244321}">
                <p14:modId xmlns:p14="http://schemas.microsoft.com/office/powerpoint/2010/main" val="837909747"/>
              </p:ext>
            </p:extLst>
          </p:nvPr>
        </p:nvGraphicFramePr>
        <p:xfrm>
          <a:off x="1219200" y="2133600"/>
          <a:ext cx="60960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GB" dirty="0">
                          <a:solidFill>
                            <a:srgbClr val="002060"/>
                          </a:solidFill>
                        </a:rPr>
                        <a:t>Maths</a:t>
                      </a:r>
                    </a:p>
                  </a:txBody>
                  <a:tcPr>
                    <a:solidFill>
                      <a:schemeClr val="accent2">
                        <a:lumMod val="40000"/>
                        <a:lumOff val="60000"/>
                      </a:schemeClr>
                    </a:solidFill>
                  </a:tcPr>
                </a:tc>
                <a:tc>
                  <a:txBody>
                    <a:bodyPr/>
                    <a:lstStyle/>
                    <a:p>
                      <a:pPr algn="ctr"/>
                      <a:r>
                        <a:rPr lang="en-GB" dirty="0">
                          <a:solidFill>
                            <a:srgbClr val="002060"/>
                          </a:solidFill>
                        </a:rPr>
                        <a:t>English</a:t>
                      </a:r>
                    </a:p>
                  </a:txBody>
                  <a:tcPr>
                    <a:solidFill>
                      <a:schemeClr val="accent2">
                        <a:lumMod val="20000"/>
                        <a:lumOff val="80000"/>
                      </a:schemeClr>
                    </a:solidFill>
                  </a:tcPr>
                </a:tc>
                <a:tc>
                  <a:txBody>
                    <a:bodyPr/>
                    <a:lstStyle/>
                    <a:p>
                      <a:pPr algn="ctr"/>
                      <a:r>
                        <a:rPr lang="en-GB" dirty="0">
                          <a:solidFill>
                            <a:srgbClr val="002060"/>
                          </a:solidFill>
                        </a:rPr>
                        <a:t>Science</a:t>
                      </a:r>
                    </a:p>
                  </a:txBody>
                  <a:tcPr>
                    <a:solidFill>
                      <a:srgbClr val="C4E59F"/>
                    </a:solidFill>
                  </a:tcPr>
                </a:tc>
                <a:tc>
                  <a:txBody>
                    <a:bodyPr/>
                    <a:lstStyle/>
                    <a:p>
                      <a:pPr algn="ctr"/>
                      <a:r>
                        <a:rPr lang="en-GB" dirty="0">
                          <a:solidFill>
                            <a:srgbClr val="002060"/>
                          </a:solidFill>
                        </a:rPr>
                        <a:t>Art</a:t>
                      </a:r>
                    </a:p>
                  </a:txBody>
                  <a:tcPr>
                    <a:solidFill>
                      <a:schemeClr val="accent1">
                        <a:lumMod val="40000"/>
                        <a:lumOff val="60000"/>
                      </a:schemeClr>
                    </a:solidFill>
                  </a:tcPr>
                </a:tc>
                <a:tc>
                  <a:txBody>
                    <a:bodyPr/>
                    <a:lstStyle/>
                    <a:p>
                      <a:pPr algn="ctr"/>
                      <a:r>
                        <a:rPr lang="en-GB" dirty="0">
                          <a:solidFill>
                            <a:srgbClr val="002060"/>
                          </a:solidFill>
                        </a:rPr>
                        <a:t>French</a:t>
                      </a:r>
                    </a:p>
                  </a:txBody>
                  <a:tcPr/>
                </a:tc>
                <a:extLst>
                  <a:ext uri="{0D108BD9-81ED-4DB2-BD59-A6C34878D82A}">
                    <a16:rowId xmlns:a16="http://schemas.microsoft.com/office/drawing/2014/main" val="10000"/>
                  </a:ext>
                </a:extLst>
              </a:tr>
            </a:tbl>
          </a:graphicData>
        </a:graphic>
      </p:graphicFrame>
      <p:sp>
        <p:nvSpPr>
          <p:cNvPr id="10" name="Footer Placeholder 2"/>
          <p:cNvSpPr>
            <a:spLocks noGrp="1"/>
          </p:cNvSpPr>
          <p:nvPr>
            <p:ph type="ftr" sz="quarter" idx="11"/>
          </p:nvPr>
        </p:nvSpPr>
        <p:spPr>
          <a:xfrm>
            <a:off x="-902881" y="6400800"/>
            <a:ext cx="2350681" cy="365125"/>
          </a:xfrm>
        </p:spPr>
        <p:txBody>
          <a:bodyPr/>
          <a:lstStyle/>
          <a:p>
            <a:r>
              <a:rPr lang="en-GB" dirty="0"/>
              <a:t>www.statstutor.ac.uk</a:t>
            </a:r>
            <a:endParaRPr lang="en-US" dirty="0"/>
          </a:p>
        </p:txBody>
      </p:sp>
      <p:sp>
        <p:nvSpPr>
          <p:cNvPr id="11" name="Rectangle 10"/>
          <p:cNvSpPr/>
          <p:nvPr/>
        </p:nvSpPr>
        <p:spPr>
          <a:xfrm>
            <a:off x="6553199" y="1545771"/>
            <a:ext cx="2061029" cy="43542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Nominal</a:t>
            </a:r>
          </a:p>
        </p:txBody>
      </p:sp>
      <p:sp>
        <p:nvSpPr>
          <p:cNvPr id="12" name="Rectangle 11"/>
          <p:cNvSpPr/>
          <p:nvPr/>
        </p:nvSpPr>
        <p:spPr>
          <a:xfrm>
            <a:off x="5715000" y="2917371"/>
            <a:ext cx="2540000" cy="43542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Binary/ Nominal</a:t>
            </a:r>
          </a:p>
        </p:txBody>
      </p:sp>
      <p:sp>
        <p:nvSpPr>
          <p:cNvPr id="14" name="Rectangle 13"/>
          <p:cNvSpPr/>
          <p:nvPr/>
        </p:nvSpPr>
        <p:spPr>
          <a:xfrm>
            <a:off x="7010400" y="4365171"/>
            <a:ext cx="2006600" cy="43542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Ordinal</a:t>
            </a:r>
          </a:p>
        </p:txBody>
      </p:sp>
      <p:sp>
        <p:nvSpPr>
          <p:cNvPr id="15" name="Rectangle 14"/>
          <p:cNvSpPr/>
          <p:nvPr/>
        </p:nvSpPr>
        <p:spPr>
          <a:xfrm>
            <a:off x="6983760" y="5736771"/>
            <a:ext cx="2006600" cy="435429"/>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B050"/>
                </a:solidFill>
              </a:rPr>
              <a:t>Scale</a:t>
            </a:r>
          </a:p>
        </p:txBody>
      </p:sp>
    </p:spTree>
    <p:extLst>
      <p:ext uri="{BB962C8B-B14F-4D97-AF65-F5344CB8AC3E}">
        <p14:creationId xmlns:p14="http://schemas.microsoft.com/office/powerpoint/2010/main" val="139426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normAutofit/>
          </a:bodyPr>
          <a:lstStyle/>
          <a:p>
            <a:r>
              <a:rPr lang="en-GB" sz="2400" dirty="0"/>
              <a:t>Taking a sample from a population</a:t>
            </a:r>
          </a:p>
        </p:txBody>
      </p:sp>
      <p:sp>
        <p:nvSpPr>
          <p:cNvPr id="3" name="Title 2"/>
          <p:cNvSpPr>
            <a:spLocks noGrp="1"/>
          </p:cNvSpPr>
          <p:nvPr>
            <p:ph type="title"/>
          </p:nvPr>
        </p:nvSpPr>
        <p:spPr/>
        <p:txBody>
          <a:bodyPr/>
          <a:lstStyle/>
          <a:p>
            <a:r>
              <a:rPr lang="en-GB" dirty="0"/>
              <a:t>Populations and samples</a:t>
            </a:r>
          </a:p>
        </p:txBody>
      </p:sp>
      <p:pic>
        <p:nvPicPr>
          <p:cNvPr id="61440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688" y="1752600"/>
            <a:ext cx="5630821"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2"/>
          <p:cNvSpPr>
            <a:spLocks noGrp="1"/>
          </p:cNvSpPr>
          <p:nvPr>
            <p:ph type="ftr" sz="quarter" idx="11"/>
          </p:nvPr>
        </p:nvSpPr>
        <p:spPr>
          <a:xfrm>
            <a:off x="-914400" y="6416675"/>
            <a:ext cx="2350681" cy="365125"/>
          </a:xfrm>
        </p:spPr>
        <p:txBody>
          <a:bodyPr/>
          <a:lstStyle/>
          <a:p>
            <a:r>
              <a:rPr lang="en-GB" dirty="0"/>
              <a:t>www.statstutor.ac.uk</a:t>
            </a:r>
            <a:endParaRPr lang="en-US" dirty="0"/>
          </a:p>
        </p:txBody>
      </p:sp>
      <p:sp>
        <p:nvSpPr>
          <p:cNvPr id="4" name="Rectangle 3"/>
          <p:cNvSpPr/>
          <p:nvPr/>
        </p:nvSpPr>
        <p:spPr>
          <a:xfrm>
            <a:off x="1600200" y="5715000"/>
            <a:ext cx="7162800" cy="461665"/>
          </a:xfrm>
          <a:prstGeom prst="rect">
            <a:avLst/>
          </a:prstGeom>
        </p:spPr>
        <p:txBody>
          <a:bodyPr wrap="square">
            <a:spAutoFit/>
          </a:bodyPr>
          <a:lstStyle/>
          <a:p>
            <a:r>
              <a:rPr lang="en-GB" sz="2400" dirty="0"/>
              <a:t>Sample data ‘represents’ the whole population</a:t>
            </a:r>
          </a:p>
        </p:txBody>
      </p:sp>
      <p:sp>
        <p:nvSpPr>
          <p:cNvPr id="10" name="Left Arrow 9"/>
          <p:cNvSpPr/>
          <p:nvPr/>
        </p:nvSpPr>
        <p:spPr>
          <a:xfrm>
            <a:off x="3886200" y="5029200"/>
            <a:ext cx="1676400" cy="39580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03503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6">
            <a:hlinkClick r:id="" action="ppaction://noaction" highlightClick="1">
              <a:snd r:embed="rId4" name="arrow.wav"/>
            </a:hlinkClick>
            <a:hlinkHover r:id="" action="ppaction://noaction">
              <a:snd r:embed="rId5" name="breeze.wav"/>
            </a:hlinkHover>
          </p:cNvPr>
          <p:cNvSpPr>
            <a:spLocks noChangeArrowheads="1"/>
          </p:cNvSpPr>
          <p:nvPr/>
        </p:nvSpPr>
        <p:spPr bwMode="auto">
          <a:xfrm>
            <a:off x="5164225" y="3414674"/>
            <a:ext cx="2929132" cy="2646680"/>
          </a:xfrm>
          <a:prstGeom prst="ellipse">
            <a:avLst/>
          </a:prstGeom>
          <a:solidFill>
            <a:srgbClr val="FFFF00">
              <a:alpha val="18000"/>
            </a:srgbClr>
          </a:solidFill>
          <a:ln w="9525">
            <a:solidFill>
              <a:schemeClr val="tx1"/>
            </a:solidFill>
            <a:round/>
            <a:headEnd/>
            <a:tailEnd/>
          </a:ln>
        </p:spPr>
        <p:txBody>
          <a:bodyPr wrap="none" anchor="ctr"/>
          <a:lstStyle/>
          <a:p>
            <a:endParaRPr lang="en-US" dirty="0"/>
          </a:p>
        </p:txBody>
      </p:sp>
      <p:sp>
        <p:nvSpPr>
          <p:cNvPr id="10" name="Text Box 15"/>
          <p:cNvSpPr txBox="1">
            <a:spLocks noChangeArrowheads="1"/>
          </p:cNvSpPr>
          <p:nvPr/>
        </p:nvSpPr>
        <p:spPr bwMode="auto">
          <a:xfrm>
            <a:off x="5512911" y="3860254"/>
            <a:ext cx="2640489" cy="1323439"/>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eaLnBrk="1" hangingPunct="1">
              <a:spcBef>
                <a:spcPct val="50000"/>
              </a:spcBef>
            </a:pPr>
            <a:r>
              <a:rPr lang="en-GB" sz="2000" b="1" dirty="0"/>
              <a:t>Population mean</a:t>
            </a:r>
          </a:p>
          <a:p>
            <a:pPr eaLnBrk="1" hangingPunct="1">
              <a:spcBef>
                <a:spcPct val="50000"/>
              </a:spcBef>
            </a:pPr>
            <a:r>
              <a:rPr lang="en-GB" sz="2000" b="1" dirty="0"/>
              <a:t> </a:t>
            </a:r>
          </a:p>
          <a:p>
            <a:pPr eaLnBrk="1" hangingPunct="1">
              <a:spcBef>
                <a:spcPct val="50000"/>
              </a:spcBef>
            </a:pPr>
            <a:r>
              <a:rPr lang="en-GB" sz="2000" b="1" dirty="0"/>
              <a:t>Population SD</a:t>
            </a:r>
          </a:p>
        </p:txBody>
      </p:sp>
      <p:graphicFrame>
        <p:nvGraphicFramePr>
          <p:cNvPr id="2" name="Content Placeholder 1"/>
          <p:cNvGraphicFramePr>
            <a:graphicFrameLocks noGrp="1" noChangeAspect="1"/>
          </p:cNvGraphicFramePr>
          <p:nvPr>
            <p:ph idx="1"/>
            <p:extLst>
              <p:ext uri="{D42A27DB-BD31-4B8C-83A1-F6EECF244321}">
                <p14:modId xmlns:p14="http://schemas.microsoft.com/office/powerpoint/2010/main" val="3407629769"/>
              </p:ext>
            </p:extLst>
          </p:nvPr>
        </p:nvGraphicFramePr>
        <p:xfrm>
          <a:off x="6398357" y="4235278"/>
          <a:ext cx="764443" cy="450000"/>
        </p:xfrm>
        <a:graphic>
          <a:graphicData uri="http://schemas.openxmlformats.org/presentationml/2006/ole">
            <mc:AlternateContent xmlns:mc="http://schemas.openxmlformats.org/markup-compatibility/2006">
              <mc:Choice xmlns:v="urn:schemas-microsoft-com:vml" Requires="v">
                <p:oleObj spid="_x0000_s89364" name="Equation" r:id="rId6" imgW="152268" imgH="164957" progId="Equation.3">
                  <p:embed/>
                </p:oleObj>
              </mc:Choice>
              <mc:Fallback>
                <p:oleObj name="Equation" r:id="rId6" imgW="152268" imgH="164957" progId="Equation.3">
                  <p:embed/>
                  <p:pic>
                    <p:nvPicPr>
                      <p:cNvPr id="0" name="Picture 272"/>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8357" y="4235278"/>
                        <a:ext cx="764443" cy="45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ooter Placeholder 11"/>
          <p:cNvSpPr>
            <a:spLocks noGrp="1"/>
          </p:cNvSpPr>
          <p:nvPr>
            <p:ph type="ftr" sz="quarter" idx="11"/>
          </p:nvPr>
        </p:nvSpPr>
        <p:spPr>
          <a:xfrm>
            <a:off x="-252045" y="6400800"/>
            <a:ext cx="1699845" cy="381000"/>
          </a:xfrm>
        </p:spPr>
        <p:txBody>
          <a:bodyPr/>
          <a:lstStyle/>
          <a:p>
            <a:r>
              <a:rPr lang="en-GB"/>
              <a:t>www.statstutor.ac.uk</a:t>
            </a:r>
            <a:endParaRPr lang="en-US" dirty="0"/>
          </a:p>
        </p:txBody>
      </p:sp>
      <p:sp>
        <p:nvSpPr>
          <p:cNvPr id="3" name="Title 2"/>
          <p:cNvSpPr>
            <a:spLocks noGrp="1"/>
          </p:cNvSpPr>
          <p:nvPr>
            <p:ph type="title"/>
          </p:nvPr>
        </p:nvSpPr>
        <p:spPr/>
        <p:txBody>
          <a:bodyPr/>
          <a:lstStyle/>
          <a:p>
            <a:pPr fontAlgn="auto">
              <a:spcAft>
                <a:spcPts val="0"/>
              </a:spcAft>
              <a:defRPr/>
            </a:pPr>
            <a:r>
              <a:rPr lang="en-GB" dirty="0"/>
              <a:t>Point estimation</a:t>
            </a:r>
          </a:p>
        </p:txBody>
      </p:sp>
      <p:sp>
        <p:nvSpPr>
          <p:cNvPr id="5" name="Oval 16">
            <a:hlinkClick r:id="" action="ppaction://noaction" highlightClick="1">
              <a:snd r:embed="rId4" name="arrow.wav"/>
            </a:hlinkClick>
            <a:hlinkHover r:id="" action="ppaction://noaction">
              <a:snd r:embed="rId5" name="breeze.wav"/>
            </a:hlinkHover>
          </p:cNvPr>
          <p:cNvSpPr>
            <a:spLocks noChangeArrowheads="1"/>
          </p:cNvSpPr>
          <p:nvPr/>
        </p:nvSpPr>
        <p:spPr bwMode="auto">
          <a:xfrm>
            <a:off x="990600" y="3449321"/>
            <a:ext cx="2298238" cy="2145306"/>
          </a:xfrm>
          <a:prstGeom prst="ellipse">
            <a:avLst/>
          </a:prstGeom>
          <a:solidFill>
            <a:srgbClr val="FFFF00">
              <a:alpha val="18000"/>
            </a:srgbClr>
          </a:solidFill>
          <a:ln w="9525">
            <a:solidFill>
              <a:schemeClr val="tx1"/>
            </a:solidFill>
            <a:round/>
            <a:headEnd/>
            <a:tailEnd/>
          </a:ln>
        </p:spPr>
        <p:txBody>
          <a:bodyPr wrap="none" anchor="ctr"/>
          <a:lstStyle/>
          <a:p>
            <a:endParaRPr lang="en-US"/>
          </a:p>
        </p:txBody>
      </p:sp>
      <p:sp>
        <p:nvSpPr>
          <p:cNvPr id="6" name="Text Box 17"/>
          <p:cNvSpPr txBox="1">
            <a:spLocks noChangeArrowheads="1"/>
          </p:cNvSpPr>
          <p:nvPr/>
        </p:nvSpPr>
        <p:spPr bwMode="auto">
          <a:xfrm>
            <a:off x="1228976" y="3753129"/>
            <a:ext cx="1971424"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eaLnBrk="1" hangingPunct="1">
              <a:spcBef>
                <a:spcPct val="50000"/>
              </a:spcBef>
            </a:pPr>
            <a:r>
              <a:rPr lang="en-GB" sz="2000" b="1" dirty="0"/>
              <a:t>sample mean</a:t>
            </a:r>
          </a:p>
          <a:p>
            <a:pPr eaLnBrk="1" hangingPunct="1">
              <a:spcBef>
                <a:spcPct val="50000"/>
              </a:spcBef>
            </a:pPr>
            <a:endParaRPr lang="en-GB" sz="2000" b="1" dirty="0"/>
          </a:p>
          <a:p>
            <a:pPr eaLnBrk="1" hangingPunct="1">
              <a:spcBef>
                <a:spcPct val="50000"/>
              </a:spcBef>
            </a:pPr>
            <a:r>
              <a:rPr lang="en-GB" sz="2000" b="1" dirty="0"/>
              <a:t>Sample SD  </a:t>
            </a:r>
          </a:p>
          <a:p>
            <a:pPr eaLnBrk="1" hangingPunct="1">
              <a:spcBef>
                <a:spcPct val="50000"/>
              </a:spcBef>
            </a:pPr>
            <a:r>
              <a:rPr lang="en-GB" sz="2000" b="1" dirty="0"/>
              <a:t>          </a:t>
            </a:r>
            <a:r>
              <a:rPr lang="en-GB" sz="2800" b="1" dirty="0"/>
              <a:t> </a:t>
            </a:r>
          </a:p>
        </p:txBody>
      </p:sp>
      <p:sp>
        <p:nvSpPr>
          <p:cNvPr id="13" name="Text Box 9"/>
          <p:cNvSpPr txBox="1">
            <a:spLocks noChangeArrowheads="1"/>
          </p:cNvSpPr>
          <p:nvPr/>
        </p:nvSpPr>
        <p:spPr bwMode="auto">
          <a:xfrm>
            <a:off x="441502" y="1484784"/>
            <a:ext cx="8066087" cy="1938992"/>
          </a:xfrm>
          <a:prstGeom prst="rect">
            <a:avLst/>
          </a:prstGeom>
          <a:noFill/>
          <a:ln w="9525">
            <a:noFill/>
            <a:miter lim="800000"/>
            <a:headEnd/>
            <a:tailEnd/>
          </a:ln>
          <a:effectLst/>
        </p:spPr>
        <p:txBody>
          <a:bodyPr>
            <a:spAutoFit/>
          </a:bodyPr>
          <a:lstStyle/>
          <a:p>
            <a:pPr>
              <a:spcBef>
                <a:spcPct val="50000"/>
              </a:spcBef>
              <a:defRPr/>
            </a:pPr>
            <a:r>
              <a:rPr lang="en-GB" sz="2400" b="1" dirty="0">
                <a:latin typeface="+mn-lt"/>
              </a:rPr>
              <a:t>Sample data is used to estimate parameters of a population</a:t>
            </a:r>
          </a:p>
          <a:p>
            <a:pPr>
              <a:spcBef>
                <a:spcPct val="50000"/>
              </a:spcBef>
              <a:defRPr/>
            </a:pPr>
            <a:r>
              <a:rPr lang="en-GB" sz="2400" b="1" dirty="0"/>
              <a:t>Statistics</a:t>
            </a:r>
            <a:r>
              <a:rPr lang="en-GB" sz="2400" dirty="0"/>
              <a:t> are calculated using sample data.</a:t>
            </a:r>
          </a:p>
          <a:p>
            <a:pPr>
              <a:spcBef>
                <a:spcPct val="50000"/>
              </a:spcBef>
              <a:defRPr/>
            </a:pPr>
            <a:r>
              <a:rPr lang="en-GB" sz="2400" b="1" dirty="0">
                <a:latin typeface="+mn-lt"/>
              </a:rPr>
              <a:t>Parameters</a:t>
            </a:r>
            <a:r>
              <a:rPr lang="en-GB" sz="2400" dirty="0">
                <a:latin typeface="+mn-lt"/>
              </a:rPr>
              <a:t> are the characteristics of population data </a:t>
            </a:r>
          </a:p>
        </p:txBody>
      </p:sp>
      <p:sp>
        <p:nvSpPr>
          <p:cNvPr id="14" name="AutoShape 6"/>
          <p:cNvSpPr>
            <a:spLocks noChangeArrowheads="1"/>
          </p:cNvSpPr>
          <p:nvPr/>
        </p:nvSpPr>
        <p:spPr bwMode="auto">
          <a:xfrm flipH="1">
            <a:off x="3515250" y="4121056"/>
            <a:ext cx="1584121" cy="898595"/>
          </a:xfrm>
          <a:prstGeom prst="leftArrow">
            <a:avLst>
              <a:gd name="adj1" fmla="val 50000"/>
              <a:gd name="adj2" fmla="val 49380"/>
            </a:avLst>
          </a:prstGeom>
          <a:solidFill>
            <a:srgbClr val="008000"/>
          </a:solidFill>
          <a:ln w="28575">
            <a:solidFill>
              <a:schemeClr val="tx1"/>
            </a:solidFill>
            <a:miter lim="800000"/>
            <a:headEnd/>
            <a:tailEnd/>
          </a:ln>
        </p:spPr>
        <p:txBody>
          <a:bodyPr wrap="none" anchor="ctr"/>
          <a:lstStyle/>
          <a:p>
            <a:r>
              <a:rPr lang="en-US" dirty="0"/>
              <a:t>estimates</a:t>
            </a:r>
          </a:p>
        </p:txBody>
      </p:sp>
      <p:graphicFrame>
        <p:nvGraphicFramePr>
          <p:cNvPr id="15" name="Object 14"/>
          <p:cNvGraphicFramePr>
            <a:graphicFrameLocks noChangeAspect="1"/>
          </p:cNvGraphicFramePr>
          <p:nvPr>
            <p:extLst>
              <p:ext uri="{D42A27DB-BD31-4B8C-83A1-F6EECF244321}">
                <p14:modId xmlns:p14="http://schemas.microsoft.com/office/powerpoint/2010/main" val="2949741969"/>
              </p:ext>
            </p:extLst>
          </p:nvPr>
        </p:nvGraphicFramePr>
        <p:xfrm>
          <a:off x="6400800" y="5188800"/>
          <a:ext cx="491676" cy="450000"/>
        </p:xfrm>
        <a:graphic>
          <a:graphicData uri="http://schemas.openxmlformats.org/presentationml/2006/ole">
            <mc:AlternateContent xmlns:mc="http://schemas.openxmlformats.org/markup-compatibility/2006">
              <mc:Choice xmlns:v="urn:schemas-microsoft-com:vml" Requires="v">
                <p:oleObj spid="_x0000_s89365" name="Equation" r:id="rId8" imgW="152334" imgH="139639" progId="Equation.3">
                  <p:embed/>
                </p:oleObj>
              </mc:Choice>
              <mc:Fallback>
                <p:oleObj name="Equation" r:id="rId8" imgW="152334" imgH="139639" progId="Equation.3">
                  <p:embed/>
                  <p:pic>
                    <p:nvPicPr>
                      <p:cNvPr id="0" name="Picture 27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00800" y="5188800"/>
                        <a:ext cx="491676" cy="45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7" name="TextBox 6"/>
              <p:cNvSpPr txBox="1"/>
              <p:nvPr/>
            </p:nvSpPr>
            <p:spPr>
              <a:xfrm>
                <a:off x="1828800" y="4038600"/>
                <a:ext cx="619047"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GB" sz="3200" b="1" i="1" smtClean="0">
                              <a:latin typeface="Cambria Math" panose="02040503050406030204" pitchFamily="18" charset="0"/>
                            </a:rPr>
                          </m:ctrlPr>
                        </m:accPr>
                        <m:e>
                          <m:r>
                            <a:rPr lang="en-GB" sz="3200" b="1" i="1" smtClean="0">
                              <a:latin typeface="Cambria Math"/>
                            </a:rPr>
                            <m:t>𝒙</m:t>
                          </m:r>
                        </m:e>
                      </m:acc>
                    </m:oMath>
                  </m:oMathPara>
                </a14:m>
                <a:endParaRPr lang="en-GB" sz="32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828800" y="4038600"/>
                <a:ext cx="619047" cy="584775"/>
              </a:xfrm>
              <a:prstGeom prst="rect">
                <a:avLst/>
              </a:prstGeom>
              <a:blipFill rotWithShape="1">
                <a:blip r:embed="rId10" cstate="print"/>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828800" y="4977825"/>
                <a:ext cx="619047"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3200" b="1" i="1" smtClean="0">
                          <a:latin typeface="Cambria Math"/>
                        </a:rPr>
                        <m:t>𝑺</m:t>
                      </m:r>
                    </m:oMath>
                  </m:oMathPara>
                </a14:m>
                <a:endParaRPr lang="en-GB" sz="3200" b="1" dirty="0"/>
              </a:p>
            </p:txBody>
          </p:sp>
        </mc:Choice>
        <mc:Fallback xmlns="">
          <p:sp>
            <p:nvSpPr>
              <p:cNvPr id="17" name="TextBox 16"/>
              <p:cNvSpPr txBox="1">
                <a:spLocks noRot="1" noChangeAspect="1" noMove="1" noResize="1" noEditPoints="1" noAdjustHandles="1" noChangeArrowheads="1" noChangeShapeType="1" noTextEdit="1"/>
              </p:cNvSpPr>
              <p:nvPr/>
            </p:nvSpPr>
            <p:spPr>
              <a:xfrm>
                <a:off x="1828800" y="4977825"/>
                <a:ext cx="619047" cy="584775"/>
              </a:xfrm>
              <a:prstGeom prst="rect">
                <a:avLst/>
              </a:prstGeom>
              <a:blipFill rotWithShape="1">
                <a:blip r:embed="rId11" cstate="print"/>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554508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Content Placeholder 2"/>
          <p:cNvSpPr>
            <a:spLocks noGrp="1"/>
          </p:cNvSpPr>
          <p:nvPr>
            <p:ph idx="1"/>
          </p:nvPr>
        </p:nvSpPr>
        <p:spPr>
          <a:xfrm>
            <a:off x="431574" y="1763487"/>
            <a:ext cx="8407626" cy="4332513"/>
          </a:xfrm>
        </p:spPr>
        <p:txBody>
          <a:bodyPr>
            <a:normAutofit/>
          </a:bodyPr>
          <a:lstStyle/>
          <a:p>
            <a:pPr marL="0" indent="0" eaLnBrk="1" hangingPunct="1">
              <a:buNone/>
            </a:pPr>
            <a:r>
              <a:rPr lang="en-GB" sz="2400" dirty="0"/>
              <a:t>Exam marks for 60 students (marked out of 65)</a:t>
            </a:r>
          </a:p>
          <a:p>
            <a:pPr marL="0" indent="0" eaLnBrk="1" hangingPunct="1">
              <a:buNone/>
            </a:pPr>
            <a:endParaRPr lang="en-GB" sz="2800" dirty="0"/>
          </a:p>
          <a:p>
            <a:pPr marL="0" indent="0" eaLnBrk="1" hangingPunct="1">
              <a:buNone/>
            </a:pPr>
            <a:endParaRPr lang="en-GB" sz="2800" dirty="0"/>
          </a:p>
          <a:p>
            <a:pPr marL="0" indent="0" eaLnBrk="1" hangingPunct="1">
              <a:buNone/>
            </a:pPr>
            <a:endParaRPr lang="en-GB" sz="2800" dirty="0"/>
          </a:p>
          <a:p>
            <a:pPr marL="0" indent="0" eaLnBrk="1" hangingPunct="1">
              <a:buNone/>
            </a:pPr>
            <a:endParaRPr lang="en-GB" sz="2800" dirty="0"/>
          </a:p>
          <a:p>
            <a:pPr marL="0" indent="0" eaLnBrk="1" hangingPunct="1">
              <a:buNone/>
            </a:pPr>
            <a:endParaRPr lang="en-GB" sz="2800" dirty="0"/>
          </a:p>
          <a:p>
            <a:pPr algn="ctr" eaLnBrk="1" hangingPunct="1">
              <a:buFont typeface="Wingdings" pitchFamily="2" charset="2"/>
              <a:buNone/>
            </a:pPr>
            <a:r>
              <a:rPr lang="en-GB" sz="2800" dirty="0"/>
              <a:t>mean = 30.3     </a:t>
            </a:r>
            <a:r>
              <a:rPr lang="en-GB" sz="2800" dirty="0" err="1"/>
              <a:t>sd</a:t>
            </a:r>
            <a:r>
              <a:rPr lang="en-GB" sz="2800" dirty="0"/>
              <a:t> = 14.46</a:t>
            </a:r>
          </a:p>
          <a:p>
            <a:pPr eaLnBrk="1" hangingPunct="1"/>
            <a:endParaRPr lang="en-GB" dirty="0"/>
          </a:p>
        </p:txBody>
      </p:sp>
      <p:sp>
        <p:nvSpPr>
          <p:cNvPr id="3" name="Footer Placeholder 2"/>
          <p:cNvSpPr>
            <a:spLocks noGrp="1"/>
          </p:cNvSpPr>
          <p:nvPr>
            <p:ph type="ftr" sz="quarter" idx="11"/>
          </p:nvPr>
        </p:nvSpPr>
        <p:spPr>
          <a:xfrm>
            <a:off x="-252045" y="6400800"/>
            <a:ext cx="1699845" cy="381000"/>
          </a:xfrm>
        </p:spPr>
        <p:txBody>
          <a:bodyPr/>
          <a:lstStyle/>
          <a:p>
            <a:r>
              <a:rPr lang="en-GB" dirty="0"/>
              <a:t>www.statstutor.ac.uk</a:t>
            </a:r>
            <a:endParaRPr lang="en-US" dirty="0"/>
          </a:p>
        </p:txBody>
      </p:sp>
      <p:sp>
        <p:nvSpPr>
          <p:cNvPr id="29698" name="Title 1"/>
          <p:cNvSpPr>
            <a:spLocks noGrp="1"/>
          </p:cNvSpPr>
          <p:nvPr>
            <p:ph type="title"/>
          </p:nvPr>
        </p:nvSpPr>
        <p:spPr>
          <a:xfrm>
            <a:off x="304800" y="381000"/>
            <a:ext cx="8686800" cy="1143000"/>
          </a:xfrm>
        </p:spPr>
        <p:txBody>
          <a:bodyPr>
            <a:noAutofit/>
          </a:bodyPr>
          <a:lstStyle/>
          <a:p>
            <a:pPr algn="ctr" eaLnBrk="1" hangingPunct="1"/>
            <a:r>
              <a:rPr lang="en-GB" sz="3200" dirty="0"/>
              <a:t>How can exam score data be summarised?</a:t>
            </a:r>
          </a:p>
        </p:txBody>
      </p:sp>
      <p:pic>
        <p:nvPicPr>
          <p:cNvPr id="296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l="8820" t="35278" r="9601" b="24153"/>
          <a:stretch>
            <a:fillRect/>
          </a:stretch>
        </p:blipFill>
        <p:spPr bwMode="auto">
          <a:xfrm>
            <a:off x="457200" y="2819400"/>
            <a:ext cx="8335962"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791495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SLIDEID" val="3FA333C3E527432292BD9CEBBEC23EB1"/>
  <p:tag name="SLIDETYPE" val="Q"/>
  <p:tag name="DEMOGRAPHIC" val="False"/>
  <p:tag name="TEAMASSIGN" val="False"/>
  <p:tag name="SPEEDSCORING" val="False"/>
  <p:tag name="CORRECTPOINTVALUE" val="100"/>
  <p:tag name="INCORRECTPOINTVALUE" val="0"/>
  <p:tag name="ZEROBASED" val="False"/>
  <p:tag name="DELIMITERS" val="3.1"/>
  <p:tag name="VALUEFORMAT" val="0%"/>
  <p:tag name="QUESTIONALIAS" val="2/3rd of people earn less than the average income"/>
  <p:tag name="ANSWERSALIAS" val="True|smicln|False"/>
  <p:tag name="VALUES" val="No Value|smicln|No Value"/>
  <p:tag name="SLIDEORDER" val="3"/>
  <p:tag name="SLIDEGUID" val="63385A8F20034204947C0313A0755582"/>
</p:tagLst>
</file>

<file path=ppt/tags/tag3.xml><?xml version="1.0" encoding="utf-8"?>
<p:tagLst xmlns:a="http://schemas.openxmlformats.org/drawingml/2006/main" xmlns:r="http://schemas.openxmlformats.org/officeDocument/2006/relationships" xmlns:p="http://schemas.openxmlformats.org/presentationml/2006/main">
  <p:tag name="ANSWERBULLETS" val="3"/>
  <p:tag name="OLDNUMANSWERS" val="2"/>
  <p:tag name="TEXTLENGTH" val="10"/>
  <p:tag name="FONTSIZE" val="32"/>
  <p:tag name="BULLETTYPE" val="ppBulletArabicPeriod"/>
  <p:tag name="ANSWERTEXT" val="True&#10;False"/>
</p:tagLst>
</file>

<file path=ppt/tags/tag4.xml><?xml version="1.0" encoding="utf-8"?>
<p:tagLst xmlns:a="http://schemas.openxmlformats.org/drawingml/2006/main" xmlns:r="http://schemas.openxmlformats.org/officeDocument/2006/relationships" xmlns:p="http://schemas.openxmlformats.org/presentationml/2006/main">
  <p:tag name="SLIDEID" val="3FA333C3E527432292BD9CEBBEC23EB1"/>
  <p:tag name="SLIDETYPE" val="Q"/>
  <p:tag name="DEMOGRAPHIC" val="False"/>
  <p:tag name="TEAMASSIGN" val="False"/>
  <p:tag name="SPEEDSCORING" val="False"/>
  <p:tag name="CORRECTPOINTVALUE" val="100"/>
  <p:tag name="INCORRECTPOINTVALUE" val="0"/>
  <p:tag name="ZEROBASED" val="False"/>
  <p:tag name="DELIMITERS" val="3.1"/>
  <p:tag name="VALUEFORMAT" val="0%"/>
  <p:tag name="QUESTIONALIAS" val="2/3rd of people earn less than the average income"/>
  <p:tag name="ANSWERSALIAS" val="True|smicln|False"/>
  <p:tag name="VALUES" val="No Value|smicln|No Value"/>
  <p:tag name="SLIDEORDER" val="3"/>
  <p:tag name="SLIDEGUID" val="63385A8F20034204947C0313A0755582"/>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3660</Words>
  <Application>Microsoft Office PowerPoint</Application>
  <PresentationFormat>On-screen Show (4:3)</PresentationFormat>
  <Paragraphs>498</Paragraphs>
  <Slides>34</Slides>
  <Notes>32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6" baseType="lpstr">
      <vt:lpstr>Arial</vt:lpstr>
      <vt:lpstr>Arial Rounded MT Bold</vt:lpstr>
      <vt:lpstr>Calibri</vt:lpstr>
      <vt:lpstr>Cambria Math</vt:lpstr>
      <vt:lpstr>Lucida Sans Unicode</vt:lpstr>
      <vt:lpstr>Times New Roman</vt:lpstr>
      <vt:lpstr>Verdana</vt:lpstr>
      <vt:lpstr>Wingdings</vt:lpstr>
      <vt:lpstr>Wingdings 2</vt:lpstr>
      <vt:lpstr>Wingdings 3</vt:lpstr>
      <vt:lpstr>Concourse</vt:lpstr>
      <vt:lpstr>Equation</vt:lpstr>
      <vt:lpstr>Basic Statistics</vt:lpstr>
      <vt:lpstr> Data and variables </vt:lpstr>
      <vt:lpstr>Data types</vt:lpstr>
      <vt:lpstr>Data types</vt:lpstr>
      <vt:lpstr>Questionnaire for GCSE Maths Pupils</vt:lpstr>
      <vt:lpstr>Questionnaire for GCSE Maths Pupils</vt:lpstr>
      <vt:lpstr>Populations and samples</vt:lpstr>
      <vt:lpstr>Point estimation</vt:lpstr>
      <vt:lpstr>How can exam score data be summarised?</vt:lpstr>
      <vt:lpstr>Summary statistics</vt:lpstr>
      <vt:lpstr>Interpretation of standard deviation</vt:lpstr>
      <vt:lpstr>Scale data</vt:lpstr>
      <vt:lpstr>Discussion</vt:lpstr>
      <vt:lpstr>Group Frequency Table</vt:lpstr>
      <vt:lpstr>Histogram and Probability Distribution for Exam Marks Data</vt:lpstr>
      <vt:lpstr>Histogram and Probability Distribution for Exam Marks Data</vt:lpstr>
      <vt:lpstr>IQ is normally distributed</vt:lpstr>
      <vt:lpstr>95% 1.96 x SD’s from the mean</vt:lpstr>
      <vt:lpstr>Assessing Normality</vt:lpstr>
      <vt:lpstr>Discussion</vt:lpstr>
      <vt:lpstr>Sometimes the median makes more sense!</vt:lpstr>
      <vt:lpstr>Choosing summary statistics</vt:lpstr>
      <vt:lpstr>Which graph? Exercise</vt:lpstr>
      <vt:lpstr>Exercise: Ticket cost comparison </vt:lpstr>
      <vt:lpstr>Which graph? Solution</vt:lpstr>
      <vt:lpstr>Exercise: Ticket cost comparison Solution</vt:lpstr>
      <vt:lpstr>Hypothesis testing </vt:lpstr>
      <vt:lpstr>Hypothesis testing Framework What the text books might say!</vt:lpstr>
      <vt:lpstr>Could try explaining things in the context of “The Court Case”?</vt:lpstr>
      <vt:lpstr>Types of Errors</vt:lpstr>
      <vt:lpstr>PowerPoint Presentation</vt:lpstr>
      <vt:lpstr>Confidence Intervals</vt:lpstr>
      <vt:lpstr>PowerPoint Presentation</vt:lpstr>
      <vt:lpstr>Scatterplot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Alun Owen</dc:creator>
  <cp:lastModifiedBy>Ganapathi Ajay Korimilli</cp:lastModifiedBy>
  <cp:revision>556</cp:revision>
  <cp:lastPrinted>2014-11-07T09:02:52Z</cp:lastPrinted>
  <dcterms:created xsi:type="dcterms:W3CDTF">2006-08-16T00:00:00Z</dcterms:created>
  <dcterms:modified xsi:type="dcterms:W3CDTF">2018-02-10T01:54:41Z</dcterms:modified>
</cp:coreProperties>
</file>