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4" r:id="rId8"/>
  </p:sldMasterIdLst>
  <p:notesMasterIdLst>
    <p:notesMasterId r:id="rId27"/>
  </p:notesMasterIdLst>
  <p:handoutMasterIdLst>
    <p:handoutMasterId r:id="rId28"/>
  </p:handoutMasterIdLst>
  <p:sldIdLst>
    <p:sldId id="304" r:id="rId9"/>
    <p:sldId id="418" r:id="rId10"/>
    <p:sldId id="405" r:id="rId11"/>
    <p:sldId id="406" r:id="rId12"/>
    <p:sldId id="41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9" r:id="rId23"/>
    <p:sldId id="420" r:id="rId24"/>
    <p:sldId id="421" r:id="rId25"/>
    <p:sldId id="422" r:id="rId26"/>
  </p:sldIdLst>
  <p:sldSz cx="12192000" cy="6858000"/>
  <p:notesSz cx="7112000" cy="939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CF9CC130-0929-4B43-B578-CCA3FAB9937E}">
          <p14:sldIdLst>
            <p14:sldId id="304"/>
          </p14:sldIdLst>
        </p14:section>
        <p14:section name="Content Slides" id="{49E2674A-2E97-D04B-9608-F9CD29563F81}">
          <p14:sldIdLst>
            <p14:sldId id="418"/>
            <p14:sldId id="405"/>
            <p14:sldId id="406"/>
            <p14:sldId id="41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9"/>
            <p14:sldId id="420"/>
            <p14:sldId id="421"/>
            <p14:sldId id="422"/>
          </p14:sldIdLst>
        </p14:section>
        <p14:section name="Logo" id="{F7340731-273B-BD40-8312-EEB146CF6A9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588" userDrawn="1">
          <p15:clr>
            <a:srgbClr val="A4A3A4"/>
          </p15:clr>
        </p15:guide>
        <p15:guide id="2" orient="horz" pos="580" userDrawn="1">
          <p15:clr>
            <a:srgbClr val="A4A3A4"/>
          </p15:clr>
        </p15:guide>
        <p15:guide id="3" orient="horz" pos="3605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1304" userDrawn="1">
          <p15:clr>
            <a:srgbClr val="A4A3A4"/>
          </p15:clr>
        </p15:guide>
        <p15:guide id="6" orient="horz" pos="896" userDrawn="1">
          <p15:clr>
            <a:srgbClr val="A4A3A4"/>
          </p15:clr>
        </p15:guide>
        <p15:guide id="7" orient="horz" pos="1579" userDrawn="1">
          <p15:clr>
            <a:srgbClr val="A4A3A4"/>
          </p15:clr>
        </p15:guide>
        <p15:guide id="8" orient="horz" pos="4109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  <p15:guide id="11" pos="6987" userDrawn="1">
          <p15:clr>
            <a:srgbClr val="A4A3A4"/>
          </p15:clr>
        </p15:guide>
        <p15:guide id="12" pos="6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2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999B"/>
    <a:srgbClr val="A22B38"/>
    <a:srgbClr val="BD4F19"/>
    <a:srgbClr val="CA7700"/>
    <a:srgbClr val="5B8F22"/>
    <a:srgbClr val="ABAD23"/>
    <a:srgbClr val="D7A900"/>
    <a:srgbClr val="E7E5E3"/>
    <a:srgbClr val="F1F0EE"/>
    <a:srgbClr val="005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8" autoAdjust="0"/>
    <p:restoredTop sz="94955" autoAdjust="0"/>
  </p:normalViewPr>
  <p:slideViewPr>
    <p:cSldViewPr snapToGrid="0" showGuides="1">
      <p:cViewPr varScale="1">
        <p:scale>
          <a:sx n="86" d="100"/>
          <a:sy n="86" d="100"/>
        </p:scale>
        <p:origin x="888" y="78"/>
      </p:cViewPr>
      <p:guideLst>
        <p:guide orient="horz" pos="3588"/>
        <p:guide orient="horz" pos="580"/>
        <p:guide orient="horz" pos="3605"/>
        <p:guide orient="horz" pos="144"/>
        <p:guide orient="horz" pos="1304"/>
        <p:guide orient="horz" pos="896"/>
        <p:guide orient="horz" pos="1579"/>
        <p:guide orient="horz" pos="4109"/>
        <p:guide pos="7488"/>
        <p:guide pos="192"/>
        <p:guide pos="6987"/>
        <p:guide pos="63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0"/>
    </p:cViewPr>
  </p:sorterViewPr>
  <p:notesViewPr>
    <p:cSldViewPr snapToGrid="0" showGuides="1">
      <p:cViewPr varScale="1">
        <p:scale>
          <a:sx n="108" d="100"/>
          <a:sy n="108" d="100"/>
        </p:scale>
        <p:origin x="-5124" y="-78"/>
      </p:cViewPr>
      <p:guideLst>
        <p:guide orient="horz" pos="2960"/>
        <p:guide pos="22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81338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9075" y="0"/>
            <a:ext cx="3081338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E049A-D9D1-460F-8A1A-60DF25D523C8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6513"/>
            <a:ext cx="3081338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9075" y="8926513"/>
            <a:ext cx="3081338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ADC6A-45E9-463C-A98A-636B2471CD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81867" cy="469900"/>
          </a:xfrm>
          <a:prstGeom prst="rect">
            <a:avLst/>
          </a:prstGeom>
        </p:spPr>
        <p:txBody>
          <a:bodyPr vert="horz" lIns="94339" tIns="47169" rIns="94339" bIns="471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8487" y="0"/>
            <a:ext cx="3081867" cy="469900"/>
          </a:xfrm>
          <a:prstGeom prst="rect">
            <a:avLst/>
          </a:prstGeom>
        </p:spPr>
        <p:txBody>
          <a:bodyPr vert="horz" lIns="94339" tIns="47169" rIns="94339" bIns="47169" rtlCol="0"/>
          <a:lstStyle>
            <a:lvl1pPr algn="r">
              <a:defRPr sz="1200"/>
            </a:lvl1pPr>
          </a:lstStyle>
          <a:p>
            <a:fld id="{0A2B1D98-3241-4332-B451-3E2246617AEF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64275" cy="3524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39" tIns="47169" rIns="94339" bIns="471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464050"/>
            <a:ext cx="5689600" cy="4229100"/>
          </a:xfrm>
          <a:prstGeom prst="rect">
            <a:avLst/>
          </a:prstGeom>
        </p:spPr>
        <p:txBody>
          <a:bodyPr vert="horz" lIns="94339" tIns="47169" rIns="94339" bIns="4716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6469"/>
            <a:ext cx="3081867" cy="469900"/>
          </a:xfrm>
          <a:prstGeom prst="rect">
            <a:avLst/>
          </a:prstGeom>
        </p:spPr>
        <p:txBody>
          <a:bodyPr vert="horz" lIns="94339" tIns="47169" rIns="94339" bIns="471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8487" y="8926469"/>
            <a:ext cx="3081867" cy="469900"/>
          </a:xfrm>
          <a:prstGeom prst="rect">
            <a:avLst/>
          </a:prstGeom>
        </p:spPr>
        <p:txBody>
          <a:bodyPr vert="horz" lIns="94339" tIns="47169" rIns="94339" bIns="47169" rtlCol="0" anchor="b"/>
          <a:lstStyle>
            <a:lvl1pPr algn="r">
              <a:defRPr sz="1200"/>
            </a:lvl1pPr>
          </a:lstStyle>
          <a:p>
            <a:fld id="{6C86B3DD-2330-4373-B48F-54137A35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12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A4427-BEDB-4B8B-BD10-0DF3DFC91EAB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78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C75D6D-762E-4DDF-8302-882A1B094815}" type="slidenum">
              <a:rPr lang="it-IT" altLang="en-US"/>
              <a:pPr/>
              <a:t>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67396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67507-F05D-45F8-9062-4EB3565CB7F7}" type="slidenum">
              <a:rPr lang="it-IT" altLang="en-US"/>
              <a:pPr/>
              <a:t>4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9940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9DB98-F3D0-40AA-8001-425A5CDA2F7E}" type="slidenum">
              <a:rPr lang="it-IT" altLang="en-US"/>
              <a:pPr/>
              <a:t>6</a:t>
            </a:fld>
            <a:endParaRPr lang="it-IT" alt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40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 Titl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2403" y="2312127"/>
            <a:ext cx="11125821" cy="193397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6000" spc="-150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0697" y="4735774"/>
            <a:ext cx="5730967" cy="1878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="1" cap="none" baseline="0">
                <a:solidFill>
                  <a:schemeClr val="bg1">
                    <a:lumMod val="85000"/>
                    <a:alpha val="99000"/>
                  </a:schemeClr>
                </a:soli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08185089"/>
      </p:ext>
    </p:extLst>
  </p:cSld>
  <p:clrMapOvr>
    <a:masterClrMapping/>
  </p:clrMapOvr>
  <p:transition>
    <p:fade/>
  </p:transition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37" y="274639"/>
            <a:ext cx="11576315" cy="80353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>
                    <a:lumMod val="75000"/>
                    <a:lumOff val="25000"/>
                    <a:alpha val="98824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97399"/>
      </p:ext>
    </p:extLst>
  </p:cSld>
  <p:clrMapOvr>
    <a:masterClrMapping/>
  </p:clrMapOvr>
  <p:transition>
    <p:fade/>
  </p:transition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38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ul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6052" y="2312127"/>
            <a:ext cx="11357896" cy="19339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spc="-150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72" y="6371109"/>
            <a:ext cx="1584928" cy="4868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46782" y="245660"/>
            <a:ext cx="10245217" cy="668741"/>
          </a:xfrm>
          <a:prstGeom prst="rect">
            <a:avLst/>
          </a:prstGeom>
          <a:noFill/>
        </p:spPr>
        <p:txBody>
          <a:bodyPr rIns="274320"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50" baseline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r>
              <a:rPr lang="en-US" sz="2400" spc="0" baseline="0" dirty="0">
                <a:solidFill>
                  <a:schemeClr val="bg1">
                    <a:lumMod val="95000"/>
                    <a:alpha val="99000"/>
                  </a:schemeClr>
                </a:solidFill>
                <a:latin typeface="Segoe UI Light" pitchFamily="34" charset="0"/>
              </a:rPr>
              <a:t>Advanced Windows 8 Apps Using JavaScript Jump Start </a:t>
            </a:r>
          </a:p>
          <a:p>
            <a:pPr algn="r"/>
            <a:r>
              <a:rPr lang="en-US" sz="2400" spc="0" baseline="0">
                <a:solidFill>
                  <a:schemeClr val="bg1">
                    <a:lumMod val="95000"/>
                    <a:alpha val="99000"/>
                  </a:schemeClr>
                </a:solidFill>
                <a:latin typeface="Segoe UI Light" pitchFamily="34" charset="0"/>
              </a:rPr>
              <a:t>70-482 </a:t>
            </a:r>
            <a:r>
              <a:rPr lang="en-US" sz="2400" spc="0" baseline="0" dirty="0">
                <a:solidFill>
                  <a:schemeClr val="bg1">
                    <a:lumMod val="95000"/>
                    <a:alpha val="99000"/>
                  </a:schemeClr>
                </a:solidFill>
                <a:latin typeface="Segoe UI Light" pitchFamily="34" charset="0"/>
              </a:rPr>
              <a:t>Exam Prep	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3227" y="4735774"/>
            <a:ext cx="5730967" cy="1878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="1" cap="none" baseline="0">
                <a:solidFill>
                  <a:schemeClr val="bg1">
                    <a:lumMod val="85000"/>
                    <a:alpha val="99000"/>
                  </a:schemeClr>
                </a:soli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34872274"/>
      </p:ext>
    </p:extLst>
  </p:cSld>
  <p:clrMapOvr>
    <a:masterClrMapping/>
  </p:clrMapOvr>
  <p:transition>
    <p:fade/>
  </p:transition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 hasCustomPrompt="1"/>
          </p:nvPr>
        </p:nvSpPr>
        <p:spPr>
          <a:xfrm>
            <a:off x="1068241" y="424447"/>
            <a:ext cx="10054940" cy="1168379"/>
          </a:xfrm>
          <a:prstGeom prst="rect">
            <a:avLst/>
          </a:prstGeom>
        </p:spPr>
        <p:txBody>
          <a:bodyPr anchor="b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lang="en-US" sz="4200" kern="1200" spc="-150" dirty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7821" y="1907084"/>
            <a:ext cx="8198397" cy="43794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rgbClr val="83B800">
                    <a:alpha val="99000"/>
                  </a:srgbClr>
                </a:solidFill>
              </a:defRPr>
            </a:lvl2pPr>
            <a:lvl3pPr>
              <a:defRPr sz="2400">
                <a:solidFill>
                  <a:srgbClr val="83B800">
                    <a:alpha val="99000"/>
                  </a:srgbClr>
                </a:solidFill>
              </a:defRPr>
            </a:lvl3pPr>
            <a:lvl4pPr>
              <a:defRPr sz="2400">
                <a:solidFill>
                  <a:srgbClr val="83B800">
                    <a:alpha val="99000"/>
                  </a:srgbClr>
                </a:solidFill>
              </a:defRPr>
            </a:lvl4pPr>
            <a:lvl5pPr>
              <a:defRPr sz="2400">
                <a:solidFill>
                  <a:srgbClr val="83B800">
                    <a:alpha val="99000"/>
                  </a:srgbClr>
                </a:solidFill>
              </a:defRPr>
            </a:lvl5pPr>
          </a:lstStyle>
          <a:p>
            <a:pPr lvl="0"/>
            <a:r>
              <a:rPr lang="en-US" dirty="0"/>
              <a:t>Point 1</a:t>
            </a:r>
          </a:p>
          <a:p>
            <a:pPr lvl="0"/>
            <a:r>
              <a:rPr lang="en-US" dirty="0"/>
              <a:t>Point 2</a:t>
            </a:r>
          </a:p>
          <a:p>
            <a:pPr lvl="0"/>
            <a:r>
              <a:rPr lang="en-US" dirty="0"/>
              <a:t>Point 3</a:t>
            </a:r>
          </a:p>
          <a:p>
            <a:pPr lvl="0"/>
            <a:r>
              <a:rPr lang="en-US" dirty="0"/>
              <a:t>Point 4</a:t>
            </a:r>
          </a:p>
          <a:p>
            <a:pPr lvl="0"/>
            <a:r>
              <a:rPr lang="en-US" dirty="0"/>
              <a:t>Point 5</a:t>
            </a:r>
          </a:p>
          <a:p>
            <a:pPr lvl="0"/>
            <a:r>
              <a:rPr lang="en-US" dirty="0"/>
              <a:t>Point 6</a:t>
            </a:r>
          </a:p>
          <a:p>
            <a:pPr lvl="0"/>
            <a:r>
              <a:rPr lang="en-US" dirty="0"/>
              <a:t>Point 7</a:t>
            </a:r>
          </a:p>
          <a:p>
            <a:pPr lvl="0"/>
            <a:r>
              <a:rPr lang="en-US" dirty="0"/>
              <a:t>Point 8</a:t>
            </a:r>
          </a:p>
        </p:txBody>
      </p:sp>
    </p:spTree>
    <p:extLst>
      <p:ext uri="{BB962C8B-B14F-4D97-AF65-F5344CB8AC3E}">
        <p14:creationId xmlns:p14="http://schemas.microsoft.com/office/powerpoint/2010/main" val="35121812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 hasCustomPrompt="1"/>
          </p:nvPr>
        </p:nvSpPr>
        <p:spPr>
          <a:xfrm>
            <a:off x="1009232" y="1105470"/>
            <a:ext cx="10054940" cy="4640237"/>
          </a:xfrm>
          <a:prstGeom prst="rect">
            <a:avLst/>
          </a:prstGeom>
        </p:spPr>
        <p:txBody>
          <a:bodyPr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lang="en-US" sz="4200" kern="1200" spc="-15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+mj-lt"/>
                <a:ea typeface="+mn-ea"/>
                <a:cs typeface="Segoe UI Light" pitchFamily="34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3972520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 hasCustomPrompt="1"/>
          </p:nvPr>
        </p:nvSpPr>
        <p:spPr>
          <a:xfrm>
            <a:off x="1068241" y="424447"/>
            <a:ext cx="10054940" cy="1168379"/>
          </a:xfrm>
          <a:prstGeom prst="rect">
            <a:avLst/>
          </a:prstGeom>
        </p:spPr>
        <p:txBody>
          <a:bodyPr anchor="b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lang="en-US" sz="4200" kern="1200" spc="-15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02097" y="1828801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4026" y="1828801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05955" y="1828801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257885" y="1828801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02097" y="4171409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554026" y="4171409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05955" y="4171409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257885" y="4171409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02097" y="3291841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54026" y="3291840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2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905955" y="3291838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3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257885" y="3291837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4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02097" y="5634452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5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54026" y="5634451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6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905955" y="5634450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7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257885" y="5634449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8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202097" y="1828801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3554026" y="1828801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5905955" y="1828801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8257885" y="1828801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1202097" y="4171409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3554026" y="4171409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5905955" y="4171409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auto">
          <a:xfrm>
            <a:off x="8257885" y="4171409"/>
            <a:ext cx="2203843" cy="2203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1202097" y="3291841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 bwMode="auto">
          <a:xfrm>
            <a:off x="3554026" y="3291840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2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5905955" y="3291838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3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8257885" y="3291837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4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1202097" y="5634452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5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 bwMode="auto">
          <a:xfrm>
            <a:off x="3554026" y="5634451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6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 bwMode="auto">
          <a:xfrm>
            <a:off x="5905955" y="5634450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7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8257885" y="5634449"/>
            <a:ext cx="2203843" cy="740229"/>
          </a:xfrm>
          <a:prstGeom prst="rect">
            <a:avLst/>
          </a:prstGeom>
          <a:solidFill>
            <a:srgbClr val="292929">
              <a:alpha val="50196"/>
            </a:srgb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200" dirty="0">
                <a:solidFill>
                  <a:schemeClr val="bg1"/>
                </a:solidFill>
              </a:rPr>
              <a:t>Tile</a:t>
            </a:r>
            <a:r>
              <a:rPr lang="en-US" sz="2200" baseline="0" dirty="0">
                <a:solidFill>
                  <a:schemeClr val="bg1"/>
                </a:solidFill>
              </a:rPr>
              <a:t> 8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107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Points (surroun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791777" y="2684206"/>
            <a:ext cx="11112171" cy="1401100"/>
          </a:xfrm>
          <a:prstGeom prst="rect">
            <a:avLst/>
          </a:prstGeom>
        </p:spPr>
        <p:txBody>
          <a:bodyPr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lang="en-US" sz="4200" kern="1200" spc="-15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474342" y="442454"/>
            <a:ext cx="9938157" cy="213851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600"/>
              </a:spcBef>
              <a:buNone/>
              <a:defRPr sz="2400">
                <a:solidFill>
                  <a:schemeClr val="accent1">
                    <a:alpha val="99000"/>
                  </a:schemeClr>
                </a:solidFill>
              </a:defRPr>
            </a:lvl1pPr>
            <a:lvl2pPr>
              <a:defRPr sz="2400">
                <a:solidFill>
                  <a:srgbClr val="83B800">
                    <a:alpha val="99000"/>
                  </a:srgbClr>
                </a:solidFill>
              </a:defRPr>
            </a:lvl2pPr>
            <a:lvl3pPr>
              <a:defRPr sz="2400">
                <a:solidFill>
                  <a:srgbClr val="83B800">
                    <a:alpha val="99000"/>
                  </a:srgbClr>
                </a:solidFill>
              </a:defRPr>
            </a:lvl3pPr>
            <a:lvl4pPr>
              <a:defRPr sz="2400">
                <a:solidFill>
                  <a:srgbClr val="83B800">
                    <a:alpha val="99000"/>
                  </a:srgbClr>
                </a:solidFill>
              </a:defRPr>
            </a:lvl4pPr>
            <a:lvl5pPr>
              <a:defRPr sz="2400">
                <a:solidFill>
                  <a:srgbClr val="83B800">
                    <a:alpha val="99000"/>
                  </a:srgbClr>
                </a:solidFill>
              </a:defRPr>
            </a:lvl5pPr>
          </a:lstStyle>
          <a:p>
            <a:pPr lvl="0"/>
            <a:r>
              <a:rPr lang="en-US" dirty="0"/>
              <a:t>Point 1</a:t>
            </a:r>
          </a:p>
          <a:p>
            <a:pPr lvl="0"/>
            <a:r>
              <a:rPr lang="en-US" dirty="0"/>
              <a:t>Point 2</a:t>
            </a:r>
          </a:p>
          <a:p>
            <a:pPr lvl="0"/>
            <a:r>
              <a:rPr lang="en-US" dirty="0"/>
              <a:t>Point 3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474342" y="4199989"/>
            <a:ext cx="9938157" cy="228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None/>
              <a:defRPr sz="2400">
                <a:solidFill>
                  <a:schemeClr val="accent1">
                    <a:alpha val="99000"/>
                  </a:schemeClr>
                </a:solidFill>
              </a:defRPr>
            </a:lvl1pPr>
            <a:lvl2pPr>
              <a:defRPr sz="2400">
                <a:solidFill>
                  <a:srgbClr val="83B800">
                    <a:alpha val="99000"/>
                  </a:srgbClr>
                </a:solidFill>
              </a:defRPr>
            </a:lvl2pPr>
            <a:lvl3pPr>
              <a:defRPr sz="2400">
                <a:solidFill>
                  <a:srgbClr val="83B800">
                    <a:alpha val="99000"/>
                  </a:srgbClr>
                </a:solidFill>
              </a:defRPr>
            </a:lvl3pPr>
            <a:lvl4pPr>
              <a:defRPr sz="2400">
                <a:solidFill>
                  <a:srgbClr val="83B800">
                    <a:alpha val="99000"/>
                  </a:srgbClr>
                </a:solidFill>
              </a:defRPr>
            </a:lvl4pPr>
            <a:lvl5pPr>
              <a:defRPr sz="2400">
                <a:solidFill>
                  <a:srgbClr val="83B800">
                    <a:alpha val="99000"/>
                  </a:srgbClr>
                </a:solidFill>
              </a:defRPr>
            </a:lvl5pPr>
          </a:lstStyle>
          <a:p>
            <a:pPr lvl="0"/>
            <a:r>
              <a:rPr lang="en-US" dirty="0"/>
              <a:t>Point A</a:t>
            </a:r>
          </a:p>
          <a:p>
            <a:pPr lvl="0"/>
            <a:r>
              <a:rPr lang="en-US" dirty="0"/>
              <a:t>Point B</a:t>
            </a:r>
          </a:p>
          <a:p>
            <a:pPr lvl="0"/>
            <a:r>
              <a:rPr lang="en-US" dirty="0"/>
              <a:t>Point C</a:t>
            </a:r>
          </a:p>
        </p:txBody>
      </p:sp>
    </p:spTree>
    <p:extLst>
      <p:ext uri="{BB962C8B-B14F-4D97-AF65-F5344CB8AC3E}">
        <p14:creationId xmlns:p14="http://schemas.microsoft.com/office/powerpoint/2010/main" val="35964892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 hasCustomPrompt="1"/>
          </p:nvPr>
        </p:nvSpPr>
        <p:spPr>
          <a:xfrm>
            <a:off x="1068241" y="424447"/>
            <a:ext cx="10054940" cy="1168379"/>
          </a:xfrm>
          <a:prstGeom prst="rect">
            <a:avLst/>
          </a:prstGeom>
        </p:spPr>
        <p:txBody>
          <a:bodyPr anchor="b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lang="en-US" sz="4200" kern="1200" spc="-15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7821" y="1907084"/>
            <a:ext cx="8198397" cy="43794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None/>
              <a:defRPr sz="2400" baseline="0">
                <a:solidFill>
                  <a:schemeClr val="accent1">
                    <a:alpha val="99000"/>
                  </a:schemeClr>
                </a:solidFill>
              </a:defRPr>
            </a:lvl1pPr>
            <a:lvl2pPr>
              <a:defRPr sz="2400">
                <a:solidFill>
                  <a:srgbClr val="83B800">
                    <a:alpha val="99000"/>
                  </a:srgbClr>
                </a:solidFill>
              </a:defRPr>
            </a:lvl2pPr>
            <a:lvl3pPr>
              <a:defRPr sz="2400">
                <a:solidFill>
                  <a:srgbClr val="83B800">
                    <a:alpha val="99000"/>
                  </a:srgbClr>
                </a:solidFill>
              </a:defRPr>
            </a:lvl3pPr>
            <a:lvl4pPr>
              <a:defRPr sz="2400">
                <a:solidFill>
                  <a:srgbClr val="83B800">
                    <a:alpha val="99000"/>
                  </a:srgbClr>
                </a:solidFill>
              </a:defRPr>
            </a:lvl4pPr>
            <a:lvl5pPr>
              <a:defRPr sz="2400">
                <a:solidFill>
                  <a:srgbClr val="83B800">
                    <a:alpha val="99000"/>
                  </a:srgbClr>
                </a:solidFill>
              </a:defRPr>
            </a:lvl5pPr>
          </a:lstStyle>
          <a:p>
            <a:pPr lvl="0"/>
            <a:r>
              <a:rPr lang="en-US" dirty="0"/>
              <a:t>Point 1</a:t>
            </a:r>
          </a:p>
          <a:p>
            <a:pPr lvl="0"/>
            <a:r>
              <a:rPr lang="en-US" dirty="0"/>
              <a:t>Point 2</a:t>
            </a:r>
          </a:p>
          <a:p>
            <a:pPr lvl="0"/>
            <a:r>
              <a:rPr lang="en-US" dirty="0"/>
              <a:t>Point 3</a:t>
            </a:r>
          </a:p>
          <a:p>
            <a:pPr lvl="0"/>
            <a:r>
              <a:rPr lang="en-US" dirty="0"/>
              <a:t>Point 4</a:t>
            </a:r>
          </a:p>
          <a:p>
            <a:pPr lvl="0"/>
            <a:r>
              <a:rPr lang="en-US" dirty="0"/>
              <a:t>Point 5</a:t>
            </a:r>
          </a:p>
          <a:p>
            <a:pPr lvl="0"/>
            <a:r>
              <a:rPr lang="en-US" dirty="0"/>
              <a:t>Point 6</a:t>
            </a:r>
          </a:p>
          <a:p>
            <a:pPr lvl="0"/>
            <a:r>
              <a:rPr lang="en-US" dirty="0"/>
              <a:t>Point 7</a:t>
            </a:r>
          </a:p>
          <a:p>
            <a:pPr lvl="0"/>
            <a:r>
              <a:rPr lang="en-US" dirty="0"/>
              <a:t>Point 8</a:t>
            </a:r>
          </a:p>
        </p:txBody>
      </p:sp>
    </p:spTree>
    <p:extLst>
      <p:ext uri="{BB962C8B-B14F-4D97-AF65-F5344CB8AC3E}">
        <p14:creationId xmlns:p14="http://schemas.microsoft.com/office/powerpoint/2010/main" val="4996950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and Detail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 hasCustomPrompt="1"/>
          </p:nvPr>
        </p:nvSpPr>
        <p:spPr>
          <a:xfrm>
            <a:off x="1068241" y="424447"/>
            <a:ext cx="10054940" cy="1168379"/>
          </a:xfrm>
          <a:prstGeom prst="rect">
            <a:avLst/>
          </a:prstGeom>
        </p:spPr>
        <p:txBody>
          <a:bodyPr anchor="b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lang="en-US" sz="4200" kern="1200" spc="-15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</a:lstStyle>
          <a:p>
            <a:r>
              <a:rPr lang="en-US" dirty="0"/>
              <a:t>Statement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7821" y="1802581"/>
            <a:ext cx="8198397" cy="431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alpha val="99000"/>
                  </a:schemeClr>
                </a:solidFill>
              </a:defRPr>
            </a:lvl1pPr>
            <a:lvl2pPr>
              <a:defRPr sz="2400">
                <a:solidFill>
                  <a:srgbClr val="83B800">
                    <a:alpha val="99000"/>
                  </a:srgbClr>
                </a:solidFill>
              </a:defRPr>
            </a:lvl2pPr>
            <a:lvl3pPr>
              <a:defRPr sz="2400">
                <a:solidFill>
                  <a:srgbClr val="83B800">
                    <a:alpha val="99000"/>
                  </a:srgbClr>
                </a:solidFill>
              </a:defRPr>
            </a:lvl3pPr>
            <a:lvl4pPr>
              <a:defRPr sz="2400">
                <a:solidFill>
                  <a:srgbClr val="83B800">
                    <a:alpha val="99000"/>
                  </a:srgbClr>
                </a:solidFill>
              </a:defRPr>
            </a:lvl4pPr>
            <a:lvl5pPr>
              <a:defRPr sz="2400">
                <a:solidFill>
                  <a:srgbClr val="83B800">
                    <a:alpha val="99000"/>
                  </a:srgbClr>
                </a:solidFill>
              </a:defRPr>
            </a:lvl5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90602" y="2207529"/>
            <a:ext cx="7865616" cy="10843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defRPr>
            </a:lvl1pPr>
            <a:lvl2pPr>
              <a:defRPr sz="2400">
                <a:solidFill>
                  <a:srgbClr val="83B800">
                    <a:alpha val="99000"/>
                  </a:srgbClr>
                </a:solidFill>
              </a:defRPr>
            </a:lvl2pPr>
            <a:lvl3pPr>
              <a:defRPr sz="2400">
                <a:solidFill>
                  <a:srgbClr val="83B800">
                    <a:alpha val="99000"/>
                  </a:srgbClr>
                </a:solidFill>
              </a:defRPr>
            </a:lvl3pPr>
            <a:lvl4pPr>
              <a:defRPr sz="2400">
                <a:solidFill>
                  <a:srgbClr val="83B800">
                    <a:alpha val="99000"/>
                  </a:srgbClr>
                </a:solidFill>
              </a:defRPr>
            </a:lvl4pPr>
            <a:lvl5pPr>
              <a:defRPr sz="2400">
                <a:solidFill>
                  <a:srgbClr val="83B800">
                    <a:alpha val="99000"/>
                  </a:srgbClr>
                </a:solidFill>
              </a:defRPr>
            </a:lvl5pPr>
          </a:lstStyle>
          <a:p>
            <a:pPr lvl="0"/>
            <a:r>
              <a:rPr lang="en-US" dirty="0"/>
              <a:t>Details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57821" y="3435437"/>
            <a:ext cx="8198397" cy="431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alpha val="99000"/>
                  </a:schemeClr>
                </a:solidFill>
              </a:defRPr>
            </a:lvl1pPr>
            <a:lvl2pPr>
              <a:defRPr sz="2400">
                <a:solidFill>
                  <a:srgbClr val="83B800">
                    <a:alpha val="99000"/>
                  </a:srgbClr>
                </a:solidFill>
              </a:defRPr>
            </a:lvl2pPr>
            <a:lvl3pPr>
              <a:defRPr sz="2400">
                <a:solidFill>
                  <a:srgbClr val="83B800">
                    <a:alpha val="99000"/>
                  </a:srgbClr>
                </a:solidFill>
              </a:defRPr>
            </a:lvl3pPr>
            <a:lvl4pPr>
              <a:defRPr sz="2400">
                <a:solidFill>
                  <a:srgbClr val="83B800">
                    <a:alpha val="99000"/>
                  </a:srgbClr>
                </a:solidFill>
              </a:defRPr>
            </a:lvl4pPr>
            <a:lvl5pPr>
              <a:defRPr sz="2400">
                <a:solidFill>
                  <a:srgbClr val="83B800">
                    <a:alpha val="99000"/>
                  </a:srgbClr>
                </a:solidFill>
              </a:defRPr>
            </a:lvl5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090602" y="3840386"/>
            <a:ext cx="7865616" cy="10843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defRPr>
            </a:lvl1pPr>
            <a:lvl2pPr>
              <a:defRPr sz="2400">
                <a:solidFill>
                  <a:srgbClr val="83B800">
                    <a:alpha val="99000"/>
                  </a:srgbClr>
                </a:solidFill>
              </a:defRPr>
            </a:lvl2pPr>
            <a:lvl3pPr>
              <a:defRPr sz="2400">
                <a:solidFill>
                  <a:srgbClr val="83B800">
                    <a:alpha val="99000"/>
                  </a:srgbClr>
                </a:solidFill>
              </a:defRPr>
            </a:lvl3pPr>
            <a:lvl4pPr>
              <a:defRPr sz="2400">
                <a:solidFill>
                  <a:srgbClr val="83B800">
                    <a:alpha val="99000"/>
                  </a:srgbClr>
                </a:solidFill>
              </a:defRPr>
            </a:lvl4pPr>
            <a:lvl5pPr>
              <a:defRPr sz="2400">
                <a:solidFill>
                  <a:srgbClr val="83B800">
                    <a:alpha val="99000"/>
                  </a:srgbClr>
                </a:solidFill>
              </a:defRPr>
            </a:lvl5pPr>
          </a:lstStyle>
          <a:p>
            <a:pPr lvl="0"/>
            <a:r>
              <a:rPr lang="en-US" dirty="0"/>
              <a:t>Details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757821" y="5055233"/>
            <a:ext cx="8198397" cy="431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alpha val="99000"/>
                  </a:schemeClr>
                </a:solidFill>
              </a:defRPr>
            </a:lvl1pPr>
            <a:lvl2pPr>
              <a:defRPr sz="2400">
                <a:solidFill>
                  <a:srgbClr val="83B800">
                    <a:alpha val="99000"/>
                  </a:srgbClr>
                </a:solidFill>
              </a:defRPr>
            </a:lvl2pPr>
            <a:lvl3pPr>
              <a:defRPr sz="2400">
                <a:solidFill>
                  <a:srgbClr val="83B800">
                    <a:alpha val="99000"/>
                  </a:srgbClr>
                </a:solidFill>
              </a:defRPr>
            </a:lvl3pPr>
            <a:lvl4pPr>
              <a:defRPr sz="2400">
                <a:solidFill>
                  <a:srgbClr val="83B800">
                    <a:alpha val="99000"/>
                  </a:srgbClr>
                </a:solidFill>
              </a:defRPr>
            </a:lvl4pPr>
            <a:lvl5pPr>
              <a:defRPr sz="2400">
                <a:solidFill>
                  <a:srgbClr val="83B800">
                    <a:alpha val="99000"/>
                  </a:srgbClr>
                </a:solidFill>
              </a:defRPr>
            </a:lvl5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090602" y="5460181"/>
            <a:ext cx="7865616" cy="10843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defRPr>
            </a:lvl1pPr>
            <a:lvl2pPr>
              <a:defRPr sz="2400">
                <a:solidFill>
                  <a:srgbClr val="83B800">
                    <a:alpha val="99000"/>
                  </a:srgbClr>
                </a:solidFill>
              </a:defRPr>
            </a:lvl2pPr>
            <a:lvl3pPr>
              <a:defRPr sz="2400">
                <a:solidFill>
                  <a:srgbClr val="83B800">
                    <a:alpha val="99000"/>
                  </a:srgbClr>
                </a:solidFill>
              </a:defRPr>
            </a:lvl3pPr>
            <a:lvl4pPr>
              <a:defRPr sz="2400">
                <a:solidFill>
                  <a:srgbClr val="83B800">
                    <a:alpha val="99000"/>
                  </a:srgbClr>
                </a:solidFill>
              </a:defRPr>
            </a:lvl4pPr>
            <a:lvl5pPr>
              <a:defRPr sz="2400">
                <a:solidFill>
                  <a:srgbClr val="83B800">
                    <a:alpha val="99000"/>
                  </a:srgbClr>
                </a:solidFill>
              </a:defRPr>
            </a:lvl5pPr>
          </a:lstStyle>
          <a:p>
            <a:pPr lvl="0"/>
            <a:r>
              <a:rPr lang="en-US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86647553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37" y="274639"/>
            <a:ext cx="11576315" cy="80353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>
                    <a:lumMod val="75000"/>
                    <a:lumOff val="25000"/>
                    <a:alpha val="98824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6677" y="1487489"/>
            <a:ext cx="11536191" cy="51593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3200">
                <a:solidFill>
                  <a:schemeClr val="accent1">
                    <a:alpha val="99000"/>
                  </a:schemeClr>
                </a:solidFill>
              </a:defRPr>
            </a:lvl1pPr>
            <a:lvl2pPr marL="808038" indent="-34448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Segoe UI" pitchFamily="34" charset="0"/>
              <a:buChar char="–"/>
              <a:defRPr sz="2800"/>
            </a:lvl2pPr>
            <a:lvl3pPr marL="1198563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Courier New" pitchFamily="49" charset="0"/>
              <a:buChar char="o"/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2651247"/>
      </p:ext>
    </p:extLst>
  </p:cSld>
  <p:clrMapOvr>
    <a:masterClrMapping/>
  </p:clrMapOvr>
  <p:transition>
    <p:fade/>
  </p:transition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 txBox="1">
            <a:spLocks/>
          </p:cNvSpPr>
          <p:nvPr/>
        </p:nvSpPr>
        <p:spPr>
          <a:xfrm>
            <a:off x="1086121" y="6394624"/>
            <a:ext cx="11105879" cy="453392"/>
          </a:xfrm>
          <a:prstGeom prst="rect">
            <a:avLst/>
          </a:prstGeom>
        </p:spPr>
        <p:txBody>
          <a:bodyPr anchor="b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600" dirty="0">
              <a:solidFill>
                <a:schemeClr val="bg1">
                  <a:lumMod val="75000"/>
                  <a:alpha val="99000"/>
                </a:schemeClr>
              </a:solidFill>
            </a:endParaRPr>
          </a:p>
        </p:txBody>
      </p:sp>
      <p:sp>
        <p:nvSpPr>
          <p:cNvPr id="3" name="Text Placeholder 6"/>
          <p:cNvSpPr txBox="1">
            <a:spLocks/>
          </p:cNvSpPr>
          <p:nvPr userDrawn="1"/>
        </p:nvSpPr>
        <p:spPr>
          <a:xfrm>
            <a:off x="1086121" y="6394624"/>
            <a:ext cx="11105879" cy="453392"/>
          </a:xfrm>
          <a:prstGeom prst="rect">
            <a:avLst/>
          </a:prstGeom>
        </p:spPr>
        <p:txBody>
          <a:bodyPr anchor="b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DCFF"/>
              </a:buClr>
              <a:buSzPct val="9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600" dirty="0">
              <a:solidFill>
                <a:schemeClr val="bg1">
                  <a:lumMod val="75000"/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1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6" r:id="rId11"/>
  </p:sldLayoutIdLst>
  <p:transition>
    <p:fade/>
  </p:transition>
  <p:hf hdr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200" baseline="0" dirty="0" smtClean="0">
          <a:ln w="3175">
            <a:noFill/>
          </a:ln>
          <a:solidFill>
            <a:schemeClr val="accent6">
              <a:alpha val="98824"/>
            </a:scheme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240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460375" indent="0" algn="l" defTabSz="914363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200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855663" indent="0" algn="l" defTabSz="914363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180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258888" indent="0" algn="l" defTabSz="914363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160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604963" indent="0" algn="l" defTabSz="914363" rtl="0" eaLnBrk="1" latinLnBrk="0" hangingPunct="1">
        <a:lnSpc>
          <a:spcPct val="90000"/>
        </a:lnSpc>
        <a:spcBef>
          <a:spcPct val="20000"/>
        </a:spcBef>
        <a:buClr>
          <a:srgbClr val="00DCFF"/>
        </a:buClr>
        <a:buSzPct val="90000"/>
        <a:buFont typeface="Arial" pitchFamily="34" charset="0"/>
        <a:buNone/>
        <a:defRPr sz="1600" kern="1200">
          <a:solidFill>
            <a:schemeClr val="tx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t.polimi.it/upload/matteucc/Clustering/tutorial_html/kmeans.html#macque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www.cargill.com</a:t>
            </a:r>
          </a:p>
        </p:txBody>
      </p:sp>
      <p:sp>
        <p:nvSpPr>
          <p:cNvPr id="8" name="Subtitle 5"/>
          <p:cNvSpPr txBox="1">
            <a:spLocks/>
          </p:cNvSpPr>
          <p:nvPr/>
        </p:nvSpPr>
        <p:spPr bwMode="gray">
          <a:xfrm>
            <a:off x="7919000" y="2708543"/>
            <a:ext cx="2999232" cy="16194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Clustering using K-Means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09482" y="780609"/>
            <a:ext cx="6305356" cy="5150082"/>
            <a:chOff x="697610" y="289956"/>
            <a:chExt cx="6305356" cy="5150082"/>
          </a:xfrm>
        </p:grpSpPr>
        <p:pic>
          <p:nvPicPr>
            <p:cNvPr id="1028" name="Picture 4" descr="Image result for birds of feather flock togeth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610" y="289956"/>
              <a:ext cx="6305356" cy="19447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k means clustering 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610" y="2234660"/>
              <a:ext cx="6305356" cy="32053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example, step 4</a:t>
            </a:r>
          </a:p>
        </p:txBody>
      </p:sp>
      <p:sp>
        <p:nvSpPr>
          <p:cNvPr id="5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88F6EA26-1DAA-46B9-AF84-DC25C2FD4ADB}" type="slidenum">
              <a:rPr lang="en-US" altLang="en-US"/>
              <a:pPr/>
              <a:t>10</a:t>
            </a:fld>
            <a:endParaRPr lang="en-US" altLang="en-US" sz="1800" i="1"/>
          </a:p>
        </p:txBody>
      </p:sp>
      <p:sp>
        <p:nvSpPr>
          <p:cNvPr id="579587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88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89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0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1" name="AutoShape 7"/>
          <p:cNvSpPr>
            <a:spLocks noChangeArrowheads="1"/>
          </p:cNvSpPr>
          <p:nvPr/>
        </p:nvSpPr>
        <p:spPr bwMode="auto">
          <a:xfrm>
            <a:off x="44958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2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3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4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5" name="AutoShape 11"/>
          <p:cNvSpPr>
            <a:spLocks noChangeArrowheads="1"/>
          </p:cNvSpPr>
          <p:nvPr/>
        </p:nvSpPr>
        <p:spPr bwMode="auto">
          <a:xfrm>
            <a:off x="6477000" y="3733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6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7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8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9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00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01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02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03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04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05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06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07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08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09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10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11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12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13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9614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579615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579616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9617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9618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X</a:t>
              </a:r>
            </a:p>
          </p:txBody>
        </p:sp>
        <p:sp>
          <p:nvSpPr>
            <p:cNvPr id="579619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Y</a:t>
              </a:r>
            </a:p>
          </p:txBody>
        </p:sp>
      </p:grpSp>
      <p:sp>
        <p:nvSpPr>
          <p:cNvPr id="579620" name="Text Box 36"/>
          <p:cNvSpPr txBox="1">
            <a:spLocks noChangeArrowheads="1"/>
          </p:cNvSpPr>
          <p:nvPr/>
        </p:nvSpPr>
        <p:spPr bwMode="auto">
          <a:xfrm>
            <a:off x="685800" y="1981200"/>
            <a:ext cx="2133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Reassign</a:t>
            </a:r>
          </a:p>
          <a:p>
            <a:r>
              <a:rPr lang="en-US" altLang="en-US" sz="2000" dirty="0"/>
              <a:t>points </a:t>
            </a:r>
          </a:p>
          <a:p>
            <a:r>
              <a:rPr lang="en-US" altLang="en-US" sz="2000" dirty="0"/>
              <a:t>closest to a different new cluster center</a:t>
            </a:r>
          </a:p>
          <a:p>
            <a:endParaRPr lang="en-US" altLang="en-US" sz="2000" b="1" i="1" dirty="0">
              <a:solidFill>
                <a:srgbClr val="E5405D"/>
              </a:solidFill>
            </a:endParaRPr>
          </a:p>
          <a:p>
            <a:endParaRPr lang="en-US" altLang="en-US" sz="2000" b="1" i="1" dirty="0">
              <a:solidFill>
                <a:srgbClr val="E5405D"/>
              </a:solidFill>
            </a:endParaRPr>
          </a:p>
          <a:p>
            <a:r>
              <a:rPr lang="en-US" altLang="en-US" sz="2000" b="1" i="1" dirty="0">
                <a:solidFill>
                  <a:srgbClr val="E5405D"/>
                </a:solidFill>
              </a:rPr>
              <a:t>Q: Which points are reassigned?</a:t>
            </a:r>
          </a:p>
          <a:p>
            <a:endParaRPr lang="en-US" altLang="en-US" sz="2000" dirty="0"/>
          </a:p>
          <a:p>
            <a:endParaRPr lang="en-US" altLang="en-US" dirty="0"/>
          </a:p>
        </p:txBody>
      </p:sp>
      <p:grpSp>
        <p:nvGrpSpPr>
          <p:cNvPr id="579621" name="Group 37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579622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23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79624" name="Group 40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579625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26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79627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579628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29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579630" name="Line 46"/>
          <p:cNvSpPr>
            <a:spLocks noChangeShapeType="1"/>
          </p:cNvSpPr>
          <p:nvPr/>
        </p:nvSpPr>
        <p:spPr bwMode="auto">
          <a:xfrm flipV="1">
            <a:off x="3657600" y="23622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31" name="Line 47"/>
          <p:cNvSpPr>
            <a:spLocks noChangeShapeType="1"/>
          </p:cNvSpPr>
          <p:nvPr/>
        </p:nvSpPr>
        <p:spPr bwMode="auto">
          <a:xfrm>
            <a:off x="3581400" y="3810000"/>
            <a:ext cx="2667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32" name="Line 48"/>
          <p:cNvSpPr>
            <a:spLocks noChangeShapeType="1"/>
          </p:cNvSpPr>
          <p:nvPr/>
        </p:nvSpPr>
        <p:spPr bwMode="auto">
          <a:xfrm flipV="1">
            <a:off x="3657600" y="3276600"/>
            <a:ext cx="388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9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example, step 4</a:t>
            </a:r>
          </a:p>
        </p:txBody>
      </p:sp>
      <p:sp>
        <p:nvSpPr>
          <p:cNvPr id="5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9C629149-04BB-49FA-AF7C-2487A4B9F5E7}" type="slidenum">
              <a:rPr lang="en-US" altLang="en-US"/>
              <a:pPr/>
              <a:t>11</a:t>
            </a:fld>
            <a:endParaRPr lang="en-US" altLang="en-US" sz="1800" i="1"/>
          </a:p>
        </p:txBody>
      </p:sp>
      <p:sp>
        <p:nvSpPr>
          <p:cNvPr id="584707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8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9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10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11" name="AutoShape 7"/>
          <p:cNvSpPr>
            <a:spLocks noChangeArrowheads="1"/>
          </p:cNvSpPr>
          <p:nvPr/>
        </p:nvSpPr>
        <p:spPr bwMode="auto">
          <a:xfrm>
            <a:off x="44958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12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13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14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15" name="AutoShape 11"/>
          <p:cNvSpPr>
            <a:spLocks noChangeArrowheads="1"/>
          </p:cNvSpPr>
          <p:nvPr/>
        </p:nvSpPr>
        <p:spPr bwMode="auto">
          <a:xfrm>
            <a:off x="64770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16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17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18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19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20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21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22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23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24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25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26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27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28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29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30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31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32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33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4734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584735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584736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37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738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X</a:t>
              </a:r>
            </a:p>
          </p:txBody>
        </p:sp>
        <p:sp>
          <p:nvSpPr>
            <p:cNvPr id="584739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Y</a:t>
              </a:r>
            </a:p>
          </p:txBody>
        </p:sp>
      </p:grpSp>
      <p:sp>
        <p:nvSpPr>
          <p:cNvPr id="584740" name="Text Box 36"/>
          <p:cNvSpPr txBox="1">
            <a:spLocks noChangeArrowheads="1"/>
          </p:cNvSpPr>
          <p:nvPr/>
        </p:nvSpPr>
        <p:spPr bwMode="auto">
          <a:xfrm>
            <a:off x="936626" y="2438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Reassign points </a:t>
            </a:r>
          </a:p>
          <a:p>
            <a:r>
              <a:rPr lang="en-US" altLang="en-US" sz="2000" dirty="0"/>
              <a:t>to the closest center</a:t>
            </a:r>
            <a:endParaRPr lang="en-US" altLang="en-US" sz="2000" b="1" i="1" dirty="0">
              <a:solidFill>
                <a:srgbClr val="E5405D"/>
              </a:solidFill>
            </a:endParaRPr>
          </a:p>
          <a:p>
            <a:endParaRPr lang="en-US" altLang="en-US" sz="2000" b="1" i="1" dirty="0">
              <a:solidFill>
                <a:srgbClr val="E5405D"/>
              </a:solidFill>
            </a:endParaRPr>
          </a:p>
          <a:p>
            <a:r>
              <a:rPr lang="en-US" altLang="en-US" sz="2000" b="1" i="1" dirty="0">
                <a:solidFill>
                  <a:srgbClr val="E5405D"/>
                </a:solidFill>
              </a:rPr>
              <a:t>Q: points reassigned:</a:t>
            </a:r>
          </a:p>
          <a:p>
            <a:endParaRPr lang="en-US" altLang="en-US" sz="2000" dirty="0"/>
          </a:p>
          <a:p>
            <a:endParaRPr lang="en-US" altLang="en-US" dirty="0"/>
          </a:p>
        </p:txBody>
      </p:sp>
      <p:grpSp>
        <p:nvGrpSpPr>
          <p:cNvPr id="584741" name="Group 37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584742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43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84744" name="Group 40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584745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46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84747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584748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49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584750" name="Line 46"/>
          <p:cNvSpPr>
            <a:spLocks noChangeShapeType="1"/>
          </p:cNvSpPr>
          <p:nvPr/>
        </p:nvSpPr>
        <p:spPr bwMode="auto">
          <a:xfrm flipV="1">
            <a:off x="3657600" y="23622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51" name="Line 47"/>
          <p:cNvSpPr>
            <a:spLocks noChangeShapeType="1"/>
          </p:cNvSpPr>
          <p:nvPr/>
        </p:nvSpPr>
        <p:spPr bwMode="auto">
          <a:xfrm>
            <a:off x="3581400" y="3810000"/>
            <a:ext cx="2667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52" name="Line 48"/>
          <p:cNvSpPr>
            <a:spLocks noChangeShapeType="1"/>
          </p:cNvSpPr>
          <p:nvPr/>
        </p:nvSpPr>
        <p:spPr bwMode="auto">
          <a:xfrm flipV="1">
            <a:off x="3657600" y="3276600"/>
            <a:ext cx="388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7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</a:t>
            </a:r>
            <a:r>
              <a:rPr lang="en-US" altLang="en-US" sz="2800"/>
              <a:t> example, step 5</a:t>
            </a:r>
          </a:p>
        </p:txBody>
      </p:sp>
      <p:sp>
        <p:nvSpPr>
          <p:cNvPr id="5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E69A1976-C982-4E9B-A965-1760BD8FA913}" type="slidenum">
              <a:rPr lang="en-US" altLang="en-US"/>
              <a:pPr/>
              <a:t>12</a:t>
            </a:fld>
            <a:endParaRPr lang="en-US" altLang="en-US" sz="1800" i="1"/>
          </a:p>
        </p:txBody>
      </p:sp>
      <p:sp>
        <p:nvSpPr>
          <p:cNvPr id="58061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2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2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2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2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2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2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2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2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2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2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8" name="Line 30"/>
          <p:cNvSpPr>
            <a:spLocks noChangeShapeType="1"/>
          </p:cNvSpPr>
          <p:nvPr/>
        </p:nvSpPr>
        <p:spPr bwMode="auto">
          <a:xfrm flipH="1" flipV="1">
            <a:off x="4724400" y="41910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639" name="Line 31"/>
          <p:cNvSpPr>
            <a:spLocks noChangeShapeType="1"/>
          </p:cNvSpPr>
          <p:nvPr/>
        </p:nvSpPr>
        <p:spPr bwMode="auto">
          <a:xfrm flipH="1">
            <a:off x="7772400" y="41148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640" name="Line 32"/>
          <p:cNvSpPr>
            <a:spLocks noChangeShapeType="1"/>
          </p:cNvSpPr>
          <p:nvPr/>
        </p:nvSpPr>
        <p:spPr bwMode="auto">
          <a:xfrm>
            <a:off x="77724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0641" name="Group 33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580642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580643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0644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0645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X</a:t>
              </a:r>
            </a:p>
          </p:txBody>
        </p:sp>
        <p:sp>
          <p:nvSpPr>
            <p:cNvPr id="580646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Y</a:t>
              </a:r>
            </a:p>
          </p:txBody>
        </p:sp>
      </p:grp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1828800" y="3276601"/>
            <a:ext cx="1828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re-compute cluster means</a:t>
            </a:r>
          </a:p>
        </p:txBody>
      </p:sp>
      <p:grpSp>
        <p:nvGrpSpPr>
          <p:cNvPr id="580648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58064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5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80651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58065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5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580654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580655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56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80657" name="Group 49"/>
          <p:cNvGrpSpPr>
            <a:grpSpLocks/>
          </p:cNvGrpSpPr>
          <p:nvPr/>
        </p:nvGrpSpPr>
        <p:grpSpPr bwMode="auto">
          <a:xfrm>
            <a:off x="4419600" y="3886200"/>
            <a:ext cx="685800" cy="533400"/>
            <a:chOff x="192" y="1824"/>
            <a:chExt cx="432" cy="336"/>
          </a:xfrm>
        </p:grpSpPr>
        <p:sp>
          <p:nvSpPr>
            <p:cNvPr id="580658" name="Oval 5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59" name="Text Box 5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80660" name="Group 52"/>
          <p:cNvGrpSpPr>
            <a:grpSpLocks/>
          </p:cNvGrpSpPr>
          <p:nvPr/>
        </p:nvGrpSpPr>
        <p:grpSpPr bwMode="auto">
          <a:xfrm>
            <a:off x="7620000" y="4419600"/>
            <a:ext cx="685800" cy="533400"/>
            <a:chOff x="192" y="1824"/>
            <a:chExt cx="432" cy="336"/>
          </a:xfrm>
        </p:grpSpPr>
        <p:sp>
          <p:nvSpPr>
            <p:cNvPr id="580661" name="Oval 53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62" name="Text Box 54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580666" name="Group 58"/>
          <p:cNvGrpSpPr>
            <a:grpSpLocks/>
          </p:cNvGrpSpPr>
          <p:nvPr/>
        </p:nvGrpSpPr>
        <p:grpSpPr bwMode="auto">
          <a:xfrm>
            <a:off x="7924800" y="2133603"/>
            <a:ext cx="685800" cy="446088"/>
            <a:chOff x="192" y="1824"/>
            <a:chExt cx="432" cy="281"/>
          </a:xfrm>
        </p:grpSpPr>
        <p:sp>
          <p:nvSpPr>
            <p:cNvPr id="580667" name="Oval 5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68" name="Text Box 6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2250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</a:t>
            </a:r>
            <a:r>
              <a:rPr lang="en-US" altLang="en-US" sz="2800"/>
              <a:t> example, step 6</a:t>
            </a: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3C1E9321-2D02-4B1E-BBF4-F5D820890649}" type="slidenum">
              <a:rPr lang="en-US" altLang="en-US"/>
              <a:pPr/>
              <a:t>13</a:t>
            </a:fld>
            <a:endParaRPr lang="en-US" altLang="en-US" sz="1800" i="1"/>
          </a:p>
        </p:txBody>
      </p:sp>
      <p:sp>
        <p:nvSpPr>
          <p:cNvPr id="581635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36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37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38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39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0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1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2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3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4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5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6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7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8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9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50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51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52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53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54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55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56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57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58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59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60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61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1662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58166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58166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166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166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X</a:t>
              </a:r>
            </a:p>
          </p:txBody>
        </p:sp>
        <p:sp>
          <p:nvSpPr>
            <p:cNvPr id="58166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Y</a:t>
              </a:r>
            </a:p>
          </p:txBody>
        </p:sp>
      </p:grpSp>
      <p:sp>
        <p:nvSpPr>
          <p:cNvPr id="581668" name="Text Box 36"/>
          <p:cNvSpPr txBox="1">
            <a:spLocks noChangeArrowheads="1"/>
          </p:cNvSpPr>
          <p:nvPr/>
        </p:nvSpPr>
        <p:spPr bwMode="auto">
          <a:xfrm>
            <a:off x="1752600" y="1524000"/>
            <a:ext cx="1905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Reassign points to clusters:</a:t>
            </a:r>
          </a:p>
          <a:p>
            <a:endParaRPr lang="en-US" altLang="en-US"/>
          </a:p>
          <a:p>
            <a:r>
              <a:rPr lang="en-US" altLang="en-US"/>
              <a:t>No change:</a:t>
            </a:r>
          </a:p>
          <a:p>
            <a:r>
              <a:rPr lang="en-US" altLang="en-US"/>
              <a:t>The end</a:t>
            </a:r>
          </a:p>
        </p:txBody>
      </p:sp>
      <p:grpSp>
        <p:nvGrpSpPr>
          <p:cNvPr id="581669" name="Group 37"/>
          <p:cNvGrpSpPr>
            <a:grpSpLocks/>
          </p:cNvGrpSpPr>
          <p:nvPr/>
        </p:nvGrpSpPr>
        <p:grpSpPr bwMode="auto">
          <a:xfrm>
            <a:off x="4343400" y="3886200"/>
            <a:ext cx="685800" cy="533400"/>
            <a:chOff x="192" y="1824"/>
            <a:chExt cx="432" cy="336"/>
          </a:xfrm>
        </p:grpSpPr>
        <p:sp>
          <p:nvSpPr>
            <p:cNvPr id="581670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671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81672" name="Group 40"/>
          <p:cNvGrpSpPr>
            <a:grpSpLocks/>
          </p:cNvGrpSpPr>
          <p:nvPr/>
        </p:nvGrpSpPr>
        <p:grpSpPr bwMode="auto">
          <a:xfrm>
            <a:off x="8001000" y="2133603"/>
            <a:ext cx="685800" cy="446088"/>
            <a:chOff x="192" y="1824"/>
            <a:chExt cx="432" cy="281"/>
          </a:xfrm>
        </p:grpSpPr>
        <p:sp>
          <p:nvSpPr>
            <p:cNvPr id="58167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67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81675" name="Group 43"/>
          <p:cNvGrpSpPr>
            <a:grpSpLocks/>
          </p:cNvGrpSpPr>
          <p:nvPr/>
        </p:nvGrpSpPr>
        <p:grpSpPr bwMode="auto">
          <a:xfrm>
            <a:off x="7620000" y="4343400"/>
            <a:ext cx="685800" cy="533400"/>
            <a:chOff x="192" y="1824"/>
            <a:chExt cx="432" cy="336"/>
          </a:xfrm>
        </p:grpSpPr>
        <p:sp>
          <p:nvSpPr>
            <p:cNvPr id="58167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67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5208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clustering summary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/>
              <a:t>Advantages</a:t>
            </a:r>
          </a:p>
          <a:p>
            <a:r>
              <a:rPr lang="en-US" altLang="en-US" sz="2400"/>
              <a:t>Simple, understandable</a:t>
            </a:r>
          </a:p>
          <a:p>
            <a:r>
              <a:rPr lang="en-US" altLang="en-US" sz="2400"/>
              <a:t>items automatically assigned to clusters</a:t>
            </a:r>
          </a:p>
          <a:p>
            <a:pPr>
              <a:buFont typeface="Monotype Sorts" pitchFamily="2" charset="2"/>
              <a:buNone/>
            </a:pPr>
            <a:endParaRPr lang="en-US" altLang="en-US" sz="240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A30CA219-E6DD-40FB-9AE7-450B0D6E6A93}" type="slidenum">
              <a:rPr lang="en-US" altLang="en-US"/>
              <a:pPr/>
              <a:t>14</a:t>
            </a:fld>
            <a:endParaRPr lang="en-US" altLang="en-US" sz="1800" i="1"/>
          </a:p>
        </p:txBody>
      </p:sp>
      <p:sp>
        <p:nvSpPr>
          <p:cNvPr id="58266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46994" y="3889917"/>
            <a:ext cx="7553484" cy="4229100"/>
          </a:xfrm>
          <a:prstGeom prst="rect">
            <a:avLst/>
          </a:prstGeo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/>
              <a:t>Disadvantages</a:t>
            </a:r>
          </a:p>
          <a:p>
            <a:r>
              <a:rPr lang="en-US" altLang="en-US" sz="2400" dirty="0"/>
              <a:t>Must pick number of clusters before hand</a:t>
            </a:r>
          </a:p>
          <a:p>
            <a:r>
              <a:rPr lang="en-US" altLang="en-US" sz="2400" dirty="0"/>
              <a:t>All items forced into a cluster</a:t>
            </a:r>
          </a:p>
          <a:p>
            <a:r>
              <a:rPr lang="en-US" altLang="en-US" sz="2400" dirty="0"/>
              <a:t>Too sensitive to outliers</a:t>
            </a:r>
          </a:p>
        </p:txBody>
      </p:sp>
    </p:spTree>
    <p:extLst>
      <p:ext uri="{BB962C8B-B14F-4D97-AF65-F5344CB8AC3E}">
        <p14:creationId xmlns:p14="http://schemas.microsoft.com/office/powerpoint/2010/main" val="27762892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>
          <a:xfrm>
            <a:off x="699574" y="-42969"/>
            <a:ext cx="10054940" cy="1168379"/>
          </a:xfrm>
        </p:spPr>
        <p:txBody>
          <a:bodyPr/>
          <a:lstStyle/>
          <a:p>
            <a:r>
              <a:rPr lang="en-US" altLang="en-US" sz="2400" dirty="0"/>
              <a:t>Determining the number of clusters K and measuring homogeneity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1427581"/>
            <a:ext cx="8198397" cy="4379416"/>
          </a:xfrm>
        </p:spPr>
        <p:txBody>
          <a:bodyPr/>
          <a:lstStyle/>
          <a:p>
            <a:pPr marL="742950" lvl="1" indent="-285750"/>
            <a:r>
              <a:rPr lang="en-US" altLang="en-US" sz="2000" dirty="0"/>
              <a:t>Cohesion is measured by the within cluster sum of squares - SSE or WSS</a:t>
            </a:r>
          </a:p>
          <a:p>
            <a:pPr marL="742950" lvl="1" indent="-285750"/>
            <a:endParaRPr lang="en-US" altLang="en-US" sz="2000" dirty="0"/>
          </a:p>
          <a:p>
            <a:pPr marL="742950" lvl="1" indent="-285750"/>
            <a:endParaRPr lang="en-US" altLang="en-US" sz="2000" dirty="0"/>
          </a:p>
          <a:p>
            <a:pPr marL="742950" lvl="1" indent="-285750"/>
            <a:endParaRPr lang="en-US" altLang="en-US" sz="2000" dirty="0"/>
          </a:p>
          <a:p>
            <a:pPr marL="742950" lvl="1" indent="-285750"/>
            <a:endParaRPr lang="en-US" altLang="en-US" sz="2000" dirty="0"/>
          </a:p>
          <a:p>
            <a:pPr lvl="3"/>
            <a:r>
              <a:rPr lang="en-US" altLang="en-US" sz="1800" dirty="0"/>
              <a:t>Where |C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| is the size of cluster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</a:t>
            </a:r>
          </a:p>
          <a:p>
            <a:pPr marL="742950" lvl="1" indent="-285750">
              <a:buNone/>
            </a:pPr>
            <a:endParaRPr lang="en-US" altLang="en-US" sz="2000" dirty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401965"/>
              </p:ext>
            </p:extLst>
          </p:nvPr>
        </p:nvGraphicFramePr>
        <p:xfrm>
          <a:off x="1315842" y="2529780"/>
          <a:ext cx="329406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384200" imgH="380880" progId="Equation.3">
                  <p:embed/>
                </p:oleObj>
              </mc:Choice>
              <mc:Fallback>
                <p:oleObj name="Equation" r:id="rId3" imgW="1384200" imgH="380880" progId="Equation.3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842" y="2529780"/>
                        <a:ext cx="329406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Image result for kmeans w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44" y="2092701"/>
            <a:ext cx="6028358" cy="33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27253" y="3750500"/>
            <a:ext cx="40712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Serif Pro"/>
              </a:rPr>
              <a:t>A WSS plot of the within groups sum of squares by number of clusters extracted can help determine the appropriate number of clusters. We can look for a bend in the plot and select that as number of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264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40" y="-99660"/>
            <a:ext cx="10054940" cy="1168379"/>
          </a:xfrm>
        </p:spPr>
        <p:txBody>
          <a:bodyPr/>
          <a:lstStyle/>
          <a:p>
            <a:r>
              <a:rPr lang="en-US" dirty="0"/>
              <a:t>Example in R with IRIS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7302" y="1159952"/>
            <a:ext cx="8198397" cy="4379416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head(iris) </a:t>
            </a:r>
          </a:p>
          <a:p>
            <a:pPr marL="0" indent="0">
              <a:buNone/>
            </a:pPr>
            <a:r>
              <a:rPr lang="en-US" sz="1600" dirty="0"/>
              <a:t>x = iris[,-5]</a:t>
            </a:r>
          </a:p>
          <a:p>
            <a:pPr marL="0" indent="0">
              <a:buNone/>
            </a:pPr>
            <a:r>
              <a:rPr lang="en-US" sz="1600" dirty="0"/>
              <a:t>y = </a:t>
            </a:r>
            <a:r>
              <a:rPr lang="en-US" sz="1600" dirty="0" err="1"/>
              <a:t>iris$Species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wss</a:t>
            </a:r>
            <a:r>
              <a:rPr lang="en-US" sz="1600" dirty="0"/>
              <a:t> = numeric(15) </a:t>
            </a:r>
          </a:p>
          <a:p>
            <a:pPr marL="0" indent="0">
              <a:buNone/>
            </a:pPr>
            <a:r>
              <a:rPr lang="en-US" sz="1600" dirty="0" err="1"/>
              <a:t>set.seed</a:t>
            </a:r>
            <a:r>
              <a:rPr lang="en-US" sz="1600" dirty="0"/>
              <a:t>(10)</a:t>
            </a:r>
          </a:p>
          <a:p>
            <a:pPr marL="0" indent="0">
              <a:buNone/>
            </a:pPr>
            <a:r>
              <a:rPr lang="en-US" sz="1600" dirty="0"/>
              <a:t>for (k in 1:15) </a:t>
            </a:r>
            <a:r>
              <a:rPr lang="en-US" sz="1600" dirty="0" err="1"/>
              <a:t>wss</a:t>
            </a:r>
            <a:r>
              <a:rPr lang="en-US" sz="1600" dirty="0"/>
              <a:t>[k] = sum(</a:t>
            </a:r>
            <a:r>
              <a:rPr lang="en-US" sz="1600" dirty="0" err="1"/>
              <a:t>kmeans</a:t>
            </a:r>
            <a:r>
              <a:rPr lang="en-US" sz="1600" dirty="0"/>
              <a:t>(x, centers=k, </a:t>
            </a:r>
            <a:r>
              <a:rPr lang="en-US" sz="1600" dirty="0" err="1"/>
              <a:t>nstart</a:t>
            </a:r>
            <a:r>
              <a:rPr lang="en-US" sz="1600" dirty="0"/>
              <a:t>=25)$</a:t>
            </a:r>
            <a:r>
              <a:rPr lang="en-US" sz="1600" dirty="0" err="1"/>
              <a:t>withinss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plot(1:15, </a:t>
            </a:r>
            <a:r>
              <a:rPr lang="en-US" sz="1600" dirty="0" err="1"/>
              <a:t>wss</a:t>
            </a:r>
            <a:r>
              <a:rPr lang="en-US" sz="1600" dirty="0"/>
              <a:t>, type="b", </a:t>
            </a:r>
            <a:r>
              <a:rPr lang="en-US" sz="1600" dirty="0" err="1"/>
              <a:t>xlab</a:t>
            </a:r>
            <a:r>
              <a:rPr lang="en-US" sz="1600" dirty="0"/>
              <a:t>="Number of Clusters", </a:t>
            </a:r>
            <a:r>
              <a:rPr lang="en-US" sz="1600" dirty="0" err="1"/>
              <a:t>ylab</a:t>
            </a:r>
            <a:r>
              <a:rPr lang="en-US" sz="1600" dirty="0"/>
              <a:t>="Within Sum of Squares")</a:t>
            </a:r>
          </a:p>
          <a:p>
            <a:pPr marL="0" indent="0">
              <a:buNone/>
            </a:pPr>
            <a:r>
              <a:rPr lang="en-US" sz="1600" dirty="0" err="1"/>
              <a:t>flower_clusters</a:t>
            </a:r>
            <a:r>
              <a:rPr lang="en-US" sz="1600" dirty="0"/>
              <a:t> = </a:t>
            </a:r>
            <a:r>
              <a:rPr lang="en-US" sz="1600" dirty="0" err="1"/>
              <a:t>kmeans</a:t>
            </a:r>
            <a:r>
              <a:rPr lang="en-US" sz="1600" dirty="0"/>
              <a:t>(x,3)</a:t>
            </a:r>
          </a:p>
          <a:p>
            <a:pPr marL="0" indent="0">
              <a:buNone/>
            </a:pPr>
            <a:r>
              <a:rPr lang="en-US" sz="1600" dirty="0" err="1"/>
              <a:t>flower_clusters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table(</a:t>
            </a:r>
            <a:r>
              <a:rPr lang="en-US" sz="1600" dirty="0" err="1"/>
              <a:t>y,kc$cluster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plot(x[c("</a:t>
            </a:r>
            <a:r>
              <a:rPr lang="en-US" sz="1600" dirty="0" err="1"/>
              <a:t>Sepal.Length</a:t>
            </a:r>
            <a:r>
              <a:rPr lang="en-US" sz="1600" dirty="0"/>
              <a:t>", "</a:t>
            </a:r>
            <a:r>
              <a:rPr lang="en-US" sz="1600" dirty="0" err="1"/>
              <a:t>Sepal.Width</a:t>
            </a:r>
            <a:r>
              <a:rPr lang="en-US" sz="1600" dirty="0"/>
              <a:t>")], col=</a:t>
            </a:r>
            <a:r>
              <a:rPr lang="en-US" sz="1600" dirty="0" err="1"/>
              <a:t>kc$cluster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points(</a:t>
            </a:r>
            <a:r>
              <a:rPr lang="en-US" sz="1600" dirty="0" err="1"/>
              <a:t>kc$centers</a:t>
            </a:r>
            <a:r>
              <a:rPr lang="en-US" sz="1600" dirty="0"/>
              <a:t>[,c("</a:t>
            </a:r>
            <a:r>
              <a:rPr lang="en-US" sz="1600" dirty="0" err="1"/>
              <a:t>Sepal.Length</a:t>
            </a:r>
            <a:r>
              <a:rPr lang="en-US" sz="1600" dirty="0"/>
              <a:t>", "</a:t>
            </a:r>
            <a:r>
              <a:rPr lang="en-US" sz="1600" dirty="0" err="1"/>
              <a:t>Sepal.Width</a:t>
            </a:r>
            <a:r>
              <a:rPr lang="en-US" sz="1600" dirty="0"/>
              <a:t>")], col=1:3, </a:t>
            </a:r>
            <a:r>
              <a:rPr lang="en-US" sz="1600" dirty="0" err="1"/>
              <a:t>pch</a:t>
            </a:r>
            <a:r>
              <a:rPr lang="en-US" sz="1600" dirty="0"/>
              <a:t>=23, </a:t>
            </a:r>
            <a:r>
              <a:rPr lang="en-US" sz="1600" dirty="0" err="1"/>
              <a:t>cex</a:t>
            </a:r>
            <a:r>
              <a:rPr lang="en-US" sz="1600" dirty="0"/>
              <a:t>=3)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4042E821-FAB4-4002-BD7F-CF1CAD222A7A}" type="slidenum">
              <a:rPr lang="en-US" altLang="en-US" smtClean="0"/>
              <a:pPr/>
              <a:t>16</a:t>
            </a:fld>
            <a:endParaRPr lang="en-US" altLang="en-US" sz="1800" b="1" i="1"/>
          </a:p>
        </p:txBody>
      </p:sp>
    </p:spTree>
    <p:extLst>
      <p:ext uri="{BB962C8B-B14F-4D97-AF65-F5344CB8AC3E}">
        <p14:creationId xmlns:p14="http://schemas.microsoft.com/office/powerpoint/2010/main" val="16656250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R with UCI - Wholesale customer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583011" y="1695210"/>
            <a:ext cx="8198397" cy="437941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wcd1 = read.csv("Wholesale customers data.csv")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# reading data into a variable </a:t>
            </a:r>
          </a:p>
          <a:p>
            <a:pPr marL="0" indent="0">
              <a:buNone/>
            </a:pPr>
            <a:r>
              <a:rPr lang="en-US" sz="1400" dirty="0"/>
              <a:t>wcd2 = wcd1[3:8] #copying </a:t>
            </a:r>
            <a:r>
              <a:rPr lang="en-US" sz="1400" dirty="0" err="1"/>
              <a:t>coolumns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# copying 3 to 8</a:t>
            </a:r>
            <a:r>
              <a:rPr lang="en-US" sz="1400" baseline="30000" dirty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columns of wcd1 into wcd2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wss_wcd</a:t>
            </a:r>
            <a:r>
              <a:rPr lang="en-US" sz="1400" dirty="0"/>
              <a:t> = numeric(20)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# creating a vector for storing 20 values of WSS</a:t>
            </a:r>
          </a:p>
          <a:p>
            <a:pPr marL="0" indent="0">
              <a:buNone/>
            </a:pPr>
            <a:r>
              <a:rPr lang="en-US" sz="1400" dirty="0"/>
              <a:t>for(k in 1:20) </a:t>
            </a:r>
            <a:r>
              <a:rPr lang="en-US" sz="1400" dirty="0" err="1"/>
              <a:t>wss_wcd</a:t>
            </a:r>
            <a:r>
              <a:rPr lang="en-US" sz="1400" dirty="0"/>
              <a:t>[k] = sum(</a:t>
            </a:r>
            <a:r>
              <a:rPr lang="en-US" sz="1400" dirty="0" err="1"/>
              <a:t>kmeans</a:t>
            </a:r>
            <a:r>
              <a:rPr lang="en-US" sz="1400" dirty="0"/>
              <a:t>(wcd2, centers = k, </a:t>
            </a:r>
            <a:r>
              <a:rPr lang="en-US" sz="1400" dirty="0" err="1"/>
              <a:t>nstart</a:t>
            </a:r>
            <a:r>
              <a:rPr lang="en-US" sz="1400" dirty="0"/>
              <a:t>=50)$</a:t>
            </a:r>
            <a:r>
              <a:rPr lang="en-US" sz="1400" dirty="0" err="1"/>
              <a:t>withinss</a:t>
            </a:r>
            <a:r>
              <a:rPr lang="en-US" sz="1400" dirty="0"/>
              <a:t>)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# calculating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wss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for different values of k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plot(1:20, </a:t>
            </a:r>
            <a:r>
              <a:rPr lang="en-US" sz="1400" dirty="0" err="1"/>
              <a:t>wss_wcd</a:t>
            </a:r>
            <a:r>
              <a:rPr lang="en-US" sz="1400" dirty="0"/>
              <a:t>, type ='b')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# plotting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wss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for different values of k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wcd3 = </a:t>
            </a:r>
            <a:r>
              <a:rPr lang="en-US" sz="1400" dirty="0" err="1"/>
              <a:t>kmeans</a:t>
            </a:r>
            <a:r>
              <a:rPr lang="en-US" sz="1400" dirty="0"/>
              <a:t>(wcd2, 5)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# apply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kmeans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algorithm and store in wcd3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str</a:t>
            </a:r>
            <a:r>
              <a:rPr lang="en-US" sz="1400" dirty="0"/>
              <a:t>(wcd3)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# understanding structure of wcd3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wcd1$clusterdetail = wcd3$cluster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# added cluster id column in your main dataset</a:t>
            </a:r>
          </a:p>
          <a:p>
            <a:pPr marL="0" indent="0">
              <a:buNone/>
            </a:pPr>
            <a:r>
              <a:rPr lang="en-US" sz="1400" dirty="0"/>
              <a:t>View(wcd1)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4042E821-FAB4-4002-BD7F-CF1CAD222A7A}" type="slidenum">
              <a:rPr lang="en-US" altLang="en-US" smtClean="0"/>
              <a:pPr/>
              <a:t>17</a:t>
            </a:fld>
            <a:endParaRPr lang="en-US" altLang="en-US" sz="1800" b="1" i="1"/>
          </a:p>
        </p:txBody>
      </p:sp>
    </p:spTree>
    <p:extLst>
      <p:ext uri="{BB962C8B-B14F-4D97-AF65-F5344CB8AC3E}">
        <p14:creationId xmlns:p14="http://schemas.microsoft.com/office/powerpoint/2010/main" val="168740370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R SNS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from chap-9, Machine Learning with R Second Edition - Brett Lantz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4042E821-FAB4-4002-BD7F-CF1CAD222A7A}" type="slidenum">
              <a:rPr lang="en-US" altLang="en-US" smtClean="0"/>
              <a:pPr/>
              <a:t>18</a:t>
            </a:fld>
            <a:endParaRPr lang="en-US" altLang="en-US" sz="1800" b="1" i="1"/>
          </a:p>
        </p:txBody>
      </p:sp>
    </p:spTree>
    <p:extLst>
      <p:ext uri="{BB962C8B-B14F-4D97-AF65-F5344CB8AC3E}">
        <p14:creationId xmlns:p14="http://schemas.microsoft.com/office/powerpoint/2010/main" val="33442879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t">
            <a:noAutofit/>
          </a:bodyPr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90553" y="1371826"/>
            <a:ext cx="8198397" cy="4379416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Cluster: a collection of data objects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Similar to one another within the same cluster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Dissimilar to the objects in other clusters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Cluster analysis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Finding similarities between data according to the characteristics found in the data and grouping similar data objects into clusters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Unsupervised learning: no predefined classes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Typical applications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As a stand-alone tool to get insight into data distribution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As a preprocessing step for 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935781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241" y="335237"/>
            <a:ext cx="10054940" cy="1168379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altLang="en-US" sz="2800" dirty="0"/>
              <a:t>Clustering: Rich Applications and Multidisciplinary Efforts</a:t>
            </a:r>
            <a:r>
              <a:rPr lang="en-US" altLang="en-US" sz="2400" dirty="0"/>
              <a:t>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57821" y="1503616"/>
            <a:ext cx="8198397" cy="4379416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Pattern Recognition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Spatial Data Analysis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Create thematic maps in GIS by clustering feature spaces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Detect spatial clusters or for other spatial mining tasks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Image Processing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Economic Science (especially market research)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WWW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Document classification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Cluster Weblog data to discover groups of similar access patterns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9DA98299-34F2-4EED-87B8-AA13CFE9F172}" type="slidenum">
              <a:rPr lang="en-US" altLang="en-US"/>
              <a:pPr/>
              <a:t>3</a:t>
            </a:fld>
            <a:endParaRPr lang="en-US" altLang="en-US" sz="1800" i="1"/>
          </a:p>
        </p:txBody>
      </p:sp>
    </p:spTree>
    <p:extLst>
      <p:ext uri="{BB962C8B-B14F-4D97-AF65-F5344CB8AC3E}">
        <p14:creationId xmlns:p14="http://schemas.microsoft.com/office/powerpoint/2010/main" val="99602647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241" y="257179"/>
            <a:ext cx="10054940" cy="1168379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altLang="en-US" dirty="0"/>
              <a:t>Examples of Clustering Applications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3938" y="1271465"/>
            <a:ext cx="8198397" cy="4379416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en-US" sz="2000" u="sng" dirty="0"/>
              <a:t>Marketing:</a:t>
            </a:r>
            <a:r>
              <a:rPr lang="en-US" altLang="en-US" sz="2000" dirty="0"/>
              <a:t> Help marketers discover distinct groups in their customer bases, and then use this knowledge to develop targeted marketing programs</a:t>
            </a:r>
          </a:p>
          <a:p>
            <a:pPr>
              <a:lnSpc>
                <a:spcPct val="140000"/>
              </a:lnSpc>
            </a:pPr>
            <a:r>
              <a:rPr lang="en-US" altLang="en-US" sz="2000" u="sng" dirty="0"/>
              <a:t>Land use:</a:t>
            </a:r>
            <a:r>
              <a:rPr lang="en-US" altLang="en-US" sz="2000" dirty="0"/>
              <a:t> Identification of areas of similar land use in an earth observation database</a:t>
            </a:r>
          </a:p>
          <a:p>
            <a:pPr>
              <a:lnSpc>
                <a:spcPct val="140000"/>
              </a:lnSpc>
            </a:pPr>
            <a:r>
              <a:rPr lang="en-US" altLang="en-US" sz="2000" u="sng" dirty="0"/>
              <a:t>Insurance:</a:t>
            </a:r>
            <a:r>
              <a:rPr lang="en-US" altLang="en-US" sz="2000" dirty="0"/>
              <a:t> Identifying groups of motor insurance policy holders with a high average claim cost</a:t>
            </a:r>
          </a:p>
          <a:p>
            <a:pPr>
              <a:lnSpc>
                <a:spcPct val="140000"/>
              </a:lnSpc>
            </a:pPr>
            <a:r>
              <a:rPr lang="en-US" altLang="en-US" sz="2000" u="sng" dirty="0"/>
              <a:t>City-planning:</a:t>
            </a:r>
            <a:r>
              <a:rPr lang="en-US" altLang="en-US" sz="2000" dirty="0"/>
              <a:t> Identifying groups of houses according to their house type, value, and geographical location</a:t>
            </a:r>
          </a:p>
          <a:p>
            <a:pPr>
              <a:lnSpc>
                <a:spcPct val="140000"/>
              </a:lnSpc>
            </a:pPr>
            <a:r>
              <a:rPr lang="en-US" altLang="en-US" sz="2000" u="sng" dirty="0"/>
              <a:t>Earth-quake studies:</a:t>
            </a:r>
            <a:r>
              <a:rPr lang="en-US" altLang="en-US" sz="2000" dirty="0"/>
              <a:t> Observed earth quake epicenters should be clustered along continent faults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D463EE50-E396-4A43-A934-CA684C872142}" type="slidenum">
              <a:rPr lang="en-US" altLang="en-US"/>
              <a:pPr/>
              <a:t>4</a:t>
            </a:fld>
            <a:endParaRPr lang="en-US" altLang="en-US" sz="1800" i="1"/>
          </a:p>
        </p:txBody>
      </p:sp>
    </p:spTree>
    <p:extLst>
      <p:ext uri="{BB962C8B-B14F-4D97-AF65-F5344CB8AC3E}">
        <p14:creationId xmlns:p14="http://schemas.microsoft.com/office/powerpoint/2010/main" val="157311094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Similarity and Distance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400" dirty="0"/>
              <a:t>K-means and all methods group together the most similar objects</a:t>
            </a:r>
          </a:p>
          <a:p>
            <a:r>
              <a:rPr lang="en-US" altLang="en-US" sz="2400" dirty="0"/>
              <a:t>Where some notion of distance is used to define similarity</a:t>
            </a:r>
          </a:p>
          <a:p>
            <a:pPr lvl="1"/>
            <a:r>
              <a:rPr lang="en-US" altLang="en-US" sz="2000" dirty="0"/>
              <a:t>Close-by, i.e., similar</a:t>
            </a:r>
          </a:p>
          <a:p>
            <a:pPr lvl="1"/>
            <a:r>
              <a:rPr lang="en-US" altLang="en-US" sz="2000" dirty="0"/>
              <a:t>Far apart, i.e. dissimilar</a:t>
            </a:r>
          </a:p>
          <a:p>
            <a:r>
              <a:rPr lang="en-US" altLang="en-US" sz="2400" dirty="0"/>
              <a:t>Distance obvious in our XY planes, not so obvious in general: categorical, 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, vectors, etc.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93C8D3F3-EA9A-4055-B2A0-4DA34547FE85}" type="slidenum">
              <a:rPr lang="en-US" altLang="en-US"/>
              <a:pPr/>
              <a:t>5</a:t>
            </a:fld>
            <a:endParaRPr lang="en-US" altLang="en-US" sz="1800" i="1"/>
          </a:p>
        </p:txBody>
      </p:sp>
    </p:spTree>
    <p:extLst>
      <p:ext uri="{BB962C8B-B14F-4D97-AF65-F5344CB8AC3E}">
        <p14:creationId xmlns:p14="http://schemas.microsoft.com/office/powerpoint/2010/main" val="27062063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/>
              <a:t>K-means (</a:t>
            </a:r>
            <a:r>
              <a:rPr lang="en-US" altLang="en-US" sz="1800">
                <a:hlinkClick r:id="rId3"/>
              </a:rPr>
              <a:t>MacQueen, 1967</a:t>
            </a:r>
            <a:r>
              <a:rPr lang="en-US" altLang="en-US" sz="1800"/>
              <a:t>) is one of the simplest clustering algorithms to minimize distance from centers.</a:t>
            </a:r>
            <a:r>
              <a:rPr lang="en-US" altLang="en-US" sz="2000"/>
              <a:t> </a:t>
            </a:r>
          </a:p>
          <a:p>
            <a:pPr marL="533400" indent="-533400">
              <a:lnSpc>
                <a:spcPct val="80000"/>
              </a:lnSpc>
            </a:pPr>
            <a:endParaRPr lang="en-US" altLang="en-US" sz="2000"/>
          </a:p>
          <a:p>
            <a:pPr marL="533400" indent="-5334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2000" i="1"/>
              <a:t>Place K points into the space represented by the objects that are being clustered. These points represent initial group centroids.</a:t>
            </a:r>
            <a:br>
              <a:rPr lang="en-US" altLang="en-US" sz="2000" i="1"/>
            </a:br>
            <a:endParaRPr lang="en-US" altLang="en-US" sz="2000"/>
          </a:p>
          <a:p>
            <a:pPr marL="533400" indent="-5334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2000" i="1"/>
              <a:t>Assign each object to the group that has the closest centroid.</a:t>
            </a:r>
            <a:br>
              <a:rPr lang="en-US" altLang="en-US" sz="2000" i="1"/>
            </a:br>
            <a:endParaRPr lang="en-US" altLang="en-US" sz="2000"/>
          </a:p>
          <a:p>
            <a:pPr marL="533400" indent="-5334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2000" i="1"/>
              <a:t>When all objects have been assigned, recalculate the positions of the K centroids.</a:t>
            </a:r>
            <a:br>
              <a:rPr lang="en-US" altLang="en-US" sz="2000" i="1"/>
            </a:br>
            <a:endParaRPr lang="en-US" altLang="en-US" sz="2000"/>
          </a:p>
          <a:p>
            <a:pPr marL="533400" indent="-5334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2000" i="1"/>
              <a:t>Repeat Steps 2 and 3 until the centroids no longer move. This produces a separation of the objects into groups from which the metric to be minimized can be calculated.</a:t>
            </a:r>
            <a:r>
              <a:rPr lang="en-US" altLang="en-US" sz="2000"/>
              <a:t> </a:t>
            </a:r>
          </a:p>
          <a:p>
            <a:pPr marL="533400" indent="-533400">
              <a:lnSpc>
                <a:spcPct val="80000"/>
              </a:lnSpc>
            </a:pPr>
            <a:endParaRPr lang="en-US" altLang="en-US" sz="20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E170C3DF-4C0A-4908-8EAD-DD51E3099F39}" type="slidenum">
              <a:rPr lang="en-US" altLang="en-US"/>
              <a:pPr/>
              <a:t>6</a:t>
            </a:fld>
            <a:endParaRPr lang="en-US" altLang="en-US" sz="1800" i="1"/>
          </a:p>
        </p:txBody>
      </p:sp>
    </p:spTree>
    <p:extLst>
      <p:ext uri="{BB962C8B-B14F-4D97-AF65-F5344CB8AC3E}">
        <p14:creationId xmlns:p14="http://schemas.microsoft.com/office/powerpoint/2010/main" val="17981438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example, step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020C0D65-313B-4FBA-82A6-BA833C77C36A}" type="slidenum">
              <a:rPr lang="en-US" altLang="en-US"/>
              <a:pPr/>
              <a:t>7</a:t>
            </a:fld>
            <a:endParaRPr lang="en-US" altLang="en-US" sz="1800" i="1"/>
          </a:p>
        </p:txBody>
      </p:sp>
      <p:sp>
        <p:nvSpPr>
          <p:cNvPr id="576515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6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7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8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9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0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1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2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3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4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5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6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7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8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9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0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1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2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3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4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5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6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7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8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9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0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1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542" name="Group 30"/>
          <p:cNvGrpSpPr>
            <a:grpSpLocks/>
          </p:cNvGrpSpPr>
          <p:nvPr/>
        </p:nvGrpSpPr>
        <p:grpSpPr bwMode="auto">
          <a:xfrm>
            <a:off x="5181600" y="2286000"/>
            <a:ext cx="2743200" cy="3189288"/>
            <a:chOff x="2304" y="1440"/>
            <a:chExt cx="1728" cy="2009"/>
          </a:xfrm>
        </p:grpSpPr>
        <p:grpSp>
          <p:nvGrpSpPr>
            <p:cNvPr id="576543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281"/>
              <a:chOff x="192" y="1824"/>
              <a:chExt cx="432" cy="281"/>
            </a:xfrm>
          </p:grpSpPr>
          <p:sp>
            <p:nvSpPr>
              <p:cNvPr id="576544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45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latin typeface="Times New Roman" panose="02020603050405020304" pitchFamily="18" charset="0"/>
                  </a:rPr>
                  <a:t>k</a:t>
                </a:r>
                <a:r>
                  <a:rPr lang="en-US" altLang="en-US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576546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281"/>
              <a:chOff x="192" y="1824"/>
              <a:chExt cx="432" cy="281"/>
            </a:xfrm>
          </p:grpSpPr>
          <p:sp>
            <p:nvSpPr>
              <p:cNvPr id="576547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48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latin typeface="Times New Roman" panose="02020603050405020304" pitchFamily="18" charset="0"/>
                  </a:rPr>
                  <a:t>k</a:t>
                </a:r>
                <a:r>
                  <a:rPr lang="en-US" altLang="en-US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576549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281"/>
              <a:chOff x="192" y="1824"/>
              <a:chExt cx="432" cy="281"/>
            </a:xfrm>
          </p:grpSpPr>
          <p:sp>
            <p:nvSpPr>
              <p:cNvPr id="576550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51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en-US">
                    <a:latin typeface="Times New Roman" panose="02020603050405020304" pitchFamily="18" charset="0"/>
                  </a:rPr>
                  <a:t>k</a:t>
                </a:r>
                <a:r>
                  <a:rPr lang="en-US" altLang="en-US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576552" name="Group 4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576553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576554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55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6556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X</a:t>
              </a:r>
            </a:p>
          </p:txBody>
        </p:sp>
        <p:sp>
          <p:nvSpPr>
            <p:cNvPr id="576557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Y</a:t>
              </a:r>
            </a:p>
          </p:txBody>
        </p:sp>
      </p:grpSp>
      <p:sp>
        <p:nvSpPr>
          <p:cNvPr id="576558" name="Text Box 46"/>
          <p:cNvSpPr txBox="1">
            <a:spLocks noChangeArrowheads="1"/>
          </p:cNvSpPr>
          <p:nvPr/>
        </p:nvSpPr>
        <p:spPr bwMode="auto">
          <a:xfrm>
            <a:off x="1905000" y="3352800"/>
            <a:ext cx="15680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Pick 3 </a:t>
            </a:r>
          </a:p>
          <a:p>
            <a:r>
              <a:rPr lang="en-US" altLang="en-US"/>
              <a:t>initial</a:t>
            </a:r>
          </a:p>
          <a:p>
            <a:r>
              <a:rPr lang="en-US" altLang="en-US"/>
              <a:t>cluster</a:t>
            </a:r>
          </a:p>
          <a:p>
            <a:r>
              <a:rPr lang="en-US" altLang="en-US"/>
              <a:t>centers</a:t>
            </a:r>
          </a:p>
          <a:p>
            <a:r>
              <a:rPr lang="en-US" altLang="en-US"/>
              <a:t>(randomly)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661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example, step 2</a:t>
            </a: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4F5C1750-65D5-4B81-B7BA-DA0B67D0C865}" type="slidenum">
              <a:rPr lang="en-US" altLang="en-US"/>
              <a:pPr/>
              <a:t>8</a:t>
            </a:fld>
            <a:endParaRPr lang="en-US" altLang="en-US" sz="1800" i="1"/>
          </a:p>
        </p:txBody>
      </p:sp>
      <p:grpSp>
        <p:nvGrpSpPr>
          <p:cNvPr id="577539" name="Group 3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577540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41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77542" name="Group 6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577543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44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77545" name="Group 9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577546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47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9" name="AutoShape 13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50" name="AutoShape 14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51" name="AutoShape 15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52" name="AutoShape 16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53" name="AutoShape 17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54" name="AutoShape 18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55" name="AutoShape 19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56" name="AutoShape 20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57" name="AutoShape 21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58" name="AutoShape 22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59" name="AutoShape 23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60" name="AutoShape 24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61" name="AutoShape 25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62" name="AutoShape 26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63" name="AutoShape 27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64" name="AutoShape 28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65" name="AutoShape 29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66" name="AutoShape 30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67" name="AutoShape 31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68" name="AutoShape 32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69" name="AutoShape 33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70" name="AutoShape 34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71" name="AutoShape 35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72" name="AutoShape 36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73" name="AutoShape 37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74" name="AutoShape 38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7575" name="Group 39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577576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577577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8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7579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X</a:t>
              </a:r>
            </a:p>
          </p:txBody>
        </p:sp>
        <p:sp>
          <p:nvSpPr>
            <p:cNvPr id="577580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Y</a:t>
              </a:r>
            </a:p>
          </p:txBody>
        </p:sp>
      </p:grpSp>
      <p:sp>
        <p:nvSpPr>
          <p:cNvPr id="577581" name="Text Box 45"/>
          <p:cNvSpPr txBox="1">
            <a:spLocks noChangeArrowheads="1"/>
          </p:cNvSpPr>
          <p:nvPr/>
        </p:nvSpPr>
        <p:spPr bwMode="auto">
          <a:xfrm>
            <a:off x="1905000" y="3657600"/>
            <a:ext cx="17892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Assign</a:t>
            </a:r>
          </a:p>
          <a:p>
            <a:r>
              <a:rPr lang="en-US" altLang="en-US"/>
              <a:t>each point</a:t>
            </a:r>
          </a:p>
          <a:p>
            <a:r>
              <a:rPr lang="en-US" altLang="en-US"/>
              <a:t>to the closest</a:t>
            </a:r>
          </a:p>
          <a:p>
            <a:r>
              <a:rPr lang="en-US" altLang="en-US"/>
              <a:t>cluster</a:t>
            </a:r>
          </a:p>
          <a:p>
            <a:r>
              <a:rPr lang="en-US" altLang="en-US"/>
              <a:t>center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8472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example, step</a:t>
            </a:r>
            <a:r>
              <a:rPr lang="en-US" altLang="en-US" sz="2800"/>
              <a:t> </a:t>
            </a:r>
            <a:r>
              <a:rPr lang="en-US" altLang="en-US"/>
              <a:t>3</a:t>
            </a:r>
          </a:p>
        </p:txBody>
      </p:sp>
      <p:sp>
        <p:nvSpPr>
          <p:cNvPr id="6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04825" cy="365125"/>
          </a:xfrm>
          <a:prstGeom prst="rect">
            <a:avLst/>
          </a:prstGeom>
        </p:spPr>
        <p:txBody>
          <a:bodyPr/>
          <a:lstStyle/>
          <a:p>
            <a:fld id="{7585322C-631A-454A-A6C1-C60415EDCB44}" type="slidenum">
              <a:rPr lang="en-US" altLang="en-US"/>
              <a:pPr/>
              <a:t>9</a:t>
            </a:fld>
            <a:endParaRPr lang="en-US" altLang="en-US" sz="1800" i="1"/>
          </a:p>
        </p:txBody>
      </p:sp>
      <p:sp>
        <p:nvSpPr>
          <p:cNvPr id="578563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64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65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66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67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68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69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0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1" name="AutoShape 11"/>
          <p:cNvSpPr>
            <a:spLocks noChangeArrowheads="1"/>
          </p:cNvSpPr>
          <p:nvPr/>
        </p:nvSpPr>
        <p:spPr bwMode="auto">
          <a:xfrm>
            <a:off x="6477000" y="3733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2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3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4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5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6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7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8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79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0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1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2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3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4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5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6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7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8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89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590" name="Group 30"/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578591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8592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8593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8594" name="Group 34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578595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578596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7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598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X</a:t>
              </a:r>
            </a:p>
          </p:txBody>
        </p:sp>
        <p:sp>
          <p:nvSpPr>
            <p:cNvPr id="578599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Y</a:t>
              </a:r>
            </a:p>
          </p:txBody>
        </p:sp>
      </p:grpSp>
      <p:sp>
        <p:nvSpPr>
          <p:cNvPr id="578600" name="Text Box 40"/>
          <p:cNvSpPr txBox="1">
            <a:spLocks noChangeArrowheads="1"/>
          </p:cNvSpPr>
          <p:nvPr/>
        </p:nvSpPr>
        <p:spPr bwMode="auto">
          <a:xfrm>
            <a:off x="1752600" y="3505200"/>
            <a:ext cx="2133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Move</a:t>
            </a:r>
          </a:p>
          <a:p>
            <a:r>
              <a:rPr lang="en-US" altLang="en-US"/>
              <a:t>each cluster center</a:t>
            </a:r>
          </a:p>
          <a:p>
            <a:r>
              <a:rPr lang="en-US" altLang="en-US"/>
              <a:t>to the mean</a:t>
            </a:r>
          </a:p>
          <a:p>
            <a:r>
              <a:rPr lang="en-US" altLang="en-US"/>
              <a:t>of each cluster</a:t>
            </a:r>
          </a:p>
          <a:p>
            <a:endParaRPr lang="en-US" altLang="en-US"/>
          </a:p>
        </p:txBody>
      </p:sp>
      <p:grpSp>
        <p:nvGrpSpPr>
          <p:cNvPr id="578601" name="Group 41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578602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603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latin typeface="Times New Roman" panose="02020603050405020304" pitchFamily="18" charset="0"/>
                </a:rPr>
                <a:t>k</a:t>
              </a:r>
              <a:r>
                <a:rPr lang="en-US" altLang="en-US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78604" name="Group 44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578605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606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78607" name="Group 47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578608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609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latin typeface="Times New Roman" panose="02020603050405020304" pitchFamily="18" charset="0"/>
                </a:rPr>
                <a:t>k</a:t>
              </a:r>
              <a:r>
                <a:rPr lang="en-US" altLang="en-US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78610" name="Group 50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578611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33CC33"/>
                </a:solidFill>
              </a:endParaRPr>
            </a:p>
          </p:txBody>
        </p:sp>
        <p:sp>
          <p:nvSpPr>
            <p:cNvPr id="578612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78613" name="Group 53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578614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615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k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578616" name="Group 56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578617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618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latin typeface="Times New Roman" panose="02020603050405020304" pitchFamily="18" charset="0"/>
                </a:rPr>
                <a:t>k</a:t>
              </a:r>
              <a:r>
                <a:rPr lang="en-US" altLang="en-US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5432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Metro Presentation">
  <a:themeElements>
    <a:clrScheme name="New Windows Template 2">
      <a:dk1>
        <a:srgbClr val="292929"/>
      </a:dk1>
      <a:lt1>
        <a:srgbClr val="FFFFFF"/>
      </a:lt1>
      <a:dk2>
        <a:srgbClr val="072B60"/>
      </a:dk2>
      <a:lt2>
        <a:srgbClr val="EEECE1"/>
      </a:lt2>
      <a:accent1>
        <a:srgbClr val="557EB9"/>
      </a:accent1>
      <a:accent2>
        <a:srgbClr val="FFC211"/>
      </a:accent2>
      <a:accent3>
        <a:srgbClr val="6BBD46"/>
      </a:accent3>
      <a:accent4>
        <a:srgbClr val="FE5815"/>
      </a:accent4>
      <a:accent5>
        <a:srgbClr val="EB7C00"/>
      </a:accent5>
      <a:accent6>
        <a:srgbClr val="00DCFF"/>
      </a:accent6>
      <a:hlink>
        <a:srgbClr val="00B9F2"/>
      </a:hlink>
      <a:folHlink>
        <a:srgbClr val="008AB5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spAutoFit/>
      </a:bodyPr>
      <a:lstStyle>
        <a:defPPr algn="ctr">
          <a:defRPr sz="6000" dirty="0" smtClean="0">
            <a:solidFill>
              <a:schemeClr val="bg1">
                <a:alpha val="99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 Windows Template 2">
    <a:dk1>
      <a:srgbClr val="292929"/>
    </a:dk1>
    <a:lt1>
      <a:srgbClr val="FFFFFF"/>
    </a:lt1>
    <a:dk2>
      <a:srgbClr val="072B60"/>
    </a:dk2>
    <a:lt2>
      <a:srgbClr val="EEECE1"/>
    </a:lt2>
    <a:accent1>
      <a:srgbClr val="557EB9"/>
    </a:accent1>
    <a:accent2>
      <a:srgbClr val="FFC211"/>
    </a:accent2>
    <a:accent3>
      <a:srgbClr val="6BBD46"/>
    </a:accent3>
    <a:accent4>
      <a:srgbClr val="FE5815"/>
    </a:accent4>
    <a:accent5>
      <a:srgbClr val="EB7C00"/>
    </a:accent5>
    <a:accent6>
      <a:srgbClr val="00DCFF"/>
    </a:accent6>
    <a:hlink>
      <a:srgbClr val="00B9F2"/>
    </a:hlink>
    <a:folHlink>
      <a:srgbClr val="008AB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696467E8E7384184516666077181F2" ma:contentTypeVersion="0" ma:contentTypeDescription="Create a new document." ma:contentTypeScope="" ma:versionID="b1ebb3c512e6f525f82e2aeac629608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athena xmlns="http://schemas.microsoft.com/edu/athena" version="0.1.4983.0">
  <timings duration="112202"/>
</athen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5.xml><?xml version="1.0" encoding="utf-8"?>
<athena xmlns="http://schemas.microsoft.com/edu/athena" version="0.1.4983.0">
  <media streamable="true" recordStart="0" recordEnd="112202" recordLength="112268" audioOnly="true" start="0" end="112202" audioFormat="{00001610-0000-0010-8000-00AA00389B71}" audioRate="44100" muted="false" volume="0.8" fadeIn="0" fadeOut="0" videoFormat="{34363248-0000-0010-8000-00AA00389B71}" videoRate="15" videoWidth="256" videoHeight="256"/>
</athen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athena xmlns="http://schemas.microsoft.com/edu/athena" version="0.1.4983.0">
  <media streamable="true" recordStart="0" recordEnd="112202" recordLength="112268" audioOnly="true" start="0" end="112202" audioFormat="{00001610-0000-0010-8000-00AA00389B71}" audioRate="44100" muted="false" volume="0.8" fadeIn="0" fadeOut="0" videoFormat="{34363248-0000-0010-8000-00AA00389B71}" videoRate="15" videoWidth="256" videoHeight="256"/>
</athena>
</file>

<file path=customXml/itemProps1.xml><?xml version="1.0" encoding="utf-8"?>
<ds:datastoreItem xmlns:ds="http://schemas.openxmlformats.org/officeDocument/2006/customXml" ds:itemID="{726C9C8F-6505-4F9D-8C93-DBFACCAD64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ABB026F-7158-4019-BB65-C764C8F2E553}">
  <ds:schemaRefs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0DFC9E7-D2BC-43AE-9FE9-88284B82E62C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2C219C86-8051-4532-92D1-8044B35861D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5.xml><?xml version="1.0" encoding="utf-8"?>
<ds:datastoreItem xmlns:ds="http://schemas.openxmlformats.org/officeDocument/2006/customXml" ds:itemID="{A1752A17-B6FF-4B29-9E6A-D09E587EC119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7C9F56AE-9E07-40B8-BB30-1317E30F5730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8501FCC6-BAFB-481B-BE45-E4B115D655F1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Cargill_Base_Red_120613</Template>
  <TotalTime>0</TotalTime>
  <Words>919</Words>
  <Application>Microsoft Office PowerPoint</Application>
  <PresentationFormat>Widescreen</PresentationFormat>
  <Paragraphs>182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Monotype Sorts</vt:lpstr>
      <vt:lpstr>Source Serif Pro</vt:lpstr>
      <vt:lpstr>Arial</vt:lpstr>
      <vt:lpstr>Calibri</vt:lpstr>
      <vt:lpstr>Courier New</vt:lpstr>
      <vt:lpstr>Segoe UI</vt:lpstr>
      <vt:lpstr>Segoe UI Light</vt:lpstr>
      <vt:lpstr>Times New Roman</vt:lpstr>
      <vt:lpstr>2_Metro Presentation</vt:lpstr>
      <vt:lpstr>Equation</vt:lpstr>
      <vt:lpstr>PowerPoint Presentation</vt:lpstr>
      <vt:lpstr>What is Cluster Analysis?</vt:lpstr>
      <vt:lpstr>Clustering: Rich Applications and Multidisciplinary Efforts </vt:lpstr>
      <vt:lpstr>Examples of Clustering Applications</vt:lpstr>
      <vt:lpstr>Similarity and Distance</vt:lpstr>
      <vt:lpstr>K-Means</vt:lpstr>
      <vt:lpstr>K-means example, step 1</vt:lpstr>
      <vt:lpstr>K-means example, step 2</vt:lpstr>
      <vt:lpstr>K-means example, step 3</vt:lpstr>
      <vt:lpstr>K-means example, step 4</vt:lpstr>
      <vt:lpstr>K-means example, step 4</vt:lpstr>
      <vt:lpstr>K-means example, step 5</vt:lpstr>
      <vt:lpstr>K-means example, step 6</vt:lpstr>
      <vt:lpstr>K-means clustering summary</vt:lpstr>
      <vt:lpstr>Determining the number of clusters K and measuring homogeneity</vt:lpstr>
      <vt:lpstr>Example in R with IRIS dataset</vt:lpstr>
      <vt:lpstr>Example in R with UCI - Wholesale customer data</vt:lpstr>
      <vt:lpstr>Example in R SNS data</vt:lpstr>
    </vt:vector>
  </TitlesOfParts>
  <Company>Cargill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Slide—Bulleted</dc:title>
  <dc:creator>vDefault</dc:creator>
  <cp:lastModifiedBy>Ganapathi Ajay Korimilli</cp:lastModifiedBy>
  <cp:revision>80</cp:revision>
  <dcterms:created xsi:type="dcterms:W3CDTF">2013-12-06T23:14:54Z</dcterms:created>
  <dcterms:modified xsi:type="dcterms:W3CDTF">2018-02-10T02:17:10Z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0x01010020696467E8E7384184516666077181F2</vt:lpwstr>
  </property>
</Properties>
</file>