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259" r:id="rId3"/>
    <p:sldId id="260" r:id="rId4"/>
    <p:sldId id="262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96" r:id="rId13"/>
    <p:sldId id="314" r:id="rId14"/>
    <p:sldId id="315" r:id="rId15"/>
    <p:sldId id="316" r:id="rId16"/>
    <p:sldId id="317" r:id="rId17"/>
    <p:sldId id="299" r:id="rId18"/>
    <p:sldId id="319" r:id="rId19"/>
    <p:sldId id="318" r:id="rId20"/>
    <p:sldId id="302" r:id="rId21"/>
    <p:sldId id="312" r:id="rId22"/>
    <p:sldId id="29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A5ED8F1-13B1-4F04-9BF0-3AE2CE8303F4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C654840-D23E-4960-99D6-C5C1EFEEB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EDDBED-7C89-40B1-9AF5-224F460B66D8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4D02D-C4BB-44B0-9F5D-4536DE4BCEF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CB9741-4201-46D9-8D78-FCD9F2711AE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7EF2DA-CED9-4B81-A2C3-1E4B1DB9F4D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9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24C244-2984-474D-BA80-7B390DADABAC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BA05D-3A3D-400D-B8CD-ED770047D11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5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ED1C1B-EF9B-4128-8D91-DE9387E7D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5DFA3-82BE-47DC-9122-BE96D14F6FFE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6D0170F2-343D-4C58-948D-6B5BBEF5B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5D6C53D1-D2A7-4DBE-AF2A-BA5F98252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3212"/>
          </a:xfrm>
        </p:spPr>
        <p:txBody>
          <a:bodyPr lIns="91031" tIns="45516" rIns="91031" bIns="45516"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22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0E647D-5270-4741-A45A-33F3FD5A4D1A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0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8136F9-D84B-49B5-B583-242AAF92732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6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73F71-80B6-4A55-9240-8D2A0DA3E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61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EFFA-3D9C-4FC7-A56E-0A7FEC299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15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D150B-38E2-451E-8AA9-FE183B129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85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17DB0-C6B2-4E04-B0E9-6C5D4C0B1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0AE7-33F5-4AB6-9799-51A9D3FCD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85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765C8-D0FB-4DF6-B425-3CFAEFEE5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1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DBE23-D2FA-4566-8B15-6C1DC10C7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6CDFA-095F-4E68-9266-A47135DA5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4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59592-7191-4D64-BC46-E21982AD1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C3DE0-D1D2-409D-94FC-977BC81B1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5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F7E20-8293-4409-953A-0667F397F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3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5174867-ADD0-4221-97F0-1C5EF434F7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3BEE-5024-4B73-ACDF-31CB8FD65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891CF-2E5C-4734-94A4-FDAF164EC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Source: Brett Lantz, Chap-8</a:t>
            </a:r>
          </a:p>
        </p:txBody>
      </p:sp>
    </p:spTree>
    <p:extLst>
      <p:ext uri="{BB962C8B-B14F-4D97-AF65-F5344CB8AC3E}">
        <p14:creationId xmlns:p14="http://schemas.microsoft.com/office/powerpoint/2010/main" val="236408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Association Rules?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/>
              <a:t>Study of “what goes with what”</a:t>
            </a:r>
          </a:p>
          <a:p>
            <a:pPr lvl="1" eaLnBrk="1" hangingPunct="1"/>
            <a:r>
              <a:rPr lang="en-US" altLang="en-US" sz="2200"/>
              <a:t>“Customers who bought X also bought Y”</a:t>
            </a:r>
          </a:p>
          <a:p>
            <a:pPr lvl="1" eaLnBrk="1" hangingPunct="1"/>
            <a:r>
              <a:rPr lang="en-US" altLang="en-US" sz="2200"/>
              <a:t>What symptoms go with what diagnosis</a:t>
            </a:r>
          </a:p>
          <a:p>
            <a:pPr eaLnBrk="1" hangingPunct="1"/>
            <a:r>
              <a:rPr lang="en-US" altLang="en-US"/>
              <a:t>Transaction-based or event-based</a:t>
            </a:r>
          </a:p>
          <a:p>
            <a:pPr eaLnBrk="1" hangingPunct="1"/>
            <a:r>
              <a:rPr lang="en-US" altLang="en-US"/>
              <a:t>Also called “market basket analysis” and “affinity analysis”</a:t>
            </a:r>
          </a:p>
          <a:p>
            <a:pPr eaLnBrk="1" hangingPunct="1"/>
            <a:r>
              <a:rPr lang="en-US" altLang="en-US"/>
              <a:t>Originated with study of customer transactions databases to determine associations among items purchased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57B0E5E-FC8D-4CA3-BA8B-C69F84A03DF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219200"/>
            <a:ext cx="65960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600"/>
              <a:t>Used in many recommender systems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A602090-FC63-4C94-873E-35A886EE1C96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4800600"/>
            <a:ext cx="8077200" cy="1600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997E-5E0B-46B6-B992-4CB43F1BB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7E8CF-3559-426B-918E-207A33EB3C6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E4577A24-64EC-4AFC-9857-4EA40C991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Market Basket Analysis</a:t>
            </a:r>
          </a:p>
        </p:txBody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45CA0D6A-10C7-40A9-B89D-4D1EBDA7F6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4025" y="1801813"/>
            <a:ext cx="3763963" cy="4038600"/>
          </a:xfrm>
        </p:spPr>
        <p:txBody>
          <a:bodyPr/>
          <a:lstStyle/>
          <a:p>
            <a:r>
              <a:rPr lang="en-US" altLang="ko-KR" sz="2400">
                <a:solidFill>
                  <a:srgbClr val="CC0000"/>
                </a:solidFill>
                <a:ea typeface="Gulim" panose="020B0600000101010101" pitchFamily="34" charset="-127"/>
              </a:rPr>
              <a:t>Given:</a:t>
            </a:r>
          </a:p>
          <a:p>
            <a:pPr lvl="1"/>
            <a:r>
              <a:rPr lang="en-US" altLang="ko-KR" sz="2000">
                <a:ea typeface="Gulim" panose="020B0600000101010101" pitchFamily="34" charset="-127"/>
              </a:rPr>
              <a:t>A database of customer transactions</a:t>
            </a:r>
          </a:p>
          <a:p>
            <a:pPr lvl="1"/>
            <a:r>
              <a:rPr lang="en-US" altLang="ko-KR" sz="2000">
                <a:ea typeface="Gulim" panose="020B0600000101010101" pitchFamily="34" charset="-127"/>
              </a:rPr>
              <a:t>Each transaction is a set of items</a:t>
            </a:r>
          </a:p>
          <a:p>
            <a:r>
              <a:rPr lang="en-US" altLang="en-US" sz="2400">
                <a:solidFill>
                  <a:srgbClr val="CC0000"/>
                </a:solidFill>
              </a:rPr>
              <a:t>Goal:</a:t>
            </a:r>
          </a:p>
          <a:p>
            <a:pPr lvl="1"/>
            <a:r>
              <a:rPr lang="en-US" altLang="en-US" sz="2000"/>
              <a:t>Extract rules</a:t>
            </a:r>
          </a:p>
        </p:txBody>
      </p:sp>
      <p:graphicFrame>
        <p:nvGraphicFramePr>
          <p:cNvPr id="936964" name="Object 4">
            <a:extLst>
              <a:ext uri="{FF2B5EF4-FFF2-40B4-BE49-F238E27FC236}">
                <a16:creationId xmlns:a16="http://schemas.microsoft.com/office/drawing/2014/main" id="{E1B0D5BA-D80F-4261-8F84-247BC6606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76400"/>
          <a:ext cx="4953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3" imgW="3328200" imgH="2615760" progId="Word.Document.8">
                  <p:embed/>
                </p:oleObj>
              </mc:Choice>
              <mc:Fallback>
                <p:oleObj name="Document" r:id="rId3" imgW="3328200" imgH="2615760" progId="Word.Document.8">
                  <p:embed/>
                  <p:pic>
                    <p:nvPicPr>
                      <p:cNvPr id="936964" name="Object 4">
                        <a:extLst>
                          <a:ext uri="{FF2B5EF4-FFF2-40B4-BE49-F238E27FC236}">
                            <a16:creationId xmlns:a16="http://schemas.microsoft.com/office/drawing/2014/main" id="{E1B0D5BA-D80F-4261-8F84-247BC660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49530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07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Rules - Terms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889000" y="1600200"/>
            <a:ext cx="7772400" cy="4114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/>
              <a:t>“IF” part = </a:t>
            </a:r>
            <a:r>
              <a:rPr lang="en-US" altLang="en-US" sz="2800" b="1" dirty="0"/>
              <a:t>antecedent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/>
              <a:t>“THEN” part = </a:t>
            </a:r>
            <a:r>
              <a:rPr lang="en-US" altLang="en-US" sz="2800" b="1" dirty="0"/>
              <a:t>consequent</a:t>
            </a:r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dirty="0"/>
              <a:t>“Item set” = the items (e.g., products) comprising the antecedent or consequent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Antecedent and consequent are </a:t>
            </a:r>
            <a:r>
              <a:rPr lang="en-US" altLang="en-US" sz="2800" i="1" dirty="0"/>
              <a:t>disjoint</a:t>
            </a:r>
            <a:r>
              <a:rPr lang="en-US" altLang="en-US" sz="2800" dirty="0"/>
              <a:t> (i.e., have no items in common)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CA0F871-147B-4DD2-A861-BED289BDFB9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1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Rules are Possible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04800" y="1420460"/>
            <a:ext cx="7772400" cy="3962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For example: Transaction 111 supports several rules, such as </a:t>
            </a:r>
          </a:p>
          <a:p>
            <a:pPr lvl="1" eaLnBrk="1" hangingPunct="1"/>
            <a:r>
              <a:rPr lang="en-US" altLang="en-US" sz="1800" dirty="0"/>
              <a:t>“If pen, then milk” (“If a red faceplate is purchased, then so is a white one”)</a:t>
            </a:r>
          </a:p>
          <a:p>
            <a:pPr lvl="1" eaLnBrk="1" hangingPunct="1"/>
            <a:r>
              <a:rPr lang="en-US" altLang="en-US" sz="1800" dirty="0"/>
              <a:t>“If pen, then juice”</a:t>
            </a:r>
          </a:p>
          <a:p>
            <a:pPr lvl="1" eaLnBrk="1" hangingPunct="1"/>
            <a:r>
              <a:rPr lang="en-US" altLang="en-US" sz="1800" dirty="0"/>
              <a:t>“If pen and milk, then ink”</a:t>
            </a:r>
          </a:p>
          <a:p>
            <a:pPr lvl="1" eaLnBrk="1" hangingPunct="1"/>
            <a:r>
              <a:rPr lang="en-US" altLang="en-US" sz="1800" dirty="0"/>
              <a:t>+ several more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814B904-AF53-4141-BE6D-32ED43BB94D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E4879B-3C7C-494B-9F62-54272F36D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829121"/>
              </p:ext>
            </p:extLst>
          </p:nvPr>
        </p:nvGraphicFramePr>
        <p:xfrm>
          <a:off x="3810000" y="2503928"/>
          <a:ext cx="4953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4" imgW="3328200" imgH="2615760" progId="Word.Document.8">
                  <p:embed/>
                </p:oleObj>
              </mc:Choice>
              <mc:Fallback>
                <p:oleObj name="Document" r:id="rId4" imgW="3328200" imgH="2615760" progId="Word.Document.8">
                  <p:embed/>
                  <p:pic>
                    <p:nvPicPr>
                      <p:cNvPr id="936964" name="Object 4">
                        <a:extLst>
                          <a:ext uri="{FF2B5EF4-FFF2-40B4-BE49-F238E27FC236}">
                            <a16:creationId xmlns:a16="http://schemas.microsoft.com/office/drawing/2014/main" id="{E1B0D5BA-D80F-4261-8F84-247BC660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503928"/>
                        <a:ext cx="49530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3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Frequent Item Sets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62000" y="1437394"/>
            <a:ext cx="7772400" cy="3200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Ideally, we want to create all possible combinations of items</a:t>
            </a:r>
          </a:p>
          <a:p>
            <a:pPr eaLnBrk="1" hangingPunct="1"/>
            <a:r>
              <a:rPr lang="en-US" altLang="en-US" sz="2000" b="1" dirty="0"/>
              <a:t>Problem:</a:t>
            </a:r>
            <a:r>
              <a:rPr lang="en-US" altLang="en-US" sz="2000" dirty="0"/>
              <a:t> computation time grows exponentially as # items increases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b="1" dirty="0"/>
              <a:t>Solution:</a:t>
            </a:r>
            <a:r>
              <a:rPr lang="en-US" altLang="en-US" sz="2000" dirty="0"/>
              <a:t> consider only “frequent item sets”</a:t>
            </a:r>
          </a:p>
          <a:p>
            <a:pPr eaLnBrk="1" hangingPunct="1"/>
            <a:r>
              <a:rPr lang="en-US" altLang="en-US" sz="2000" dirty="0"/>
              <a:t>Criterion for frequent: </a:t>
            </a:r>
            <a:r>
              <a:rPr lang="en-US" altLang="en-US" sz="2000" i="1" dirty="0"/>
              <a:t>support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F2CEE56-5C6D-43D1-8A38-042294DB97A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8E693D-6D6A-4C06-B992-01FBC1301358}"/>
              </a:ext>
            </a:extLst>
          </p:cNvPr>
          <p:cNvSpPr/>
          <p:nvPr/>
        </p:nvSpPr>
        <p:spPr>
          <a:xfrm>
            <a:off x="1409700" y="2560285"/>
            <a:ext cx="6781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Given </a:t>
            </a:r>
            <a:r>
              <a:rPr lang="en-US" sz="1200" i="1" dirty="0">
                <a:solidFill>
                  <a:srgbClr val="FF0000"/>
                </a:solidFill>
              </a:rPr>
              <a:t>k </a:t>
            </a:r>
            <a:r>
              <a:rPr lang="en-US" sz="1200" dirty="0">
                <a:solidFill>
                  <a:srgbClr val="FF0000"/>
                </a:solidFill>
              </a:rPr>
              <a:t>items that can appear or not appear in a set,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there are </a:t>
            </a:r>
            <a:r>
              <a:rPr lang="en-US" sz="1200" i="1" dirty="0">
                <a:solidFill>
                  <a:srgbClr val="FF0000"/>
                </a:solidFill>
              </a:rPr>
              <a:t>2^k </a:t>
            </a:r>
            <a:r>
              <a:rPr lang="en-US" sz="1200" dirty="0">
                <a:solidFill>
                  <a:srgbClr val="FF0000"/>
                </a:solidFill>
              </a:rPr>
              <a:t>possible </a:t>
            </a:r>
            <a:r>
              <a:rPr lang="en-US" sz="1200" dirty="0" err="1">
                <a:solidFill>
                  <a:srgbClr val="FF0000"/>
                </a:solidFill>
              </a:rPr>
              <a:t>itemsets</a:t>
            </a:r>
            <a:r>
              <a:rPr lang="en-US" sz="1200" dirty="0">
                <a:solidFill>
                  <a:srgbClr val="FF0000"/>
                </a:solidFill>
              </a:rPr>
              <a:t> that could be potential rules.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4B057-240E-4438-B48A-9B37C75542BD}"/>
              </a:ext>
            </a:extLst>
          </p:cNvPr>
          <p:cNvSpPr/>
          <p:nvPr/>
        </p:nvSpPr>
        <p:spPr>
          <a:xfrm>
            <a:off x="482600" y="4214393"/>
            <a:ext cx="84582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BookAntiqua"/>
              </a:rPr>
              <a:t>the </a:t>
            </a:r>
            <a:r>
              <a:rPr lang="en-US" dirty="0" err="1">
                <a:latin typeface="BookAntiqua"/>
              </a:rPr>
              <a:t>Apriori</a:t>
            </a:r>
            <a:r>
              <a:rPr lang="en-US" dirty="0">
                <a:latin typeface="BookAntiqua"/>
              </a:rPr>
              <a:t> algorithm employs a simple </a:t>
            </a:r>
            <a:r>
              <a:rPr lang="en-US" i="1" dirty="0">
                <a:latin typeface="BookAntiqua-Italic"/>
              </a:rPr>
              <a:t>a priori </a:t>
            </a:r>
            <a:r>
              <a:rPr lang="en-US" dirty="0">
                <a:latin typeface="BookAntiqua"/>
              </a:rPr>
              <a:t>belief to reduce the</a:t>
            </a:r>
          </a:p>
          <a:p>
            <a:r>
              <a:rPr lang="en-US" dirty="0">
                <a:latin typeface="BookAntiqua"/>
              </a:rPr>
              <a:t>association rule search space: all subsets of a frequent itemset must also be frequent.</a:t>
            </a:r>
          </a:p>
          <a:p>
            <a:r>
              <a:rPr lang="en-US" dirty="0">
                <a:latin typeface="BookAntiqua"/>
              </a:rPr>
              <a:t>This heuristic is known as the </a:t>
            </a:r>
            <a:r>
              <a:rPr lang="en-US" b="1" dirty="0" err="1">
                <a:latin typeface="BookAntiqua-Bold"/>
              </a:rPr>
              <a:t>Apriori</a:t>
            </a:r>
            <a:r>
              <a:rPr lang="en-US" b="1" dirty="0">
                <a:latin typeface="BookAntiqua-Bold"/>
              </a:rPr>
              <a:t> property</a:t>
            </a:r>
            <a:r>
              <a:rPr lang="en-US" dirty="0">
                <a:latin typeface="BookAntiqua"/>
              </a:rPr>
              <a:t>. Using this astute observation, it</a:t>
            </a:r>
          </a:p>
          <a:p>
            <a:r>
              <a:rPr lang="en-US" dirty="0">
                <a:latin typeface="BookAntiqua"/>
              </a:rPr>
              <a:t>is possible to dramatically limit the number of rules to be searched. For example,</a:t>
            </a:r>
          </a:p>
          <a:p>
            <a:r>
              <a:rPr lang="en-US" dirty="0">
                <a:latin typeface="BookAntiqua"/>
              </a:rPr>
              <a:t>the set </a:t>
            </a:r>
            <a:r>
              <a:rPr lang="en-US" i="1" dirty="0">
                <a:latin typeface="BookAntiqua-Italic"/>
              </a:rPr>
              <a:t>{motor oil, lipstick} </a:t>
            </a:r>
            <a:r>
              <a:rPr lang="en-US" dirty="0">
                <a:latin typeface="BookAntiqua"/>
              </a:rPr>
              <a:t>can only be frequent if both </a:t>
            </a:r>
            <a:r>
              <a:rPr lang="en-US" i="1" dirty="0">
                <a:latin typeface="BookAntiqua-Italic"/>
              </a:rPr>
              <a:t>{motor oil} </a:t>
            </a:r>
            <a:r>
              <a:rPr lang="en-US" dirty="0">
                <a:latin typeface="BookAntiqua"/>
              </a:rPr>
              <a:t>and </a:t>
            </a:r>
            <a:r>
              <a:rPr lang="en-US" i="1" dirty="0">
                <a:latin typeface="BookAntiqua-Italic"/>
              </a:rPr>
              <a:t>{lipstick} </a:t>
            </a:r>
            <a:r>
              <a:rPr lang="en-US" dirty="0">
                <a:latin typeface="BookAntiqua"/>
              </a:rPr>
              <a:t>occur</a:t>
            </a:r>
          </a:p>
          <a:p>
            <a:r>
              <a:rPr lang="en-US" dirty="0">
                <a:latin typeface="BookAntiqua"/>
              </a:rPr>
              <a:t>frequently as well. Consequently, if either motor oil or lipstick is infrequent, any set</a:t>
            </a:r>
          </a:p>
          <a:p>
            <a:r>
              <a:rPr lang="en-US" dirty="0">
                <a:latin typeface="BookAntiqua"/>
              </a:rPr>
              <a:t>containing these items can be excluded from the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and Confidence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03250" y="1739900"/>
            <a:ext cx="7772400" cy="38862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400" b="1" i="1" dirty="0"/>
              <a:t>Support</a:t>
            </a:r>
            <a:r>
              <a:rPr lang="en-US" altLang="en-US" sz="2400" dirty="0"/>
              <a:t>  =  % of transactions that include both the antecedent and the consequent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400" dirty="0"/>
          </a:p>
          <a:p>
            <a:pPr marL="0" indent="0" eaLnBrk="1" hangingPunct="1">
              <a:buFontTx/>
              <a:buNone/>
            </a:pPr>
            <a:endParaRPr lang="en-US" altLang="en-US" sz="2400" b="1" i="1" dirty="0"/>
          </a:p>
          <a:p>
            <a:pPr marL="0" indent="0" eaLnBrk="1" hangingPunct="1">
              <a:buFontTx/>
              <a:buNone/>
            </a:pPr>
            <a:r>
              <a:rPr lang="en-US" altLang="en-US" sz="2400" b="1" i="1" dirty="0"/>
              <a:t>Confidence</a:t>
            </a:r>
            <a:r>
              <a:rPr lang="en-US" altLang="en-US" sz="2400" b="1" dirty="0"/>
              <a:t>:</a:t>
            </a:r>
            <a:r>
              <a:rPr lang="en-US" altLang="en-US" sz="2400" dirty="0"/>
              <a:t> the % of antecedent transactions that also have the consequent item set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4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CB7D22F-734A-49C2-B9D6-724FA901EDF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36385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674"/>
            <a:ext cx="5410200" cy="104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74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D8142-1468-4A6A-9B78-AADDF1961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AAE4A-B1B9-4E25-B869-D17F37B1C6C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66AD3417-CEA8-4682-8E15-617ADCEBC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Example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7EC19742-A71E-4981-B83F-F8976B87575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 dirty="0">
                <a:ea typeface="Gulim" panose="020B0600000101010101" pitchFamily="34" charset="-127"/>
              </a:rPr>
              <a:t>Another example: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{Pen}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Support: 100%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Confidence: 100%</a:t>
            </a:r>
          </a:p>
          <a:p>
            <a:endParaRPr lang="en-US" altLang="ko-KR" sz="2400" dirty="0">
              <a:ea typeface="Gulim" panose="020B0600000101010101" pitchFamily="34" charset="-127"/>
            </a:endParaRPr>
          </a:p>
          <a:p>
            <a:r>
              <a:rPr lang="en-US" altLang="ko-KR" sz="2400" dirty="0">
                <a:ea typeface="Gulim" panose="020B0600000101010101" pitchFamily="34" charset="-127"/>
              </a:rPr>
              <a:t>Example rule: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{Pen} =&gt; {Milk}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Support: 75%</a:t>
            </a:r>
            <a:br>
              <a:rPr lang="en-US" altLang="ko-KR" sz="2400" dirty="0">
                <a:ea typeface="Gulim" panose="020B0600000101010101" pitchFamily="34" charset="-127"/>
              </a:rPr>
            </a:br>
            <a:r>
              <a:rPr lang="en-US" altLang="ko-KR" sz="2400" dirty="0">
                <a:ea typeface="Gulim" panose="020B0600000101010101" pitchFamily="34" charset="-127"/>
              </a:rPr>
              <a:t>Confidence: 75%</a:t>
            </a:r>
          </a:p>
          <a:p>
            <a:endParaRPr lang="en-US" altLang="ko-KR" sz="2400" dirty="0">
              <a:ea typeface="Gulim" panose="020B0600000101010101" pitchFamily="34" charset="-127"/>
            </a:endParaRPr>
          </a:p>
        </p:txBody>
      </p:sp>
      <p:graphicFrame>
        <p:nvGraphicFramePr>
          <p:cNvPr id="942084" name="Object 4">
            <a:extLst>
              <a:ext uri="{FF2B5EF4-FFF2-40B4-BE49-F238E27FC236}">
                <a16:creationId xmlns:a16="http://schemas.microsoft.com/office/drawing/2014/main" id="{8D3682D1-04C5-44B5-A14A-93E95BD22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447800"/>
          <a:ext cx="49530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3328200" imgH="2615760" progId="Word.Document.8">
                  <p:embed/>
                </p:oleObj>
              </mc:Choice>
              <mc:Fallback>
                <p:oleObj name="Document" r:id="rId4" imgW="3328200" imgH="2615760" progId="Word.Document.8">
                  <p:embed/>
                  <p:pic>
                    <p:nvPicPr>
                      <p:cNvPr id="942084" name="Object 4">
                        <a:extLst>
                          <a:ext uri="{FF2B5EF4-FFF2-40B4-BE49-F238E27FC236}">
                            <a16:creationId xmlns:a16="http://schemas.microsoft.com/office/drawing/2014/main" id="{8D3682D1-04C5-44B5-A14A-93E95BD22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47800"/>
                        <a:ext cx="49530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83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Apriori Algorithm - Generating Frequent Item Sets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2279650"/>
            <a:ext cx="7772400" cy="2292350"/>
          </a:xfrm>
        </p:spPr>
        <p:txBody>
          <a:bodyPr/>
          <a:lstStyle/>
          <a:p>
            <a:pPr marL="381000" indent="-381000"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For </a:t>
            </a:r>
            <a:r>
              <a:rPr lang="en-US" altLang="en-US" sz="1600" i="1"/>
              <a:t>k</a:t>
            </a:r>
            <a:r>
              <a:rPr lang="en-US" altLang="en-US" sz="1600"/>
              <a:t> products…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en-US" sz="1600"/>
              <a:t>User sets a minimum support criterion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en-US" sz="1600"/>
              <a:t>Next, generate list of one-item sets that meet the support criterion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en-US" sz="1600"/>
              <a:t>Use the list of one-item sets to generate list of two-item sets that meet the support criterion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en-US" sz="1600"/>
              <a:t>Use list of two-item sets to generate list of three-item sets</a:t>
            </a:r>
          </a:p>
          <a:p>
            <a:pPr marL="381000" indent="-381000" eaLnBrk="1" hangingPunct="1">
              <a:buFont typeface="Wingdings 2" panose="05020102010507070707" pitchFamily="18" charset="2"/>
              <a:buAutoNum type="arabicPeriod"/>
            </a:pPr>
            <a:r>
              <a:rPr lang="en-US" altLang="en-US" sz="1600"/>
              <a:t>Continue up through </a:t>
            </a:r>
            <a:r>
              <a:rPr lang="en-US" altLang="en-US" sz="1600" i="1"/>
              <a:t>k</a:t>
            </a:r>
            <a:r>
              <a:rPr lang="en-US" altLang="en-US" sz="1600"/>
              <a:t>-item sets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7C38522-D1FD-469A-9E30-344A27C7ACE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1989" name="Rectangle 1"/>
          <p:cNvSpPr>
            <a:spLocks noChangeArrowheads="1"/>
          </p:cNvSpPr>
          <p:nvPr/>
        </p:nvSpPr>
        <p:spPr bwMode="auto">
          <a:xfrm>
            <a:off x="838200" y="141763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BookAntiqua"/>
              </a:rPr>
              <a:t>Apriori principle states that all subsets of a frequent itemset must also be frequent.</a:t>
            </a:r>
            <a:endParaRPr lang="en-US" altLang="en-US" b="1"/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922338" y="4724400"/>
            <a:ext cx="777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BookAntiqua"/>
              </a:rPr>
              <a:t>Apriori principle can eliminate some of them even before the next round begins. If </a:t>
            </a:r>
            <a:r>
              <a:rPr lang="en-US" altLang="en-US" i="1">
                <a:latin typeface="BookAntiqua-Italic"/>
              </a:rPr>
              <a:t>{A}</a:t>
            </a:r>
            <a:r>
              <a:rPr lang="en-US" altLang="en-US">
                <a:latin typeface="BookAntiqua"/>
              </a:rPr>
              <a:t>, </a:t>
            </a:r>
            <a:r>
              <a:rPr lang="en-US" altLang="en-US" i="1">
                <a:latin typeface="BookAntiqua-Italic"/>
              </a:rPr>
              <a:t>{B}</a:t>
            </a:r>
            <a:r>
              <a:rPr lang="en-US" altLang="en-US">
                <a:latin typeface="BookAntiqua"/>
              </a:rPr>
              <a:t>, and </a:t>
            </a:r>
            <a:r>
              <a:rPr lang="en-US" altLang="en-US" i="1">
                <a:latin typeface="BookAntiqua-Italic"/>
              </a:rPr>
              <a:t>{C} </a:t>
            </a:r>
            <a:r>
              <a:rPr lang="en-US" altLang="en-US">
                <a:latin typeface="BookAntiqua"/>
              </a:rPr>
              <a:t>are frequent in iteration 1 while </a:t>
            </a:r>
            <a:r>
              <a:rPr lang="en-US" altLang="en-US" i="1">
                <a:latin typeface="BookAntiqua-Italic"/>
              </a:rPr>
              <a:t>{D} </a:t>
            </a:r>
            <a:r>
              <a:rPr lang="en-US" altLang="en-US">
                <a:latin typeface="BookAntiqua"/>
              </a:rPr>
              <a:t>is not frequent, iteration 2 will consider only </a:t>
            </a:r>
            <a:r>
              <a:rPr lang="en-US" altLang="en-US" i="1">
                <a:latin typeface="BookAntiqua-Italic"/>
              </a:rPr>
              <a:t>{A, B}</a:t>
            </a:r>
            <a:r>
              <a:rPr lang="en-US" altLang="en-US">
                <a:latin typeface="BookAntiqua"/>
              </a:rPr>
              <a:t>, </a:t>
            </a:r>
            <a:r>
              <a:rPr lang="en-US" altLang="en-US" i="1">
                <a:latin typeface="BookAntiqua-Italic"/>
              </a:rPr>
              <a:t>{A, C}</a:t>
            </a:r>
            <a:r>
              <a:rPr lang="en-US" altLang="en-US">
                <a:latin typeface="BookAntiqua"/>
              </a:rPr>
              <a:t>, and </a:t>
            </a:r>
            <a:r>
              <a:rPr lang="en-US" altLang="en-US" i="1">
                <a:latin typeface="BookAntiqua-Italic"/>
              </a:rPr>
              <a:t>{B, C}</a:t>
            </a:r>
            <a:r>
              <a:rPr lang="en-US" altLang="en-US">
                <a:latin typeface="BookAntiqua"/>
              </a:rPr>
              <a:t>. Thus, the algorithm needs to evaluate only three itemsets rather than the six that would have been evaluated if the sets containing </a:t>
            </a:r>
            <a:r>
              <a:rPr lang="en-US" altLang="en-US" i="1">
                <a:latin typeface="BookAntiqua-Italic"/>
              </a:rPr>
              <a:t>D </a:t>
            </a:r>
            <a:r>
              <a:rPr lang="en-US" altLang="en-US">
                <a:latin typeface="BookAntiqua"/>
              </a:rPr>
              <a:t>had not been eliminated </a:t>
            </a:r>
            <a:r>
              <a:rPr lang="en-US" altLang="en-US" i="1">
                <a:latin typeface="BookAntiqua-Italic"/>
              </a:rPr>
              <a:t>a priori</a:t>
            </a:r>
            <a:r>
              <a:rPr lang="en-US" altLang="en-US">
                <a:latin typeface="BookAntiqua"/>
              </a:rPr>
              <a:t>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5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Lift, to improve performance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lift </a:t>
            </a:r>
            <a:r>
              <a:rPr lang="en-US" dirty="0"/>
              <a:t>of a rule measures how much more likely one item or itemset is purchased relative to its typical rate of purchase, given that you know another item or itemset has been purchased.</a:t>
            </a:r>
            <a:endParaRPr lang="en-US" altLang="en-US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4A6776-BB25-4D7C-AAB0-CB977D2FC803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5BB59-0248-416B-99E0-5DEADB33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737630"/>
            <a:ext cx="588053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MARKET BASKET ANALYSIS</a:t>
            </a:r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INPUT: list of purchases by purchaser</a:t>
            </a:r>
          </a:p>
          <a:p>
            <a:pPr lvl="1" eaLnBrk="1" hangingPunct="1"/>
            <a:r>
              <a:rPr lang="en-US" altLang="en-US"/>
              <a:t>do not have names</a:t>
            </a:r>
          </a:p>
          <a:p>
            <a:pPr eaLnBrk="1" hangingPunct="1"/>
            <a:r>
              <a:rPr lang="en-US" altLang="en-US" b="1" i="1">
                <a:solidFill>
                  <a:srgbClr val="008000"/>
                </a:solidFill>
              </a:rPr>
              <a:t>identify purchase patterns</a:t>
            </a:r>
            <a:endParaRPr lang="en-US" altLang="en-US"/>
          </a:p>
          <a:p>
            <a:pPr lvl="1" eaLnBrk="1" hangingPunct="1"/>
            <a:r>
              <a:rPr lang="en-US" altLang="en-US"/>
              <a:t>what items tend to be purchased together</a:t>
            </a:r>
          </a:p>
          <a:p>
            <a:pPr lvl="2" eaLnBrk="1" hangingPunct="1"/>
            <a:r>
              <a:rPr lang="en-US" altLang="en-US"/>
              <a:t>obvious: steak-potatoes; beer-pretzels</a:t>
            </a:r>
          </a:p>
          <a:p>
            <a:pPr lvl="1" eaLnBrk="1" hangingPunct="1"/>
            <a:r>
              <a:rPr lang="en-US" altLang="en-US"/>
              <a:t>what items are purchased sequentially</a:t>
            </a:r>
          </a:p>
          <a:p>
            <a:pPr lvl="2" eaLnBrk="1" hangingPunct="1"/>
            <a:r>
              <a:rPr lang="en-US" altLang="en-US"/>
              <a:t>obvious: house-furniture; car-tires</a:t>
            </a:r>
          </a:p>
          <a:p>
            <a:pPr lvl="1" eaLnBrk="1" hangingPunct="1"/>
            <a:r>
              <a:rPr lang="en-US" altLang="en-US"/>
              <a:t>what items tend to be purchased by season</a:t>
            </a:r>
          </a:p>
          <a:p>
            <a:pPr lvl="1" eaLnBrk="1" hangingPunct="1"/>
            <a:endParaRPr lang="en-US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543800" y="2209800"/>
          <a:ext cx="10668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Clip" r:id="rId3" imgW="2198594" imgH="2286000" progId="MS_ClipArt_Gallery.2">
                  <p:embed/>
                </p:oleObj>
              </mc:Choice>
              <mc:Fallback>
                <p:oleObj name="Clip" r:id="rId3" imgW="2198594" imgH="22860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10668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98686-E8EA-4F3B-8FD1-8DEC982F3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7ABA-1900-4E8F-A0D1-880DA9FA887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3FC904D5-2686-4C49-85B1-910D7948C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Extensions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8DA254B6-3696-4786-BC82-28D3CA6BE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643063"/>
            <a:ext cx="7904162" cy="4038600"/>
          </a:xfrm>
        </p:spPr>
        <p:txBody>
          <a:bodyPr/>
          <a:lstStyle/>
          <a:p>
            <a:r>
              <a:rPr lang="en-US" altLang="ko-KR" sz="2800" dirty="0">
                <a:ea typeface="Gulim" panose="020B0600000101010101" pitchFamily="34" charset="-127"/>
              </a:rPr>
              <a:t>Imposing constraints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Only find rules involving the dairy department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Only find rules involving expensive products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Only find rules with </a:t>
            </a:r>
            <a:r>
              <a:rPr lang="en-US" altLang="ko-KR" sz="2400" dirty="0">
                <a:latin typeface="Tahoma" panose="020B0604030504040204" pitchFamily="34" charset="0"/>
                <a:ea typeface="Gulim" panose="020B0600000101010101" pitchFamily="34" charset="-127"/>
              </a:rPr>
              <a:t>“</a:t>
            </a:r>
            <a:r>
              <a:rPr lang="en-US" altLang="ko-KR" sz="2400" dirty="0">
                <a:ea typeface="Gulim" panose="020B0600000101010101" pitchFamily="34" charset="-127"/>
              </a:rPr>
              <a:t>whiskey</a:t>
            </a:r>
            <a:r>
              <a:rPr lang="en-US" altLang="ko-KR" sz="2400" dirty="0">
                <a:latin typeface="Tahoma" panose="020B0604030504040204" pitchFamily="34" charset="0"/>
                <a:ea typeface="Gulim" panose="020B0600000101010101" pitchFamily="34" charset="-127"/>
              </a:rPr>
              <a:t>”</a:t>
            </a:r>
            <a:r>
              <a:rPr lang="en-US" altLang="ko-KR" sz="2400" dirty="0">
                <a:ea typeface="Gulim" panose="020B0600000101010101" pitchFamily="34" charset="-127"/>
              </a:rPr>
              <a:t> on the right hand side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Only find rules with </a:t>
            </a:r>
            <a:r>
              <a:rPr lang="en-US" altLang="ko-KR" sz="2400" dirty="0">
                <a:latin typeface="Tahoma" panose="020B0604030504040204" pitchFamily="34" charset="0"/>
                <a:ea typeface="Gulim" panose="020B0600000101010101" pitchFamily="34" charset="-127"/>
              </a:rPr>
              <a:t>“</a:t>
            </a:r>
            <a:r>
              <a:rPr lang="en-US" altLang="ko-KR" sz="2400" dirty="0">
                <a:ea typeface="Gulim" panose="020B0600000101010101" pitchFamily="34" charset="-127"/>
              </a:rPr>
              <a:t>milk</a:t>
            </a:r>
            <a:r>
              <a:rPr lang="en-US" altLang="ko-KR" sz="2400" dirty="0">
                <a:latin typeface="Tahoma" panose="020B0604030504040204" pitchFamily="34" charset="0"/>
                <a:ea typeface="Gulim" panose="020B0600000101010101" pitchFamily="34" charset="-127"/>
              </a:rPr>
              <a:t>”</a:t>
            </a:r>
            <a:r>
              <a:rPr lang="en-US" altLang="ko-KR" sz="2400" dirty="0">
                <a:ea typeface="Gulim" panose="020B0600000101010101" pitchFamily="34" charset="-127"/>
              </a:rPr>
              <a:t> on the left hand side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Hierarchies on the items</a:t>
            </a:r>
          </a:p>
          <a:p>
            <a:pPr lvl="1"/>
            <a:r>
              <a:rPr lang="en-US" altLang="en-US" sz="2400" dirty="0"/>
              <a:t>Calendars (every Sunday, every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of the month)</a:t>
            </a:r>
          </a:p>
        </p:txBody>
      </p:sp>
    </p:spTree>
    <p:extLst>
      <p:ext uri="{BB962C8B-B14F-4D97-AF65-F5344CB8AC3E}">
        <p14:creationId xmlns:p14="http://schemas.microsoft.com/office/powerpoint/2010/main" val="11652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Caution: The Role of Chance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Random data can generate apparently interesting association rules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The more rules you produce, the greater this danger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Rules based on large numbers of records are less subject to this danger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4B53467-CC17-4850-AC57-EC5F2F9132B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7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Lab: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 the code from Chapter 8 of Brett Lantz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C28353-89B5-4FD9-A5F7-D53DC522BA2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Market Basket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Categorize customer purchase behavior</a:t>
            </a:r>
          </a:p>
          <a:p>
            <a:pPr eaLnBrk="1" hangingPunct="1"/>
            <a:r>
              <a:rPr lang="en-US" altLang="en-US"/>
              <a:t>identify </a:t>
            </a:r>
            <a:r>
              <a:rPr lang="en-US" altLang="en-US" b="1" i="1">
                <a:solidFill>
                  <a:srgbClr val="CC0000"/>
                </a:solidFill>
              </a:rPr>
              <a:t>actionable</a:t>
            </a:r>
            <a:r>
              <a:rPr lang="en-US" altLang="en-US"/>
              <a:t> information</a:t>
            </a:r>
          </a:p>
          <a:p>
            <a:pPr lvl="1" eaLnBrk="1" hangingPunct="1"/>
            <a:r>
              <a:rPr lang="en-US" altLang="en-US"/>
              <a:t>purchase profiles</a:t>
            </a:r>
          </a:p>
          <a:p>
            <a:pPr lvl="1" eaLnBrk="1" hangingPunct="1"/>
            <a:r>
              <a:rPr lang="en-US" altLang="en-US">
                <a:solidFill>
                  <a:srgbClr val="008000"/>
                </a:solidFill>
              </a:rPr>
              <a:t>profitability of each purchase profile</a:t>
            </a:r>
            <a:endParaRPr lang="en-US" altLang="en-US"/>
          </a:p>
          <a:p>
            <a:pPr lvl="1" eaLnBrk="1" hangingPunct="1"/>
            <a:r>
              <a:rPr lang="en-US" altLang="en-US"/>
              <a:t>use for marketing</a:t>
            </a:r>
          </a:p>
          <a:p>
            <a:pPr lvl="2" eaLnBrk="1" hangingPunct="1"/>
            <a:r>
              <a:rPr lang="en-US" altLang="en-US"/>
              <a:t>layout or catalogs</a:t>
            </a:r>
          </a:p>
          <a:p>
            <a:pPr lvl="2" eaLnBrk="1" hangingPunct="1"/>
            <a:r>
              <a:rPr lang="en-US" altLang="en-US"/>
              <a:t>select products for promotion</a:t>
            </a:r>
          </a:p>
          <a:p>
            <a:pPr lvl="2" eaLnBrk="1" hangingPunct="1"/>
            <a:r>
              <a:rPr lang="en-US" altLang="en-US"/>
              <a:t>space allocation, product placement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Market Basket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Retail outlets</a:t>
            </a:r>
          </a:p>
          <a:p>
            <a:pPr eaLnBrk="1" hangingPunct="1"/>
            <a:r>
              <a:rPr lang="en-US" altLang="en-US"/>
              <a:t>Telecommunications</a:t>
            </a:r>
          </a:p>
          <a:p>
            <a:pPr eaLnBrk="1" hangingPunct="1"/>
            <a:r>
              <a:rPr lang="en-US" altLang="en-US"/>
              <a:t>Banks</a:t>
            </a:r>
          </a:p>
          <a:p>
            <a:pPr eaLnBrk="1" hangingPunct="1"/>
            <a:r>
              <a:rPr lang="en-US" altLang="en-US"/>
              <a:t>Insurance</a:t>
            </a:r>
          </a:p>
          <a:p>
            <a:pPr lvl="1" eaLnBrk="1" hangingPunct="1"/>
            <a:r>
              <a:rPr lang="en-US" altLang="en-US"/>
              <a:t>link analysis for fraud</a:t>
            </a:r>
          </a:p>
          <a:p>
            <a:pPr eaLnBrk="1" hangingPunct="1"/>
            <a:r>
              <a:rPr lang="en-US" altLang="en-US"/>
              <a:t>Medical</a:t>
            </a:r>
          </a:p>
          <a:p>
            <a:pPr lvl="1" eaLnBrk="1" hangingPunct="1"/>
            <a:r>
              <a:rPr lang="en-US" altLang="en-US"/>
              <a:t>symptom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Purchase Profiles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044" y="1295400"/>
            <a:ext cx="7620000" cy="4525963"/>
          </a:xfrm>
          <a:extLst/>
        </p:spPr>
        <p:txBody>
          <a:bodyPr numCol="2"/>
          <a:lstStyle/>
          <a:p>
            <a:pPr eaLnBrk="1" hangingPunct="1">
              <a:buFontTx/>
              <a:buNone/>
              <a:defRPr/>
            </a:pPr>
            <a:r>
              <a:rPr lang="en-US" altLang="en-US" sz="2000" dirty="0"/>
              <a:t>beauty conscious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kids’ play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convenience food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health conscious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pet lover	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women’s fashion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sports conscious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gardener	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kid’ fashion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smoker	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automotive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hobbyist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casual drinker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photographer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student/home office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new family		\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/>
              <a:t>tv</a:t>
            </a:r>
            <a:r>
              <a:rPr lang="en-US" altLang="en-US" sz="2000" dirty="0"/>
              <a:t>/stereo enthusiast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illness (prescription)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illness over-the-counter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seasonal/traditional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personal care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casual reader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homemaker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home handyman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home comfort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men’s image conscious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fashion footwear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sentimental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men’s fashion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Purchase Profiles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Beauty conscious</a:t>
            </a:r>
          </a:p>
          <a:p>
            <a:pPr lvl="1" eaLnBrk="1" hangingPunct="1"/>
            <a:r>
              <a:rPr lang="en-US" altLang="en-US"/>
              <a:t>cotton balls</a:t>
            </a:r>
          </a:p>
          <a:p>
            <a:pPr lvl="1" eaLnBrk="1" hangingPunct="1"/>
            <a:r>
              <a:rPr lang="en-US" altLang="en-US"/>
              <a:t>hair dye</a:t>
            </a:r>
          </a:p>
          <a:p>
            <a:pPr lvl="1" eaLnBrk="1" hangingPunct="1"/>
            <a:r>
              <a:rPr lang="en-US" altLang="en-US"/>
              <a:t>cologne</a:t>
            </a:r>
          </a:p>
          <a:p>
            <a:pPr lvl="1" eaLnBrk="1" hangingPunct="1"/>
            <a:r>
              <a:rPr lang="en-US" altLang="en-US"/>
              <a:t>nail polish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Margin Profiles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profile has an </a:t>
            </a:r>
            <a:r>
              <a:rPr lang="en-US" altLang="en-US">
                <a:solidFill>
                  <a:srgbClr val="008000"/>
                </a:solidFill>
              </a:rPr>
              <a:t>average profit per basket</a:t>
            </a:r>
            <a:endParaRPr lang="en-US" altLang="en-US"/>
          </a:p>
          <a:p>
            <a:pPr lvl="1" eaLnBrk="1" hangingPunct="1"/>
            <a:r>
              <a:rPr lang="en-US" altLang="en-US"/>
              <a:t>Kids’ fashion		$15.24	</a:t>
            </a:r>
            <a:r>
              <a:rPr lang="en-US" altLang="en-US" b="1">
                <a:solidFill>
                  <a:srgbClr val="CC0000"/>
                </a:solidFill>
              </a:rPr>
              <a:t>push these</a:t>
            </a:r>
            <a:endParaRPr lang="en-US" altLang="en-US"/>
          </a:p>
          <a:p>
            <a:pPr lvl="1" eaLnBrk="1" hangingPunct="1"/>
            <a:r>
              <a:rPr lang="en-US" altLang="en-US"/>
              <a:t>Men’s fashion	$13.41</a:t>
            </a:r>
          </a:p>
          <a:p>
            <a:pPr lvl="1" eaLnBrk="1" hangingPunct="1"/>
            <a:r>
              <a:rPr lang="en-US" altLang="en-US"/>
              <a:t>….</a:t>
            </a:r>
          </a:p>
          <a:p>
            <a:pPr lvl="1" eaLnBrk="1" hangingPunct="1"/>
            <a:r>
              <a:rPr lang="en-US" altLang="en-US"/>
              <a:t>Smoker		$2.88		</a:t>
            </a:r>
            <a:r>
              <a:rPr lang="en-US" altLang="en-US" i="1">
                <a:solidFill>
                  <a:srgbClr val="CC0000"/>
                </a:solidFill>
              </a:rPr>
              <a:t>don’t push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Student/home office	$2.55		</a:t>
            </a:r>
            <a:r>
              <a:rPr lang="en-US" altLang="en-US" i="1">
                <a:solidFill>
                  <a:srgbClr val="CC0000"/>
                </a:solidFill>
              </a:rPr>
              <a:t>these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Market Basket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CC0000"/>
                </a:solidFill>
              </a:rPr>
              <a:t>Affinity Positioning</a:t>
            </a:r>
            <a:endParaRPr lang="en-US" altLang="en-US"/>
          </a:p>
          <a:p>
            <a:pPr lvl="1" eaLnBrk="1" hangingPunct="1"/>
            <a:r>
              <a:rPr lang="en-US" altLang="en-US"/>
              <a:t>coffee, coffee makers in close proximity</a:t>
            </a:r>
          </a:p>
          <a:p>
            <a:pPr eaLnBrk="1" hangingPunct="1"/>
            <a:r>
              <a:rPr lang="en-US" altLang="en-US" b="1" i="1">
                <a:solidFill>
                  <a:srgbClr val="CC0000"/>
                </a:solidFill>
              </a:rPr>
              <a:t>Cross-Selling</a:t>
            </a:r>
            <a:endParaRPr lang="en-US" altLang="en-US"/>
          </a:p>
          <a:p>
            <a:pPr lvl="1" eaLnBrk="1" hangingPunct="1"/>
            <a:r>
              <a:rPr lang="en-US" altLang="en-US"/>
              <a:t>cold medicines, kleenex, orange juice</a:t>
            </a:r>
          </a:p>
          <a:p>
            <a:pPr lvl="1" eaLnBrk="1" hangingPunct="1"/>
            <a:r>
              <a:rPr lang="en-US" altLang="en-US"/>
              <a:t>Monday Night Football kiosks on Monday p.m.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Market Basket 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BENEFITS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simple computations</a:t>
            </a:r>
          </a:p>
          <a:p>
            <a:pPr lvl="1" eaLnBrk="1" hangingPunct="1"/>
            <a:r>
              <a:rPr lang="en-US" altLang="en-US"/>
              <a:t>can be undirected (don’t have to have hypotheses before analysis)</a:t>
            </a:r>
          </a:p>
          <a:p>
            <a:pPr lvl="1" eaLnBrk="1" hangingPunct="1"/>
            <a:r>
              <a:rPr lang="en-US" altLang="en-US"/>
              <a:t>different data forms can be analyzed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On-screen Show (4:3)</PresentationFormat>
  <Paragraphs>185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BookAntiqua</vt:lpstr>
      <vt:lpstr>BookAntiqua-Bold</vt:lpstr>
      <vt:lpstr>BookAntiqua-Italic</vt:lpstr>
      <vt:lpstr>Gulim</vt:lpstr>
      <vt:lpstr>PMingLiU</vt:lpstr>
      <vt:lpstr>Arial</vt:lpstr>
      <vt:lpstr>Calibri</vt:lpstr>
      <vt:lpstr>Franklin Gothic Book</vt:lpstr>
      <vt:lpstr>Tahoma</vt:lpstr>
      <vt:lpstr>Wingdings 2</vt:lpstr>
      <vt:lpstr>Default Design</vt:lpstr>
      <vt:lpstr>Clip</vt:lpstr>
      <vt:lpstr>Document</vt:lpstr>
      <vt:lpstr>Market Basket Analysis</vt:lpstr>
      <vt:lpstr>MARKET BASKET ANALYSIS</vt:lpstr>
      <vt:lpstr>Market Basket Analysis</vt:lpstr>
      <vt:lpstr>Market Basket Analysis</vt:lpstr>
      <vt:lpstr>Purchase Profiles</vt:lpstr>
      <vt:lpstr>Purchase Profiles</vt:lpstr>
      <vt:lpstr>Margin Profiles</vt:lpstr>
      <vt:lpstr>Market Basket Analysis</vt:lpstr>
      <vt:lpstr>Market Basket Analysis</vt:lpstr>
      <vt:lpstr>What are Association Rules?</vt:lpstr>
      <vt:lpstr>Used in many recommender systems</vt:lpstr>
      <vt:lpstr>Market Basket Analysis</vt:lpstr>
      <vt:lpstr>Generating Rules - Terms</vt:lpstr>
      <vt:lpstr>Many Rules are Possible</vt:lpstr>
      <vt:lpstr>Frequent Item Sets</vt:lpstr>
      <vt:lpstr>Support and Confidence</vt:lpstr>
      <vt:lpstr>Example</vt:lpstr>
      <vt:lpstr>Apriori Algorithm - Generating Frequent Item Sets</vt:lpstr>
      <vt:lpstr>Lift, to improve performance</vt:lpstr>
      <vt:lpstr>Extensions</vt:lpstr>
      <vt:lpstr>Caution: The Role of Chance</vt:lpstr>
      <vt:lpstr>Lab:</vt:lpstr>
    </vt:vector>
  </TitlesOfParts>
  <Company>University Of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dolson3</dc:creator>
  <cp:lastModifiedBy>Ganapathi Ajay Korimilli</cp:lastModifiedBy>
  <cp:revision>18</cp:revision>
  <dcterms:created xsi:type="dcterms:W3CDTF">2007-05-12T16:25:17Z</dcterms:created>
  <dcterms:modified xsi:type="dcterms:W3CDTF">2018-02-10T02:17:56Z</dcterms:modified>
</cp:coreProperties>
</file>