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20" r:id="rId2"/>
    <p:sldId id="288" r:id="rId3"/>
    <p:sldId id="296" r:id="rId4"/>
    <p:sldId id="289" r:id="rId5"/>
    <p:sldId id="291" r:id="rId6"/>
    <p:sldId id="297" r:id="rId7"/>
    <p:sldId id="292" r:id="rId8"/>
    <p:sldId id="298" r:id="rId9"/>
    <p:sldId id="299" r:id="rId10"/>
    <p:sldId id="300" r:id="rId11"/>
    <p:sldId id="302" r:id="rId12"/>
    <p:sldId id="301" r:id="rId13"/>
    <p:sldId id="260" r:id="rId14"/>
    <p:sldId id="261" r:id="rId15"/>
    <p:sldId id="262" r:id="rId16"/>
    <p:sldId id="264" r:id="rId17"/>
    <p:sldId id="265" r:id="rId18"/>
    <p:sldId id="303" r:id="rId19"/>
    <p:sldId id="266" r:id="rId20"/>
    <p:sldId id="267" r:id="rId21"/>
    <p:sldId id="268" r:id="rId22"/>
    <p:sldId id="295" r:id="rId23"/>
    <p:sldId id="304" r:id="rId24"/>
    <p:sldId id="305" r:id="rId25"/>
    <p:sldId id="270" r:id="rId26"/>
    <p:sldId id="271" r:id="rId27"/>
    <p:sldId id="310" r:id="rId28"/>
    <p:sldId id="272" r:id="rId29"/>
    <p:sldId id="312" r:id="rId30"/>
    <p:sldId id="274" r:id="rId31"/>
    <p:sldId id="275" r:id="rId32"/>
    <p:sldId id="314" r:id="rId33"/>
    <p:sldId id="322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5987" autoAdjust="0"/>
  </p:normalViewPr>
  <p:slideViewPr>
    <p:cSldViewPr snapToGrid="0" snapToObjects="1">
      <p:cViewPr varScale="1">
        <p:scale>
          <a:sx n="115" d="100"/>
          <a:sy n="11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image" Target="../media/image24.wmf"/><Relationship Id="rId2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18/02/18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18/02/18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2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4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7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8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8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2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569A-019F-4532-9697-023CD241C90B}" type="datetime1">
              <a:rPr lang="en-US" smtClean="0"/>
              <a:t>18/02/18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4703-4DD7-4EA2-8F7D-9307328C7188}" type="datetime1">
              <a:rPr lang="en-US" smtClean="0"/>
              <a:t>18/02/18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0A2-E1B0-4426-B6DF-ECA3BDD18420}" type="datetime1">
              <a:rPr lang="en-US" smtClean="0"/>
              <a:t>18/02/18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STT592-002: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836B-07F4-4ACF-A562-BA590B8993B4}" type="datetime1">
              <a:rPr lang="en-US" smtClean="0"/>
              <a:t>18/02/18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0F79-0FAD-4881-B865-6F8E9E362A46}" type="datetime1">
              <a:rPr lang="en-US" smtClean="0"/>
              <a:t>18/02/18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48F9-47F0-47FF-A5C5-A43F54D53D69}" type="datetime1">
              <a:rPr lang="en-US" smtClean="0"/>
              <a:t>18/02/18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5DD4-11F9-4100-B8F3-F024489B217B}" type="datetime1">
              <a:rPr lang="en-US" smtClean="0"/>
              <a:t>18/02/18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E3A9-B0F2-4CAD-8F38-4B8A0DD7892D}" type="datetime1">
              <a:rPr lang="en-US" smtClean="0"/>
              <a:t>18/02/18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A0F9-44F0-4674-A799-5E4752BE0993}" type="datetime1">
              <a:rPr lang="en-US" smtClean="0"/>
              <a:t>18/02/18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CB02-170C-4678-A1FF-F8AEF17E2CDE}" type="datetime1">
              <a:rPr lang="en-US" smtClean="0"/>
              <a:t>18/02/18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CC-1EAB-424F-91D4-72250CC401F9}" type="datetime1">
              <a:rPr lang="en-US" smtClean="0"/>
              <a:t>18/02/18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5333-9D48-4359-8E1E-6B2263781847}" type="datetime1">
              <a:rPr lang="en-US" smtClean="0"/>
              <a:t>18/02/18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wmf"/><Relationship Id="rId6" Type="http://schemas.openxmlformats.org/officeDocument/2006/relationships/image" Target="../media/image18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wmf"/><Relationship Id="rId11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2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21.emf"/><Relationship Id="rId7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w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28.wmf"/><Relationship Id="rId14" Type="http://schemas.openxmlformats.org/officeDocument/2006/relationships/oleObject" Target="../embeddings/oleObject13.bin"/><Relationship Id="rId15" Type="http://schemas.openxmlformats.org/officeDocument/2006/relationships/oleObject" Target="../embeddings/oleObject14.bin"/><Relationship Id="rId16" Type="http://schemas.openxmlformats.org/officeDocument/2006/relationships/oleObject" Target="../embeddings/oleObject15.bin"/><Relationship Id="rId17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5.emf"/><Relationship Id="rId8" Type="http://schemas.openxmlformats.org/officeDocument/2006/relationships/image" Target="../media/image4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53.wmf"/><Relationship Id="rId5" Type="http://schemas.openxmlformats.org/officeDocument/2006/relationships/image" Target="../media/image270.png"/><Relationship Id="rId6" Type="http://schemas.openxmlformats.org/officeDocument/2006/relationships/oleObject" Target="../embeddings/oleObject24.bin"/><Relationship Id="rId7" Type="http://schemas.openxmlformats.org/officeDocument/2006/relationships/image" Target="../media/image50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51.e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5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ource: Multiple but predominantly from ISLR </a:t>
            </a:r>
            <a:r>
              <a:rPr lang="en-US" sz="2400" smtClean="0"/>
              <a:t>7</a:t>
            </a:r>
            <a:r>
              <a:rPr lang="en-US" sz="2400" baseline="30000" smtClean="0"/>
              <a:t>th</a:t>
            </a:r>
            <a:r>
              <a:rPr lang="en-US" sz="2400" smtClean="0"/>
              <a:t> Edition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953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Advertisement Data for simple linear regression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91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lm.fit</a:t>
            </a:r>
            <a:r>
              <a:rPr lang="en-US" sz="2200" dirty="0"/>
              <a:t>=lm(</a:t>
            </a:r>
            <a:r>
              <a:rPr lang="en-US" sz="2200" dirty="0" err="1"/>
              <a:t>Sales~TV,data</a:t>
            </a:r>
            <a:r>
              <a:rPr lang="en-US" sz="2200" dirty="0"/>
              <a:t>=Advertising</a:t>
            </a:r>
            <a:r>
              <a:rPr lang="en-US" sz="2200" dirty="0" smtClean="0"/>
              <a:t>); </a:t>
            </a:r>
          </a:p>
          <a:p>
            <a:pPr marL="0" indent="0">
              <a:buNone/>
            </a:pPr>
            <a:r>
              <a:rPr lang="en-US" sz="2200" dirty="0" smtClean="0"/>
              <a:t>summary</a:t>
            </a:r>
            <a:r>
              <a:rPr lang="en-US" sz="2200" dirty="0"/>
              <a:t>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names(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err="1"/>
              <a:t>coef</a:t>
            </a:r>
            <a:r>
              <a:rPr lang="en-US" sz="2200" dirty="0"/>
              <a:t>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err="1"/>
              <a:t>confint</a:t>
            </a:r>
            <a:r>
              <a:rPr lang="en-US" sz="2200" dirty="0"/>
              <a:t>(</a:t>
            </a:r>
            <a:r>
              <a:rPr lang="en-US" sz="2200" dirty="0" err="1"/>
              <a:t>lm.fit</a:t>
            </a:r>
            <a:r>
              <a:rPr lang="en-US" sz="2200" dirty="0" smtClean="0"/>
              <a:t>) 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82" y="3018479"/>
            <a:ext cx="6678118" cy="36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</a:t>
            </a:r>
            <a:r>
              <a:rPr lang="en-US" dirty="0" smtClean="0">
                <a:latin typeface="+mn-lt"/>
              </a:rPr>
              <a:t>Is b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=0 </a:t>
            </a:r>
            <a:r>
              <a:rPr lang="en-US" dirty="0">
                <a:latin typeface="+mn-lt"/>
              </a:rPr>
              <a:t>i.e. is </a:t>
            </a:r>
            <a:r>
              <a:rPr lang="en-US" dirty="0" smtClean="0">
                <a:latin typeface="+mn-lt"/>
              </a:rPr>
              <a:t>X </a:t>
            </a:r>
            <a:r>
              <a:rPr lang="en-US" dirty="0">
                <a:latin typeface="+mn-lt"/>
              </a:rPr>
              <a:t>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002043" cy="140236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We use a hypothesis test to answer this question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=0     </a:t>
            </a:r>
            <a:r>
              <a:rPr lang="en-US" dirty="0"/>
              <a:t>vs    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0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Calculate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 is large (equivalently p-value is small) we can be sure that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and that there is a relationship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66613"/>
              </p:ext>
            </p:extLst>
          </p:nvPr>
        </p:nvGraphicFramePr>
        <p:xfrm>
          <a:off x="3005063" y="3226082"/>
          <a:ext cx="13843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" name="Equation" r:id="rId4" imgW="838080" imgH="431640" progId="Equation.3">
                  <p:embed/>
                </p:oleObj>
              </mc:Choice>
              <mc:Fallback>
                <p:oleObj name="Equation" r:id="rId4" imgW="838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063" y="3226082"/>
                        <a:ext cx="1384300" cy="714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76800" y="3165567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200" dirty="0"/>
              <a:t>Number of standard deviations      	</a:t>
            </a:r>
            <a:r>
              <a:rPr kumimoji="1" lang="en-US" sz="2200" dirty="0" smtClean="0"/>
              <a:t>away from </a:t>
            </a:r>
            <a:r>
              <a:rPr kumimoji="1" lang="en-US" sz="2200" dirty="0"/>
              <a:t>zero.</a:t>
            </a:r>
            <a:endParaRPr kumimoji="1" lang="en-US" sz="2200" dirty="0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485601" y="372668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29" y="4618735"/>
            <a:ext cx="5867400" cy="911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18163" y="6215760"/>
            <a:ext cx="114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P-value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3987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3893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84163" y="636816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is 17.67 SE’s from 0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370563" y="552996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3474963" y="5654732"/>
            <a:ext cx="2179249" cy="1069028"/>
          </a:xfrm>
          <a:custGeom>
            <a:avLst/>
            <a:gdLst>
              <a:gd name="T0" fmla="*/ 0 w 1440"/>
              <a:gd name="T1" fmla="*/ 1219200 h 800"/>
              <a:gd name="T2" fmla="*/ 1905000 w 1440"/>
              <a:gd name="T3" fmla="*/ 1066800 h 800"/>
              <a:gd name="T4" fmla="*/ 2286000 w 1440"/>
              <a:gd name="T5" fmla="*/ 0 h 800"/>
              <a:gd name="T6" fmla="*/ 0 60000 65536"/>
              <a:gd name="T7" fmla="*/ 0 60000 65536"/>
              <a:gd name="T8" fmla="*/ 0 60000 65536"/>
              <a:gd name="T9" fmla="*/ 0 w 1440"/>
              <a:gd name="T10" fmla="*/ 0 h 800"/>
              <a:gd name="T11" fmla="*/ 1440 w 144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00">
                <a:moveTo>
                  <a:pt x="0" y="768"/>
                </a:moveTo>
                <a:cubicBezTo>
                  <a:pt x="480" y="784"/>
                  <a:pt x="960" y="800"/>
                  <a:pt x="1200" y="672"/>
                </a:cubicBezTo>
                <a:cubicBezTo>
                  <a:pt x="1440" y="544"/>
                  <a:pt x="1440" y="272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/>
          </p:nvPr>
        </p:nvGraphicFramePr>
        <p:xfrm>
          <a:off x="3255888" y="6007798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88" y="6007798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/>
          </p:nvPr>
        </p:nvGraphicFramePr>
        <p:xfrm>
          <a:off x="3909938" y="5998273"/>
          <a:ext cx="936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938" y="5998273"/>
                        <a:ext cx="936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/>
          </p:nvPr>
        </p:nvGraphicFramePr>
        <p:xfrm>
          <a:off x="579363" y="6368160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63" y="6368160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25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Fit: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Some of the variation in Y can be explained by variation in the X’s and some cannot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tells you the </a:t>
            </a:r>
            <a:r>
              <a:rPr lang="en-US" dirty="0" smtClean="0"/>
              <a:t>% of </a:t>
            </a:r>
            <a:r>
              <a:rPr lang="en-US" dirty="0"/>
              <a:t>variance that can be explained by </a:t>
            </a:r>
            <a:r>
              <a:rPr lang="en-US" dirty="0" smtClean="0"/>
              <a:t>the regression on 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058988" y="3582988"/>
          <a:ext cx="4476158" cy="103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4" imgW="1930320" imgH="444240" progId="Equation.3">
                  <p:embed/>
                </p:oleObj>
              </mc:Choice>
              <mc:Fallback>
                <p:oleObj name="Equation" r:id="rId4" imgW="1930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582988"/>
                        <a:ext cx="4476158" cy="103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12918" y="4690970"/>
            <a:ext cx="79036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is always between 0 and 1. Zero means no variance has been explained. One means it has all been explained (perfect fit to the data).</a:t>
            </a:r>
          </a:p>
        </p:txBody>
      </p:sp>
    </p:spTree>
    <p:extLst>
      <p:ext uri="{BB962C8B-B14F-4D97-AF65-F5344CB8AC3E}">
        <p14:creationId xmlns:p14="http://schemas.microsoft.com/office/powerpoint/2010/main" val="250221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433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Multiple</a:t>
            </a:r>
            <a:r>
              <a:rPr lang="en-US" dirty="0" smtClean="0"/>
              <a:t> Linear Regression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75370"/>
              </p:ext>
            </p:extLst>
          </p:nvPr>
        </p:nvGraphicFramePr>
        <p:xfrm>
          <a:off x="1450975" y="1582738"/>
          <a:ext cx="58816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4" imgW="2349360" imgH="241200" progId="Equation.3">
                  <p:embed/>
                </p:oleObj>
              </mc:Choice>
              <mc:Fallback>
                <p:oleObj name="Equation" r:id="rId4" imgW="234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582738"/>
                        <a:ext cx="5881688" cy="604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8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28" y="2671130"/>
            <a:ext cx="8082071" cy="380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Y: Quantitative Response; </a:t>
            </a:r>
            <a:r>
              <a:rPr lang="en-US" dirty="0" err="1" smtClean="0"/>
              <a:t>Xj</a:t>
            </a:r>
            <a:r>
              <a:rPr lang="en-US" dirty="0" smtClean="0"/>
              <a:t>: j-</a:t>
            </a:r>
            <a:r>
              <a:rPr lang="en-US" dirty="0" err="1" smtClean="0"/>
              <a:t>th</a:t>
            </a:r>
            <a:r>
              <a:rPr lang="en-US" dirty="0" smtClean="0"/>
              <a:t> predictor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The parameters in the linear regression model are very easy to interpret.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/>
              <a:t> is the intercept (i.e. the average value for Y if all the X’s are zero),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/>
              <a:t> is the slope for the </a:t>
            </a:r>
            <a:r>
              <a:rPr lang="en-US" dirty="0" err="1" smtClean="0"/>
              <a:t>jth</a:t>
            </a:r>
            <a:r>
              <a:rPr lang="en-US" dirty="0" smtClean="0"/>
              <a:t> variable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j</a:t>
            </a:r>
            <a:endParaRPr lang="en-US" baseline="-25000" dirty="0" smtClean="0">
              <a:sym typeface="Symbol" pitchFamily="18" charset="2"/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/>
              <a:t> is the average increase in Y when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baseline="-25000" dirty="0" err="1" smtClean="0">
                <a:sym typeface="Symbol" pitchFamily="18" charset="2"/>
              </a:rPr>
              <a:t>j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/>
              <a:t>is increased by one unit and </a:t>
            </a:r>
            <a:r>
              <a:rPr lang="en-US" b="1" i="1" u="sng" dirty="0" smtClean="0">
                <a:solidFill>
                  <a:srgbClr val="C00000"/>
                </a:solidFill>
              </a:rPr>
              <a:t>all other X’s are held constant</a:t>
            </a:r>
            <a:r>
              <a:rPr lang="en-US" b="1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85" y="5186598"/>
            <a:ext cx="5702774" cy="1546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5027" cy="227041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We estimate the parameters using least squares i.e. </a:t>
            </a:r>
            <a:r>
              <a:rPr lang="en-US" i="1" dirty="0"/>
              <a:t>minimize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67358"/>
              </p:ext>
            </p:extLst>
          </p:nvPr>
        </p:nvGraphicFramePr>
        <p:xfrm>
          <a:off x="569629" y="3178240"/>
          <a:ext cx="3740046" cy="171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5" imgW="2108200" imgH="965200" progId="Equation.3">
                  <p:embed/>
                </p:oleObj>
              </mc:Choice>
              <mc:Fallback>
                <p:oleObj name="Equation" r:id="rId5" imgW="2108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9" y="3178240"/>
                        <a:ext cx="3740046" cy="1713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4868056" y="1365355"/>
            <a:ext cx="3993532" cy="44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7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population and least squares lines</a:t>
            </a:r>
            <a:endParaRPr lang="en-US" dirty="0"/>
          </a:p>
        </p:txBody>
      </p:sp>
      <p:graphicFrame>
        <p:nvGraphicFramePr>
          <p:cNvPr id="13" name="Object 1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423150" y="5256213"/>
          <a:ext cx="3444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5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5256213"/>
                        <a:ext cx="34448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65271" y="1825061"/>
          <a:ext cx="5668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6" name="Equation" r:id="rId6" imgW="2171700" imgH="228600" progId="Equation.3">
                  <p:embed/>
                </p:oleObj>
              </mc:Choice>
              <mc:Fallback>
                <p:oleObj name="Equation" r:id="rId6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271" y="1825061"/>
                        <a:ext cx="5668963" cy="596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98027" y="2971800"/>
          <a:ext cx="4943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7" name="Equation" r:id="rId8" imgW="1968500" imgH="266700" progId="Equation.3">
                  <p:embed/>
                </p:oleObj>
              </mc:Choice>
              <mc:Fallback>
                <p:oleObj name="Equation" r:id="rId8" imgW="1968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2971800"/>
                        <a:ext cx="4943475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363" y="2908920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Least Squares line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17526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Population line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9578" y="3946680"/>
            <a:ext cx="8382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We would like to know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sz="2400" dirty="0" smtClean="0">
                <a:latin typeface="Times New Roman" pitchFamily="18" charset="0"/>
              </a:rPr>
              <a:t>i.e. </a:t>
            </a:r>
            <a:r>
              <a:rPr lang="en-US" sz="2400" dirty="0">
                <a:latin typeface="Times New Roman" pitchFamily="18" charset="0"/>
              </a:rPr>
              <a:t>the population line. Instead we know      through      </a:t>
            </a:r>
            <a:r>
              <a:rPr lang="en-US" sz="2400" baseline="-250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i.e. </a:t>
            </a:r>
            <a:r>
              <a:rPr lang="en-US" sz="2400" dirty="0">
                <a:latin typeface="Times New Roman" pitchFamily="18" charset="0"/>
              </a:rPr>
              <a:t>the least squares line.</a:t>
            </a:r>
          </a:p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Hence we use      through      as </a:t>
            </a:r>
            <a:r>
              <a:rPr lang="en-US" sz="2400" dirty="0" smtClean="0">
                <a:latin typeface="Times New Roman" pitchFamily="18" charset="0"/>
              </a:rPr>
              <a:t>guesses </a:t>
            </a:r>
            <a:r>
              <a:rPr lang="en-US" sz="2400" dirty="0">
                <a:latin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and     as a guess for Y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The guesses will not be perfect just as       is not a perfect guess for .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480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657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9530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162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/>
          </p:nvPr>
        </p:nvGraphicFramePr>
        <p:xfrm>
          <a:off x="2798027" y="43075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8" name="Equation" r:id="rId10" imgW="190417" imgH="253890" progId="Equation.3">
                  <p:embed/>
                </p:oleObj>
              </mc:Choice>
              <mc:Fallback>
                <p:oleObj name="Equation" r:id="rId10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43075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/>
          </p:nvPr>
        </p:nvGraphicFramePr>
        <p:xfrm>
          <a:off x="4169627" y="43075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9" name="Equation" r:id="rId12" imgW="203024" imgH="266469" progId="Equation.3">
                  <p:embed/>
                </p:oleObj>
              </mc:Choice>
              <mc:Fallback>
                <p:oleObj name="Equation" r:id="rId12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27" y="43075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/>
          </p:nvPr>
        </p:nvGraphicFramePr>
        <p:xfrm>
          <a:off x="2340827" y="48409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" name="Equation" r:id="rId14" imgW="190417" imgH="253890" progId="Equation.3">
                  <p:embed/>
                </p:oleObj>
              </mc:Choice>
              <mc:Fallback>
                <p:oleObj name="Equation" r:id="rId14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827" y="48409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/>
          </p:nvPr>
        </p:nvGraphicFramePr>
        <p:xfrm>
          <a:off x="3788627" y="48409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" name="Equation" r:id="rId15" imgW="203024" imgH="266469" progId="Equation.3">
                  <p:embed/>
                </p:oleObj>
              </mc:Choice>
              <mc:Fallback>
                <p:oleObj name="Equation" r:id="rId15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627" y="48409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/>
          </p:nvPr>
        </p:nvGraphicFramePr>
        <p:xfrm>
          <a:off x="8132027" y="4840920"/>
          <a:ext cx="288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" name="Equation" r:id="rId16" imgW="139639" imgH="253890" progId="Equation.3">
                  <p:embed/>
                </p:oleObj>
              </mc:Choice>
              <mc:Fallback>
                <p:oleObj name="Equation" r:id="rId16" imgW="13963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027" y="4840920"/>
                        <a:ext cx="288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10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0471" cy="4876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The regression line from the sample is not the regression line from the population.</a:t>
            </a:r>
          </a:p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What we want to do: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Assess how well the line describes the plot.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the slope of the population line.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what value Y would take for a given X value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458701" y="1407480"/>
            <a:ext cx="5108575" cy="4819650"/>
            <a:chOff x="2736" y="1152"/>
            <a:chExt cx="3218" cy="30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8" y="338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68" y="312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68" y="286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8" y="259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68" y="232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90" y="2062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90" y="1799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90" y="153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1" lang="en-US" sz="3200">
                <a:latin typeface="Times New Roman" pitchFamily="18" charset="0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62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4"/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6"/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67"/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8"/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69"/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70"/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71"/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3116" y="3523"/>
              <a:ext cx="2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3662" y="3523"/>
              <a:ext cx="1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83"/>
            <p:cNvSpPr>
              <a:spLocks noChangeArrowheads="1"/>
            </p:cNvSpPr>
            <p:nvPr/>
          </p:nvSpPr>
          <p:spPr bwMode="auto">
            <a:xfrm>
              <a:off x="4178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85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143" y="3523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149" y="3679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/>
                <a:t>Estimated (least squares) line. </a:t>
              </a: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2834" y="3936"/>
              <a:ext cx="3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000" dirty="0"/>
                <a:t>True (population) line. Unobserved</a:t>
              </a: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0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589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Relevant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485"/>
            <a:ext cx="8229600" cy="4876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=0 or not? We can use a hypothesis test to answer this question. If we can’t be sure that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</a:rPr>
              <a:t>≠</a:t>
            </a:r>
            <a:r>
              <a:rPr lang="en-US" dirty="0"/>
              <a:t>0 then there is no point in using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as one of our </a:t>
            </a:r>
            <a:r>
              <a:rPr lang="en-US" dirty="0" smtClean="0"/>
              <a:t>predictors.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Can </a:t>
            </a:r>
            <a:r>
              <a:rPr lang="en-US" dirty="0">
                <a:sym typeface="Symbol" pitchFamily="18" charset="2"/>
              </a:rPr>
              <a:t>we be sure that at least one of our X variables is a useful predictor i.e. is it the case that </a:t>
            </a:r>
            <a:r>
              <a:rPr kumimoji="1" lang="el-GR" dirty="0"/>
              <a:t>β</a:t>
            </a:r>
            <a:r>
              <a:rPr kumimoji="1" lang="en-US" baseline="-25000" dirty="0"/>
              <a:t>1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baseline="-25000" dirty="0"/>
              <a:t>2</a:t>
            </a:r>
            <a:r>
              <a:rPr kumimoji="1" lang="en-US" dirty="0"/>
              <a:t>=</a:t>
            </a:r>
            <a:r>
              <a:rPr kumimoji="1" lang="en-US" dirty="0">
                <a:sym typeface="Symbol" pitchFamily="18" charset="2"/>
              </a:rPr>
              <a:t>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dirty="0"/>
              <a:t> </a:t>
            </a:r>
            <a:r>
              <a:rPr kumimoji="1" lang="en-US" baseline="-25000" dirty="0"/>
              <a:t>p</a:t>
            </a:r>
            <a:r>
              <a:rPr kumimoji="1" lang="en-US" dirty="0"/>
              <a:t>=0?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953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Advertisement Data for multiple linear regression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91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lm.fit</a:t>
            </a:r>
            <a:r>
              <a:rPr lang="en-US" sz="2200" dirty="0" smtClean="0"/>
              <a:t>=lm(</a:t>
            </a:r>
            <a:r>
              <a:rPr lang="en-US" sz="2200" dirty="0" err="1" smtClean="0"/>
              <a:t>Sales~TV+Radio+Newspaper,data</a:t>
            </a:r>
            <a:r>
              <a:rPr lang="en-US" sz="2200" dirty="0" smtClean="0"/>
              <a:t>=Advertising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summary(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names(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err="1"/>
              <a:t>coef</a:t>
            </a:r>
            <a:r>
              <a:rPr lang="en-US" sz="2200" dirty="0"/>
              <a:t>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err="1"/>
              <a:t>confint</a:t>
            </a:r>
            <a:r>
              <a:rPr lang="en-US" sz="2200" dirty="0"/>
              <a:t>(</a:t>
            </a:r>
            <a:r>
              <a:rPr lang="en-US" sz="2200" dirty="0" err="1"/>
              <a:t>lm.fit</a:t>
            </a:r>
            <a:r>
              <a:rPr lang="en-US" sz="22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81" y="2803162"/>
            <a:ext cx="6678644" cy="39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1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smtClean="0">
                <a:latin typeface="+mn-lt"/>
              </a:rPr>
              <a:t>Is </a:t>
            </a:r>
            <a:r>
              <a:rPr lang="en-US" dirty="0" err="1">
                <a:latin typeface="+mn-lt"/>
              </a:rPr>
              <a:t>b</a:t>
            </a:r>
            <a:r>
              <a:rPr lang="en-US" baseline="-25000" dirty="0" err="1">
                <a:latin typeface="+mn-lt"/>
              </a:rPr>
              <a:t>j</a:t>
            </a:r>
            <a:r>
              <a:rPr lang="en-US" dirty="0">
                <a:latin typeface="+mn-lt"/>
              </a:rPr>
              <a:t>=0 i.e. is </a:t>
            </a:r>
            <a:r>
              <a:rPr lang="en-US" dirty="0" err="1">
                <a:latin typeface="+mn-lt"/>
              </a:rPr>
              <a:t>X</a:t>
            </a:r>
            <a:r>
              <a:rPr lang="en-US" baseline="-25000" dirty="0" err="1">
                <a:latin typeface="+mn-lt"/>
              </a:rPr>
              <a:t>j</a:t>
            </a:r>
            <a:r>
              <a:rPr lang="en-US" dirty="0">
                <a:latin typeface="+mn-lt"/>
              </a:rPr>
              <a:t> 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We use a hypothesis test to answer this question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H</a:t>
            </a:r>
            <a:r>
              <a:rPr lang="en-US" sz="2400" baseline="-25000" dirty="0"/>
              <a:t>0</a:t>
            </a:r>
            <a:r>
              <a:rPr lang="en-US" sz="2400" dirty="0"/>
              <a:t>:  </a:t>
            </a:r>
            <a:r>
              <a:rPr lang="en-US" sz="2400" dirty="0" err="1">
                <a:latin typeface="Symbol" pitchFamily="18" charset="2"/>
              </a:rPr>
              <a:t>b</a:t>
            </a:r>
            <a:r>
              <a:rPr lang="en-US" sz="2400" baseline="-25000" dirty="0" err="1"/>
              <a:t>j</a:t>
            </a:r>
            <a:r>
              <a:rPr lang="en-US" sz="2400" dirty="0"/>
              <a:t>=0     </a:t>
            </a:r>
            <a:r>
              <a:rPr lang="en-US" sz="2400" dirty="0" err="1"/>
              <a:t>vs</a:t>
            </a:r>
            <a:r>
              <a:rPr lang="en-US" sz="2400" dirty="0"/>
              <a:t>    H</a:t>
            </a:r>
            <a:r>
              <a:rPr lang="en-US" sz="2400" baseline="-25000" dirty="0"/>
              <a:t>a</a:t>
            </a:r>
            <a:r>
              <a:rPr lang="en-US" sz="2400" dirty="0"/>
              <a:t>: 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j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0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Calculate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t is large (equivalently p-value is small) we can be sure that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j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0 and that there is a relationship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48043"/>
              </p:ext>
            </p:extLst>
          </p:nvPr>
        </p:nvGraphicFramePr>
        <p:xfrm>
          <a:off x="2462138" y="2751842"/>
          <a:ext cx="144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138" y="2751842"/>
                        <a:ext cx="14478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46563" y="287129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200" dirty="0"/>
              <a:t>Number of standard deviations      	</a:t>
            </a:r>
            <a:r>
              <a:rPr kumimoji="1" lang="en-US" sz="2200" dirty="0" smtClean="0"/>
              <a:t>away from </a:t>
            </a:r>
            <a:r>
              <a:rPr kumimoji="1" lang="en-US" sz="2200" dirty="0"/>
              <a:t>zero.</a:t>
            </a:r>
            <a:endParaRPr kumimoji="1" lang="en-US" sz="2200" dirty="0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202294" y="3037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94" y="4647775"/>
            <a:ext cx="5867400" cy="911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18163" y="6215760"/>
            <a:ext cx="114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P-value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3987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3893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84163" y="636816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is 17.67 SE’s from 0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370563" y="552996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3474963" y="5654732"/>
            <a:ext cx="2179249" cy="1069028"/>
          </a:xfrm>
          <a:custGeom>
            <a:avLst/>
            <a:gdLst>
              <a:gd name="T0" fmla="*/ 0 w 1440"/>
              <a:gd name="T1" fmla="*/ 1219200 h 800"/>
              <a:gd name="T2" fmla="*/ 1905000 w 1440"/>
              <a:gd name="T3" fmla="*/ 1066800 h 800"/>
              <a:gd name="T4" fmla="*/ 2286000 w 1440"/>
              <a:gd name="T5" fmla="*/ 0 h 800"/>
              <a:gd name="T6" fmla="*/ 0 60000 65536"/>
              <a:gd name="T7" fmla="*/ 0 60000 65536"/>
              <a:gd name="T8" fmla="*/ 0 60000 65536"/>
              <a:gd name="T9" fmla="*/ 0 w 1440"/>
              <a:gd name="T10" fmla="*/ 0 h 800"/>
              <a:gd name="T11" fmla="*/ 1440 w 144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00">
                <a:moveTo>
                  <a:pt x="0" y="768"/>
                </a:moveTo>
                <a:cubicBezTo>
                  <a:pt x="480" y="784"/>
                  <a:pt x="960" y="800"/>
                  <a:pt x="1200" y="672"/>
                </a:cubicBezTo>
                <a:cubicBezTo>
                  <a:pt x="1440" y="544"/>
                  <a:pt x="1440" y="272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/>
          </p:nvPr>
        </p:nvGraphicFramePr>
        <p:xfrm>
          <a:off x="3255888" y="6007798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88" y="6007798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/>
          </p:nvPr>
        </p:nvGraphicFramePr>
        <p:xfrm>
          <a:off x="3909938" y="5998273"/>
          <a:ext cx="936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938" y="5998273"/>
                        <a:ext cx="936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/>
          </p:nvPr>
        </p:nvGraphicFramePr>
        <p:xfrm>
          <a:off x="579363" y="6368160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63" y="6368160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91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953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Case 1: Advertisement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91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Advertising=read.csv</a:t>
            </a:r>
            <a:r>
              <a:rPr lang="en-US" sz="2000" dirty="0"/>
              <a:t>("http://www-bcf.usc.edu/~</a:t>
            </a:r>
            <a:r>
              <a:rPr lang="en-US" sz="2000" dirty="0" err="1"/>
              <a:t>gareth</a:t>
            </a:r>
            <a:r>
              <a:rPr lang="en-US" sz="2000" dirty="0"/>
              <a:t>/ISL/Advertising.csv", header=TRUE); </a:t>
            </a:r>
          </a:p>
          <a:p>
            <a:pPr marL="0" indent="0">
              <a:buNone/>
            </a:pPr>
            <a:r>
              <a:rPr lang="en-US" sz="2000" dirty="0" err="1" smtClean="0"/>
              <a:t>newdata</a:t>
            </a:r>
            <a:r>
              <a:rPr lang="en-US" sz="2000" dirty="0" smtClean="0"/>
              <a:t>=Advertising[,-1]</a:t>
            </a:r>
          </a:p>
          <a:p>
            <a:pPr marL="0" indent="0">
              <a:buNone/>
            </a:pPr>
            <a:r>
              <a:rPr lang="en-US" sz="2000" dirty="0" smtClean="0"/>
              <a:t>fix(</a:t>
            </a:r>
            <a:r>
              <a:rPr lang="en-US" sz="2000" dirty="0" err="1"/>
              <a:t>newdata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View(</a:t>
            </a:r>
            <a:r>
              <a:rPr lang="en-US" sz="2000" dirty="0" err="1" smtClean="0"/>
              <a:t>newdata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names(</a:t>
            </a:r>
            <a:r>
              <a:rPr lang="en-US" sz="2000" dirty="0" err="1"/>
              <a:t>newdata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pairs(</a:t>
            </a:r>
            <a:r>
              <a:rPr lang="en-US" sz="2000" dirty="0" err="1"/>
              <a:t>newdata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63" y="2144628"/>
            <a:ext cx="4901784" cy="44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Individual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4141788"/>
            <a:ext cx="4806950" cy="792162"/>
          </a:xfrm>
          <a:solidFill>
            <a:srgbClr val="FFFFFF"/>
          </a:solidFill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4413" y="1223926"/>
            <a:ext cx="7893787" cy="11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>
                <a:latin typeface="Times New Roman" pitchFamily="18" charset="0"/>
              </a:rPr>
              <a:t>Is there a (statistically detectable) linear relationship between Newspapers and Sales after all the other variables have been accounted for?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36576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No:  big p-value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5334000"/>
            <a:ext cx="792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200" dirty="0">
                <a:latin typeface="Times New Roman" pitchFamily="18" charset="0"/>
              </a:rPr>
              <a:t>Almost all the explaining that Newspapers could do in simple regression has already been done by TV and Radio in multiple regression!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24600" y="4419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p-value in simple regression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5638800" cy="12842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0198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791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6478" y="3695075"/>
            <a:ext cx="644577" cy="2936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4148" y="4724399"/>
            <a:ext cx="644577" cy="2936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/>
              <a:t>Is the whole regression explaining anything at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Test for: 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003425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 err="1">
                <a:latin typeface="Symbol" pitchFamily="18" charset="2"/>
              </a:rPr>
              <a:t>b</a:t>
            </a:r>
            <a:r>
              <a:rPr kumimoji="1" lang="en-US" sz="2400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410384"/>
            <a:ext cx="7924800" cy="15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Answer comes from the </a:t>
            </a:r>
            <a:r>
              <a:rPr kumimoji="1" lang="en-US" sz="2400" dirty="0" smtClean="0">
                <a:latin typeface="Times New Roman" pitchFamily="18" charset="0"/>
              </a:rPr>
              <a:t>F test </a:t>
            </a:r>
            <a:r>
              <a:rPr kumimoji="1" lang="en-US" sz="2400" dirty="0">
                <a:latin typeface="Times New Roman" pitchFamily="18" charset="0"/>
              </a:rPr>
              <a:t>in the ANOVA (</a:t>
            </a:r>
            <a:r>
              <a:rPr kumimoji="1" lang="en-US" sz="2400" dirty="0" err="1">
                <a:latin typeface="Times New Roman" pitchFamily="18" charset="0"/>
              </a:rPr>
              <a:t>ANalysis</a:t>
            </a:r>
            <a:r>
              <a:rPr kumimoji="1" lang="en-US" sz="2400" dirty="0">
                <a:latin typeface="Times New Roman" pitchFamily="18" charset="0"/>
              </a:rPr>
              <a:t> Of </a:t>
            </a:r>
            <a:r>
              <a:rPr kumimoji="1" lang="en-US" sz="2400" dirty="0" err="1">
                <a:latin typeface="Times New Roman" pitchFamily="18" charset="0"/>
              </a:rPr>
              <a:t>VAriance</a:t>
            </a:r>
            <a:r>
              <a:rPr kumimoji="1" lang="en-US" sz="2400" dirty="0">
                <a:latin typeface="Times New Roman" pitchFamily="18" charset="0"/>
              </a:rPr>
              <a:t>) table.</a:t>
            </a:r>
          </a:p>
          <a:p>
            <a:r>
              <a:rPr kumimoji="1" lang="en-US" sz="2400" dirty="0">
                <a:latin typeface="Times New Roman" pitchFamily="18" charset="0"/>
              </a:rPr>
              <a:t>The ANOVA table has many pieces of information. What we care about is the F Ratio and the corresponding p-value.</a:t>
            </a:r>
          </a:p>
          <a:p>
            <a:endParaRPr kumimoji="1" lang="en-US" sz="2400" dirty="0">
              <a:latin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3267385"/>
            <a:ext cx="79248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35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589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Multiple Linear Regression: LSE background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926080" y="1671741"/>
            <a:ext cx="338153" cy="48810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91" y="1139821"/>
            <a:ext cx="5280909" cy="509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88" y="2171191"/>
            <a:ext cx="5933122" cy="138696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98220" y="3672840"/>
            <a:ext cx="6482762" cy="3017520"/>
            <a:chOff x="998220" y="3787140"/>
            <a:chExt cx="6482762" cy="30175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176" y="3840480"/>
              <a:ext cx="6417806" cy="2964180"/>
            </a:xfrm>
            <a:prstGeom prst="rect">
              <a:avLst/>
            </a:prstGeom>
          </p:spPr>
        </p:pic>
        <p:sp>
          <p:nvSpPr>
            <p:cNvPr id="14" name="Notched Right Arrow 13"/>
            <p:cNvSpPr/>
            <p:nvPr/>
          </p:nvSpPr>
          <p:spPr>
            <a:xfrm>
              <a:off x="998220" y="3787140"/>
              <a:ext cx="1280160" cy="398489"/>
            </a:xfrm>
            <a:prstGeom prst="notch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23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R-Square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600200"/>
            <a:ext cx="8286281" cy="22822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R-square will always increase when more variables </a:t>
            </a:r>
            <a:r>
              <a:rPr lang="en-US" sz="2200" dirty="0"/>
              <a:t>are added to the model, even if those variables are only </a:t>
            </a:r>
            <a:r>
              <a:rPr lang="en-US" sz="2200" dirty="0" smtClean="0"/>
              <a:t>weakly associated with </a:t>
            </a:r>
            <a:r>
              <a:rPr lang="en-US" sz="2200" dirty="0"/>
              <a:t>the response. This is due to the fact that adding another variable </a:t>
            </a:r>
            <a:r>
              <a:rPr lang="en-US" sz="2200" dirty="0" smtClean="0"/>
              <a:t>to the </a:t>
            </a:r>
            <a:r>
              <a:rPr lang="en-US" sz="2200" dirty="0"/>
              <a:t>least squares equations must allow us to fit the training data (</a:t>
            </a:r>
            <a:r>
              <a:rPr lang="en-US" sz="2200" dirty="0" smtClean="0"/>
              <a:t>though not </a:t>
            </a:r>
            <a:r>
              <a:rPr lang="en-US" sz="2200" dirty="0"/>
              <a:t>necessarily the testing data) more accurately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3809219"/>
            <a:ext cx="8058150" cy="93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83" y="4742669"/>
            <a:ext cx="4181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953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Deciding on Important Variables: </a:t>
            </a:r>
            <a:r>
              <a:rPr lang="en-US" sz="3000" dirty="0" smtClean="0">
                <a:solidFill>
                  <a:srgbClr val="C00000"/>
                </a:solidFill>
              </a:rPr>
              <a:t>variable selection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91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lm.fit1</a:t>
            </a:r>
            <a:r>
              <a:rPr lang="en-US" sz="2200" dirty="0" smtClean="0"/>
              <a:t>=lm(</a:t>
            </a:r>
            <a:r>
              <a:rPr lang="en-US" sz="2200" dirty="0" err="1" smtClean="0"/>
              <a:t>Sales~Newspaper,data</a:t>
            </a:r>
            <a:r>
              <a:rPr lang="en-US" sz="2200" dirty="0" smtClean="0"/>
              <a:t>=Advertising)</a:t>
            </a:r>
          </a:p>
          <a:p>
            <a:pPr marL="0" indent="0">
              <a:buNone/>
            </a:pPr>
            <a:r>
              <a:rPr lang="en-US" sz="2200" dirty="0" smtClean="0"/>
              <a:t>summary(lm.fit1)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lm.fit2=lm(</a:t>
            </a:r>
            <a:r>
              <a:rPr lang="en-US" sz="2200" dirty="0" err="1" smtClean="0"/>
              <a:t>Sales~Newspaper+TV,data</a:t>
            </a:r>
            <a:r>
              <a:rPr lang="en-US" sz="2200" dirty="0" smtClean="0"/>
              <a:t>=Advertising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smtClean="0"/>
              <a:t>summary(lm.fit2)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lm.fit3=lm(</a:t>
            </a:r>
            <a:r>
              <a:rPr lang="en-US" sz="2200" dirty="0" err="1" smtClean="0"/>
              <a:t>Sales~Newspaper+TV+Radio,data</a:t>
            </a:r>
            <a:r>
              <a:rPr lang="en-US" sz="2200" dirty="0" smtClean="0"/>
              <a:t>=Advertising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smtClean="0"/>
              <a:t>summary(lm.fit3)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lm.fit4=lm(</a:t>
            </a:r>
            <a:r>
              <a:rPr lang="en-US" sz="2200" dirty="0" err="1" smtClean="0"/>
              <a:t>Sales~TV+Radio,data</a:t>
            </a:r>
            <a:r>
              <a:rPr lang="en-US" sz="2200" dirty="0" smtClean="0"/>
              <a:t>=Advertising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smtClean="0"/>
              <a:t>summary(lm.fit4)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Qualitative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How do you stick </a:t>
            </a:r>
            <a:r>
              <a:rPr lang="en-US" dirty="0" smtClean="0"/>
              <a:t>“gender” with “men</a:t>
            </a:r>
            <a:r>
              <a:rPr lang="en-US" dirty="0"/>
              <a:t>” and “women” (category listings) into a regression equation</a:t>
            </a:r>
            <a:r>
              <a:rPr lang="en-US" dirty="0" smtClean="0"/>
              <a:t>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Code them as </a:t>
            </a:r>
            <a:r>
              <a:rPr lang="en-US" b="1" dirty="0">
                <a:solidFill>
                  <a:srgbClr val="C00000"/>
                </a:solidFill>
              </a:rPr>
              <a:t>indicator variables (dummy variables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For example we can “code” Males=0 and Females= 1.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8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One qualitative predictor with two levels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687"/>
            <a:ext cx="8445260" cy="5338313"/>
          </a:xfrm>
        </p:spPr>
        <p:txBody>
          <a:bodyPr/>
          <a:lstStyle/>
          <a:p>
            <a:r>
              <a:rPr lang="en-US" sz="2200" dirty="0" smtClean="0"/>
              <a:t>Q: To investigate </a:t>
            </a:r>
            <a:r>
              <a:rPr lang="en-US" sz="2200" dirty="0"/>
              <a:t>differences in credit card balance </a:t>
            </a:r>
            <a:r>
              <a:rPr lang="en-US" sz="2200" dirty="0" smtClean="0"/>
              <a:t>between males </a:t>
            </a:r>
            <a:r>
              <a:rPr lang="en-US" sz="2200" dirty="0"/>
              <a:t>and females, ignoring the other variables for the moment</a:t>
            </a:r>
            <a:r>
              <a:rPr lang="en-US" sz="22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200" dirty="0" smtClean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sz="2200" dirty="0" smtClean="0"/>
          </a:p>
          <a:p>
            <a:pPr>
              <a:buFont typeface="Wingdings" charset="2"/>
              <a:buChar char="Ø"/>
            </a:pPr>
            <a:endParaRPr lang="en-US" sz="2200" dirty="0" smtClean="0"/>
          </a:p>
          <a:p>
            <a:pPr>
              <a:buFont typeface="Wingdings" charset="2"/>
              <a:buChar char="Ø"/>
            </a:pPr>
            <a:endParaRPr lang="en-US" sz="2200" dirty="0" smtClean="0"/>
          </a:p>
          <a:p>
            <a:pPr>
              <a:buFont typeface="Wingdings" charset="2"/>
              <a:buChar char="Ø"/>
            </a:pPr>
            <a:r>
              <a:rPr lang="en-US" sz="2200" dirty="0" smtClean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sz="2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49" y="2326406"/>
            <a:ext cx="4557357" cy="986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2" y="4067175"/>
            <a:ext cx="7504982" cy="871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243455"/>
            <a:ext cx="8283819" cy="8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10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Two </a:t>
            </a:r>
            <a:r>
              <a:rPr lang="en-US" sz="3200" dirty="0"/>
              <a:t>qualitative </a:t>
            </a:r>
            <a:r>
              <a:rPr lang="en-US" sz="3200" dirty="0" smtClean="0"/>
              <a:t>predictors </a:t>
            </a:r>
            <a:r>
              <a:rPr lang="en-US" sz="3200" dirty="0"/>
              <a:t>with </a:t>
            </a:r>
            <a:r>
              <a:rPr lang="en-US" sz="3200" dirty="0" smtClean="0"/>
              <a:t>only two </a:t>
            </a:r>
            <a:r>
              <a:rPr lang="en-US" sz="3200" dirty="0"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286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Y: Balance. We want to include </a:t>
            </a:r>
            <a:r>
              <a:rPr lang="en-US" dirty="0"/>
              <a:t>income and gender.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extra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624823"/>
              </p:ext>
            </p:extLst>
          </p:nvPr>
        </p:nvGraphicFramePr>
        <p:xfrm>
          <a:off x="3160972" y="2623371"/>
          <a:ext cx="27003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972" y="2623371"/>
                        <a:ext cx="2700337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64257"/>
              </p:ext>
            </p:extLst>
          </p:nvPr>
        </p:nvGraphicFramePr>
        <p:xfrm>
          <a:off x="1009650" y="3485861"/>
          <a:ext cx="74755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6" imgW="4445000" imgH="571500" progId="Equation.3">
                  <p:embed/>
                </p:oleObj>
              </mc:Choice>
              <mc:Fallback>
                <p:oleObj name="Equation" r:id="rId6" imgW="444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85861"/>
                        <a:ext cx="7475538" cy="960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894" y="5269830"/>
            <a:ext cx="6283894" cy="11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Coding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different ways to code categorical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amount that females are above the average, for any given income level.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also the average amount that males are below the average, for any given income level.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917825" y="2511425"/>
          <a:ext cx="27003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511425"/>
                        <a:ext cx="2700338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630238" y="3683000"/>
          <a:ext cx="7731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6" imgW="4457700" imgH="571500" progId="Equation.3">
                  <p:embed/>
                </p:oleObj>
              </mc:Choice>
              <mc:Fallback>
                <p:oleObj name="Equation" r:id="rId6" imgW="445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683000"/>
                        <a:ext cx="773112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28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8499"/>
          </a:xfrm>
        </p:spPr>
        <p:txBody>
          <a:bodyPr>
            <a:noAutofit/>
          </a:bodyPr>
          <a:lstStyle/>
          <a:p>
            <a:r>
              <a:rPr lang="en-US" sz="3000" dirty="0" smtClean="0"/>
              <a:t>One qualitative predictor with more than two levels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687"/>
            <a:ext cx="8445260" cy="5338313"/>
          </a:xfrm>
        </p:spPr>
        <p:txBody>
          <a:bodyPr/>
          <a:lstStyle/>
          <a:p>
            <a:r>
              <a:rPr lang="en-US" sz="2200" dirty="0" smtClean="0"/>
              <a:t>Q: To investigate </a:t>
            </a:r>
            <a:r>
              <a:rPr lang="en-US" sz="2200" dirty="0"/>
              <a:t>differences in credit card balance </a:t>
            </a:r>
            <a:r>
              <a:rPr lang="en-US" sz="2200" dirty="0" smtClean="0"/>
              <a:t>between Ethnicity, </a:t>
            </a:r>
            <a:r>
              <a:rPr lang="en-US" sz="2200" dirty="0"/>
              <a:t>ignoring the other variables for the moment</a:t>
            </a:r>
            <a:r>
              <a:rPr lang="en-US" sz="22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200" b="1" i="1" dirty="0" smtClean="0">
                <a:solidFill>
                  <a:srgbClr val="C00000"/>
                </a:solidFill>
              </a:rPr>
              <a:t>Three levels of Ethnicity</a:t>
            </a:r>
          </a:p>
          <a:p>
            <a:pPr>
              <a:buFont typeface="Wingdings" charset="2"/>
              <a:buChar char="Ø"/>
            </a:pPr>
            <a:endParaRPr lang="en-US" sz="2200" dirty="0" smtClean="0"/>
          </a:p>
          <a:p>
            <a:pPr>
              <a:buFont typeface="Wingdings" charset="2"/>
              <a:buChar char="Ø"/>
            </a:pPr>
            <a:endParaRPr lang="en-US" sz="2200" dirty="0" smtClean="0"/>
          </a:p>
          <a:p>
            <a:pPr>
              <a:buFont typeface="Wingdings" charset="2"/>
              <a:buChar char="Ø"/>
            </a:pPr>
            <a:endParaRPr lang="en-US" sz="2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4" y="2324466"/>
            <a:ext cx="7957008" cy="4357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03807" y="1916740"/>
            <a:ext cx="2890535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contrasts(</a:t>
            </a:r>
            <a:r>
              <a:rPr lang="en-US" dirty="0" err="1" smtClean="0"/>
              <a:t>Credit$Ethnicity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70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953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Advertisement Data: background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97" y="1338867"/>
            <a:ext cx="7474077" cy="4873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When the effect on Y of increasing X</a:t>
            </a:r>
            <a:r>
              <a:rPr lang="en-US" sz="2800" baseline="-25000" dirty="0"/>
              <a:t>1</a:t>
            </a:r>
            <a:r>
              <a:rPr lang="en-US" sz="2800" dirty="0" smtClean="0"/>
              <a:t> </a:t>
            </a:r>
            <a:r>
              <a:rPr lang="en-US" sz="2800" dirty="0"/>
              <a:t>depends on another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[synergy effect]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Maybe the effect on Salary (Y) when increasing Position (X</a:t>
            </a:r>
            <a:r>
              <a:rPr lang="en-US" sz="2400" baseline="-25000" dirty="0"/>
              <a:t>1</a:t>
            </a:r>
            <a:r>
              <a:rPr lang="en-US" sz="2400" dirty="0"/>
              <a:t>) depends on gender (X</a:t>
            </a:r>
            <a:r>
              <a:rPr lang="en-US" sz="2400" baseline="-25000" dirty="0"/>
              <a:t>2</a:t>
            </a:r>
            <a:r>
              <a:rPr lang="en-US" sz="2400" dirty="0"/>
              <a:t>)?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For example maybe Male salaries go up faster (or slower) than Females as they get promoted</a:t>
            </a:r>
            <a:r>
              <a:rPr lang="en-US" sz="2400" dirty="0" smtClean="0"/>
              <a:t>.</a:t>
            </a:r>
          </a:p>
          <a:p>
            <a:pPr marL="274320" lvl="1" indent="0">
              <a:buNone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800" dirty="0"/>
              <a:t>Advertising 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TV and radio advertising both increase sales.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Perhaps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60" y="2396499"/>
            <a:ext cx="5894340" cy="202041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Spending </a:t>
            </a:r>
            <a:r>
              <a:rPr lang="en-US" dirty="0"/>
              <a:t>$1 extra on TV increases average sales by 0.0191 + </a:t>
            </a:r>
            <a:r>
              <a:rPr lang="en-US" dirty="0" smtClean="0"/>
              <a:t>0.0011Radio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Radio increases average sales by 0.0289 + 0.0011TV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6" y="4724400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80200" y="26116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Term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559289" y="1951947"/>
            <a:ext cx="0" cy="649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1363589" y="1524000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9" name="Equation" r:id="rId6" imgW="3086100" imgH="215900" progId="Equation.3">
                  <p:embed/>
                </p:oleObj>
              </mc:Choice>
              <mc:Fallback>
                <p:oleObj name="Equation" r:id="rId6" imgW="3086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589" y="1524000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666414" y="2372036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0" name="Equation" r:id="rId8" imgW="2870200" imgH="215900" progId="Equation.3">
                  <p:embed/>
                </p:oleObj>
              </mc:Choice>
              <mc:Fallback>
                <p:oleObj name="Equation" r:id="rId8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14" y="2372036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673099" y="3346450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1" name="Equation" r:id="rId10" imgW="2717800" imgH="215900" progId="Equation.3">
                  <p:embed/>
                </p:oleObj>
              </mc:Choice>
              <mc:Fallback>
                <p:oleObj name="Equation" r:id="rId10" imgW="271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99" y="3346450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93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9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Advert 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03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Advertising=</a:t>
            </a:r>
            <a:r>
              <a:rPr lang="en-US" sz="2000" dirty="0" err="1"/>
              <a:t>read.csv</a:t>
            </a:r>
            <a:r>
              <a:rPr lang="en-US" sz="2000" dirty="0" smtClean="0"/>
              <a:t>(“</a:t>
            </a:r>
            <a:r>
              <a:rPr lang="en-US" sz="2000" dirty="0" err="1" smtClean="0"/>
              <a:t>Advertising.csv</a:t>
            </a:r>
            <a:r>
              <a:rPr lang="en-US" sz="2000" dirty="0"/>
              <a:t>", header=TRUE); </a:t>
            </a:r>
          </a:p>
          <a:p>
            <a:pPr marL="0" indent="0">
              <a:buNone/>
            </a:pPr>
            <a:r>
              <a:rPr lang="en-US" sz="2000" dirty="0" err="1"/>
              <a:t>lm.fit</a:t>
            </a:r>
            <a:r>
              <a:rPr lang="en-US" sz="2000" dirty="0"/>
              <a:t>=lm(</a:t>
            </a:r>
            <a:r>
              <a:rPr lang="en-US" sz="2000" dirty="0" err="1"/>
              <a:t>Sales~TV</a:t>
            </a:r>
            <a:r>
              <a:rPr lang="en-US" sz="2000" dirty="0"/>
              <a:t>*</a:t>
            </a:r>
            <a:r>
              <a:rPr lang="en-US" sz="2000" dirty="0" err="1"/>
              <a:t>Radio,data</a:t>
            </a:r>
            <a:r>
              <a:rPr lang="en-US" sz="2000" dirty="0"/>
              <a:t>=Advertising)</a:t>
            </a:r>
          </a:p>
          <a:p>
            <a:pPr marL="0" indent="0">
              <a:buNone/>
            </a:pPr>
            <a:r>
              <a:rPr lang="en-US" sz="2000" dirty="0"/>
              <a:t>summary(</a:t>
            </a:r>
            <a:r>
              <a:rPr lang="en-US" sz="2000" dirty="0" err="1"/>
              <a:t>lm.fit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2" y="2688110"/>
            <a:ext cx="6606185" cy="40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8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accuracy of test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 descr="Screen Shot 2018-02-18 at 4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98821"/>
            <a:ext cx="8242300" cy="231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3656" y="1718469"/>
            <a:ext cx="697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other ML techniques, a part of data can be kept for testing  to do further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7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53101"/>
              </p:ext>
            </p:extLst>
          </p:nvPr>
        </p:nvGraphicFramePr>
        <p:xfrm>
          <a:off x="457200" y="2547244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</a:t>
                      </a:r>
                      <a:r>
                        <a:rPr lang="en-US" baseline="0" dirty="0" err="1" smtClean="0"/>
                        <a:t>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the better (&gt;.70)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</a:t>
                      </a:r>
                      <a:r>
                        <a:rPr lang="en-US" dirty="0" err="1" smtClean="0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the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F-statics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the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</a:t>
                      </a:r>
                      <a:r>
                        <a:rPr lang="en-US" baseline="0" dirty="0" smtClean="0"/>
                        <a:t> be greater than 1.96 for p-value to be less than 0.05 significance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Closer to zero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 (Mean Squared Error)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the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Minmax</a:t>
                      </a:r>
                      <a:r>
                        <a:rPr lang="en-US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the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 (Mean Absolute percentage</a:t>
                      </a:r>
                      <a:r>
                        <a:rPr lang="en-US" baseline="0" dirty="0" smtClean="0"/>
                        <a:t> error)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the better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8794" y="1528185"/>
            <a:ext cx="652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multiple lm models and use the below static to assess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4123"/>
          </a:xfrm>
        </p:spPr>
        <p:txBody>
          <a:bodyPr>
            <a:normAutofit fontScale="90000"/>
          </a:bodyPr>
          <a:lstStyle/>
          <a:p>
            <a:r>
              <a:rPr lang="en-US" dirty="0"/>
              <a:t>Advertisement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1412"/>
            <a:ext cx="8229600" cy="2135588"/>
          </a:xfrm>
        </p:spPr>
        <p:txBody>
          <a:bodyPr>
            <a:normAutofit/>
          </a:bodyPr>
          <a:lstStyle/>
          <a:p>
            <a:r>
              <a:rPr lang="en-US" sz="2200" dirty="0"/>
              <a:t>1. </a:t>
            </a:r>
            <a:r>
              <a:rPr lang="en-US" sz="2200" i="1" dirty="0"/>
              <a:t>Is there a relationship </a:t>
            </a:r>
            <a:r>
              <a:rPr lang="en-US" sz="2200" i="1" dirty="0" smtClean="0"/>
              <a:t>b/w </a:t>
            </a:r>
            <a:r>
              <a:rPr lang="en-US" sz="2200" i="1" dirty="0"/>
              <a:t>advertising </a:t>
            </a:r>
            <a:r>
              <a:rPr lang="en-US" sz="2200" i="1" dirty="0" smtClean="0"/>
              <a:t>budget (TV, Radio, or Newspaper) </a:t>
            </a:r>
            <a:r>
              <a:rPr lang="en-US" sz="2200" i="1" dirty="0"/>
              <a:t>and sales</a:t>
            </a:r>
            <a:r>
              <a:rPr lang="en-US" sz="2200" i="1" dirty="0" smtClean="0"/>
              <a:t>?</a:t>
            </a:r>
          </a:p>
          <a:p>
            <a:r>
              <a:rPr lang="en-US" sz="2200" i="1" dirty="0" smtClean="0"/>
              <a:t>2. How </a:t>
            </a:r>
            <a:r>
              <a:rPr lang="en-US" sz="2200" i="1" dirty="0"/>
              <a:t>strong is </a:t>
            </a:r>
            <a:r>
              <a:rPr lang="en-US" sz="2200" i="1" dirty="0" smtClean="0"/>
              <a:t>relationship b/w </a:t>
            </a:r>
            <a:r>
              <a:rPr lang="en-US" sz="2200" i="1" dirty="0"/>
              <a:t>advertising budget (TV, Radio, or Newspaper) and sales</a:t>
            </a:r>
            <a:r>
              <a:rPr lang="en-US" sz="2200" i="1" dirty="0" smtClean="0"/>
              <a:t>?</a:t>
            </a:r>
          </a:p>
          <a:p>
            <a:r>
              <a:rPr lang="en-US" sz="2200" i="1" dirty="0" smtClean="0"/>
              <a:t>3. Which </a:t>
            </a:r>
            <a:r>
              <a:rPr lang="en-US" sz="2200" i="1" dirty="0"/>
              <a:t>media contribute to sales</a:t>
            </a:r>
            <a:r>
              <a:rPr lang="en-US" sz="2200" i="1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80" y="1243451"/>
            <a:ext cx="6855389" cy="30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4123"/>
          </a:xfrm>
        </p:spPr>
        <p:txBody>
          <a:bodyPr>
            <a:noAutofit/>
          </a:bodyPr>
          <a:lstStyle/>
          <a:p>
            <a:r>
              <a:rPr lang="en-US" sz="3200" dirty="0"/>
              <a:t>Advertisement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1412"/>
            <a:ext cx="8229600" cy="2135588"/>
          </a:xfrm>
        </p:spPr>
        <p:txBody>
          <a:bodyPr>
            <a:normAutofit/>
          </a:bodyPr>
          <a:lstStyle/>
          <a:p>
            <a:r>
              <a:rPr lang="en-US" sz="2200" dirty="0"/>
              <a:t>4. </a:t>
            </a:r>
            <a:r>
              <a:rPr lang="en-US" sz="2200" i="1" dirty="0"/>
              <a:t>How accurately can we </a:t>
            </a:r>
            <a:r>
              <a:rPr lang="en-US" sz="2200" i="1" dirty="0">
                <a:solidFill>
                  <a:srgbClr val="C00000"/>
                </a:solidFill>
              </a:rPr>
              <a:t>estimate</a:t>
            </a:r>
            <a:r>
              <a:rPr lang="en-US" sz="2200" i="1" dirty="0"/>
              <a:t> </a:t>
            </a:r>
            <a:r>
              <a:rPr lang="en-US" sz="2200" i="1" dirty="0" smtClean="0"/>
              <a:t>effect </a:t>
            </a:r>
            <a:r>
              <a:rPr lang="en-US" sz="2200" i="1" dirty="0"/>
              <a:t>of each medium on sales?</a:t>
            </a:r>
          </a:p>
          <a:p>
            <a:r>
              <a:rPr lang="en-US" sz="2200" dirty="0"/>
              <a:t>5. </a:t>
            </a:r>
            <a:r>
              <a:rPr lang="en-US" sz="2200" i="1" dirty="0"/>
              <a:t>How accurately can we </a:t>
            </a:r>
            <a:r>
              <a:rPr lang="en-US" sz="2200" i="1" dirty="0">
                <a:solidFill>
                  <a:srgbClr val="0070C0"/>
                </a:solidFill>
              </a:rPr>
              <a:t>predict</a:t>
            </a:r>
            <a:r>
              <a:rPr lang="en-US" sz="2200" i="1" dirty="0"/>
              <a:t> future sales?</a:t>
            </a:r>
          </a:p>
          <a:p>
            <a:r>
              <a:rPr lang="en-US" sz="2200" dirty="0"/>
              <a:t>6. </a:t>
            </a:r>
            <a:r>
              <a:rPr lang="en-US" sz="2200" i="1" dirty="0"/>
              <a:t>Is the relationship linear?</a:t>
            </a:r>
          </a:p>
          <a:p>
            <a:r>
              <a:rPr lang="en-US" sz="2200" dirty="0"/>
              <a:t>7. </a:t>
            </a:r>
            <a:r>
              <a:rPr lang="en-US" sz="2200" i="1" dirty="0"/>
              <a:t>Is there </a:t>
            </a:r>
            <a:r>
              <a:rPr lang="en-US" sz="2200" i="1" dirty="0">
                <a:solidFill>
                  <a:srgbClr val="7030A0"/>
                </a:solidFill>
              </a:rPr>
              <a:t>synergy</a:t>
            </a:r>
            <a:r>
              <a:rPr lang="en-US" sz="2200" i="1" dirty="0"/>
              <a:t> among </a:t>
            </a:r>
            <a:r>
              <a:rPr lang="en-US" sz="2200" i="1" dirty="0" smtClean="0"/>
              <a:t>advertising </a:t>
            </a:r>
            <a:r>
              <a:rPr lang="en-US" sz="2200" i="1" dirty="0"/>
              <a:t>media?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80" y="1243451"/>
            <a:ext cx="6855389" cy="30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514413" cy="990600"/>
          </a:xfrm>
        </p:spPr>
        <p:txBody>
          <a:bodyPr>
            <a:normAutofit/>
          </a:bodyPr>
          <a:lstStyle/>
          <a:p>
            <a:r>
              <a:rPr lang="en-US" sz="3200" dirty="0"/>
              <a:t>Advertisement Data</a:t>
            </a:r>
            <a:r>
              <a:rPr lang="en-US" sz="3200" dirty="0" smtClean="0"/>
              <a:t>: how to fit the data? </a:t>
            </a:r>
            <a:r>
              <a:rPr lang="en-US" sz="3200" dirty="0" smtClean="0">
                <a:sym typeface="Wingdings" panose="05000000000000000000" pitchFamily="2" charset="2"/>
              </a:rPr>
              <a:t> </a:t>
            </a:r>
            <a:r>
              <a:rPr lang="en-US" sz="3200" dirty="0" smtClean="0"/>
              <a:t>LSE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01" y="1853783"/>
            <a:ext cx="6586538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589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Simple</a:t>
            </a:r>
            <a:r>
              <a:rPr lang="en-US" sz="3600" dirty="0" smtClean="0"/>
              <a:t> Linear Regression: LSE background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30121" y="1215686"/>
            <a:ext cx="5298523" cy="495300"/>
            <a:chOff x="530121" y="3119436"/>
            <a:chExt cx="6623153" cy="6191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121" y="3119437"/>
              <a:ext cx="2670279" cy="5985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3119436"/>
              <a:ext cx="2581275" cy="619125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3605134" y="3410262"/>
              <a:ext cx="562132" cy="3076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13" y="2054666"/>
            <a:ext cx="7086297" cy="1353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600" y="3812424"/>
            <a:ext cx="3153086" cy="118995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36688" y="1830891"/>
            <a:ext cx="419725" cy="79238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>
            <a:off x="929390" y="4204741"/>
            <a:ext cx="659567" cy="3222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078" y="5453725"/>
            <a:ext cx="6416725" cy="599938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>
            <a:off x="5260500" y="4124122"/>
            <a:ext cx="568144" cy="1219871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113" y="6344025"/>
            <a:ext cx="6948887" cy="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2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589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Simple Linear Regression: LSE background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6147" y="1144174"/>
            <a:ext cx="6588470" cy="2234565"/>
            <a:chOff x="636147" y="3812424"/>
            <a:chExt cx="7852644" cy="26633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8599" y="3812424"/>
              <a:ext cx="3752693" cy="141624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47" y="5741559"/>
              <a:ext cx="7852644" cy="734191"/>
            </a:xfrm>
            <a:prstGeom prst="rect">
              <a:avLst/>
            </a:prstGeom>
          </p:spPr>
        </p:pic>
        <p:sp>
          <p:nvSpPr>
            <p:cNvPr id="16" name="Curved Left Arrow 15"/>
            <p:cNvSpPr/>
            <p:nvPr/>
          </p:nvSpPr>
          <p:spPr>
            <a:xfrm>
              <a:off x="5862636" y="4204741"/>
              <a:ext cx="568144" cy="1633928"/>
            </a:xfrm>
            <a:prstGeom prst="curved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28" y="3925465"/>
            <a:ext cx="7471972" cy="25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589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Simple Linear Regression: LSE background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6148" y="1144174"/>
            <a:ext cx="6169952" cy="2092620"/>
            <a:chOff x="636147" y="3812424"/>
            <a:chExt cx="7852644" cy="26633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8599" y="3812424"/>
              <a:ext cx="3752693" cy="141624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47" y="5741559"/>
              <a:ext cx="7852644" cy="734191"/>
            </a:xfrm>
            <a:prstGeom prst="rect">
              <a:avLst/>
            </a:prstGeom>
          </p:spPr>
        </p:pic>
        <p:sp>
          <p:nvSpPr>
            <p:cNvPr id="16" name="Curved Left Arrow 15"/>
            <p:cNvSpPr/>
            <p:nvPr/>
          </p:nvSpPr>
          <p:spPr>
            <a:xfrm>
              <a:off x="5862636" y="4204741"/>
              <a:ext cx="568144" cy="1633928"/>
            </a:xfrm>
            <a:prstGeom prst="curved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41" y="3708710"/>
            <a:ext cx="5688767" cy="27704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146561" y="3943059"/>
            <a:ext cx="1311814" cy="1535847"/>
            <a:chOff x="7543800" y="3943059"/>
            <a:chExt cx="1311814" cy="1535847"/>
          </a:xfrm>
        </p:grpSpPr>
        <p:sp>
          <p:nvSpPr>
            <p:cNvPr id="8" name="Rectangle 7"/>
            <p:cNvSpPr/>
            <p:nvPr/>
          </p:nvSpPr>
          <p:spPr>
            <a:xfrm>
              <a:off x="7591628" y="3943059"/>
              <a:ext cx="109517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CMTI10"/>
                </a:rPr>
                <a:t>t-statistic</a:t>
              </a:r>
            </a:p>
            <a:p>
              <a:r>
                <a:rPr lang="en-US" i="1" dirty="0" smtClean="0">
                  <a:latin typeface="CMTI10"/>
                </a:rPr>
                <a:t>~t(n-2)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3800" y="4668422"/>
              <a:ext cx="1311814" cy="810484"/>
            </a:xfrm>
            <a:prstGeom prst="rect">
              <a:avLst/>
            </a:prstGeom>
          </p:spPr>
        </p:pic>
      </p:grpSp>
      <p:sp>
        <p:nvSpPr>
          <p:cNvPr id="13" name="Notched Right Arrow 12"/>
          <p:cNvSpPr/>
          <p:nvPr/>
        </p:nvSpPr>
        <p:spPr>
          <a:xfrm>
            <a:off x="6146533" y="5073664"/>
            <a:ext cx="659567" cy="3222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11838</TotalTime>
  <Words>1676</Words>
  <Application>Microsoft Macintosh PowerPoint</Application>
  <PresentationFormat>On-screen Show (4:3)</PresentationFormat>
  <Paragraphs>264</Paragraphs>
  <Slides>34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Linear Regression</vt:lpstr>
      <vt:lpstr>Case 1: Advertisement Data</vt:lpstr>
      <vt:lpstr>Advertisement Data: background</vt:lpstr>
      <vt:lpstr>Advertisement Data:</vt:lpstr>
      <vt:lpstr>Advertisement Data:</vt:lpstr>
      <vt:lpstr>Advertisement Data: how to fit the data?  LSE</vt:lpstr>
      <vt:lpstr>Simple Linear Regression: LSE background</vt:lpstr>
      <vt:lpstr>Simple Linear Regression: LSE background</vt:lpstr>
      <vt:lpstr>Simple Linear Regression: LSE background</vt:lpstr>
      <vt:lpstr>Advertisement Data for simple linear regression</vt:lpstr>
      <vt:lpstr>Q: Is b1=0 i.e. is X an important variable?</vt:lpstr>
      <vt:lpstr>Measures of Fit: R2</vt:lpstr>
      <vt:lpstr>Multiple Linear Regression Model</vt:lpstr>
      <vt:lpstr>Least Squares Estimate</vt:lpstr>
      <vt:lpstr>Relationship between population and least squares lines</vt:lpstr>
      <vt:lpstr>Inference in Regression</vt:lpstr>
      <vt:lpstr>Some Relevant Questions</vt:lpstr>
      <vt:lpstr>Advertisement Data for multiple linear regression</vt:lpstr>
      <vt:lpstr>1. Is bj=0 i.e. is Xj an important variable?</vt:lpstr>
      <vt:lpstr>Testing Individual Variables</vt:lpstr>
      <vt:lpstr>2. Is the whole regression explaining anything at all? </vt:lpstr>
      <vt:lpstr>Multiple Linear Regression: LSE background</vt:lpstr>
      <vt:lpstr>Adjusted R-Square</vt:lpstr>
      <vt:lpstr>Deciding on Important Variables: variable selection</vt:lpstr>
      <vt:lpstr>Qualitative Predictors</vt:lpstr>
      <vt:lpstr>One qualitative predictor with two levels</vt:lpstr>
      <vt:lpstr>Two qualitative predictors with only two levels</vt:lpstr>
      <vt:lpstr>Other Coding Schemes</vt:lpstr>
      <vt:lpstr>One qualitative predictor with more than two levels</vt:lpstr>
      <vt:lpstr>Interaction</vt:lpstr>
      <vt:lpstr>Interaction in advertising</vt:lpstr>
      <vt:lpstr>Advert Data:</vt:lpstr>
      <vt:lpstr>Checking accuracy of test data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san blore</cp:lastModifiedBy>
  <cp:revision>323</cp:revision>
  <cp:lastPrinted>2013-09-10T02:43:54Z</cp:lastPrinted>
  <dcterms:created xsi:type="dcterms:W3CDTF">2013-08-14T17:09:52Z</dcterms:created>
  <dcterms:modified xsi:type="dcterms:W3CDTF">2018-02-17T22:54:31Z</dcterms:modified>
</cp:coreProperties>
</file>