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FCB"/>
          </a:solidFill>
        </a:fill>
      </a:tcStyle>
    </a:wholeTbl>
    <a:band2H>
      <a:tcTxStyle b="def" i="def"/>
      <a:tcStyle>
        <a:tcBdr/>
        <a:fill>
          <a:solidFill>
            <a:srgbClr val="FFF0E7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2D1"/>
          </a:solidFill>
        </a:fill>
      </a:tcStyle>
    </a:wholeTbl>
    <a:band2H>
      <a:tcTxStyle b="def" i="def"/>
      <a:tcStyle>
        <a:tcBdr/>
        <a:fill>
          <a:solidFill>
            <a:srgbClr val="EBEAE9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ECCB"/>
          </a:solidFill>
        </a:fill>
      </a:tcStyle>
    </a:wholeTbl>
    <a:band2H>
      <a:tcTxStyle b="def" i="def"/>
      <a:tcStyle>
        <a:tcBdr/>
        <a:fill>
          <a:solidFill>
            <a:srgbClr val="F3F5E7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5"/>
          <p:cNvGrpSpPr/>
          <p:nvPr/>
        </p:nvGrpSpPr>
        <p:grpSpPr>
          <a:xfrm>
            <a:off x="-1" y="0"/>
            <a:ext cx="9144001" cy="6858000"/>
            <a:chOff x="0" y="0"/>
            <a:chExt cx="9144000" cy="6858000"/>
          </a:xfrm>
        </p:grpSpPr>
        <p:sp>
          <p:nvSpPr>
            <p:cNvPr id="19" name="Rectangle 7"/>
            <p:cNvSpPr/>
            <p:nvPr/>
          </p:nvSpPr>
          <p:spPr>
            <a:xfrm>
              <a:off x="-1" y="0"/>
              <a:ext cx="7162801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l="-19636" t="62278" r="119636" b="37721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62278" t="119636" r="37721" b="-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" name="Freeform 9"/>
          <p:cNvSpPr/>
          <p:nvPr/>
        </p:nvSpPr>
        <p:spPr>
          <a:xfrm rot="10800000">
            <a:off x="891821" y="5617774"/>
            <a:ext cx="7382935" cy="537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60" y="0"/>
                </a:lnTo>
                <a:lnTo>
                  <a:pt x="10769" y="4154"/>
                </a:lnTo>
                <a:lnTo>
                  <a:pt x="2114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Rectangle 10"/>
          <p:cNvSpPr/>
          <p:nvPr/>
        </p:nvSpPr>
        <p:spPr>
          <a:xfrm>
            <a:off x="989951" y="1016989"/>
            <a:ext cx="7179735" cy="48316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01600" dist="50800" dir="54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Rectangle 11"/>
          <p:cNvSpPr/>
          <p:nvPr/>
        </p:nvSpPr>
        <p:spPr>
          <a:xfrm>
            <a:off x="990600" y="1009650"/>
            <a:ext cx="7179734" cy="48316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101600" dist="50800" dir="54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435684">
            <a:off x="769521" y="702069"/>
            <a:ext cx="567831" cy="567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4096196">
            <a:off x="7855432" y="749719"/>
            <a:ext cx="566929" cy="566929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/>
          <p:nvPr>
            <p:ph type="title"/>
          </p:nvPr>
        </p:nvSpPr>
        <p:spPr>
          <a:xfrm>
            <a:off x="1727200" y="1794935"/>
            <a:ext cx="5723470" cy="1828090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1727200" y="3736621"/>
            <a:ext cx="5712179" cy="152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465E9C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465E9C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465E9C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465E9C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465E9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6358083" y="5356067"/>
            <a:ext cx="265717" cy="36817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5"/>
          <p:cNvGrpSpPr/>
          <p:nvPr/>
        </p:nvGrpSpPr>
        <p:grpSpPr>
          <a:xfrm>
            <a:off x="-1" y="0"/>
            <a:ext cx="9144001" cy="6858000"/>
            <a:chOff x="0" y="0"/>
            <a:chExt cx="9144000" cy="6858000"/>
          </a:xfrm>
        </p:grpSpPr>
        <p:sp>
          <p:nvSpPr>
            <p:cNvPr id="117" name="Rectangle 8"/>
            <p:cNvSpPr/>
            <p:nvPr/>
          </p:nvSpPr>
          <p:spPr>
            <a:xfrm>
              <a:off x="-1" y="0"/>
              <a:ext cx="7162801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l="-19636" t="62278" r="119636" b="37721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62278" t="119636" r="37721" b="-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0" name="Freeform 30"/>
          <p:cNvSpPr/>
          <p:nvPr/>
        </p:nvSpPr>
        <p:spPr>
          <a:xfrm rot="10800000">
            <a:off x="632177" y="6058037"/>
            <a:ext cx="7721601" cy="537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60" y="0"/>
                </a:lnTo>
                <a:lnTo>
                  <a:pt x="10769" y="4154"/>
                </a:lnTo>
                <a:lnTo>
                  <a:pt x="2114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Rectangle 11"/>
          <p:cNvSpPr/>
          <p:nvPr/>
        </p:nvSpPr>
        <p:spPr>
          <a:xfrm rot="21540000">
            <a:off x="749203" y="576867"/>
            <a:ext cx="3788942" cy="57222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01600" dist="50800" dir="54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Rectangle 12"/>
          <p:cNvSpPr/>
          <p:nvPr/>
        </p:nvSpPr>
        <p:spPr>
          <a:xfrm rot="21540000">
            <a:off x="745058" y="575768"/>
            <a:ext cx="3788941" cy="572229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101600" dist="50800" dir="54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Rectangle 28"/>
          <p:cNvSpPr/>
          <p:nvPr/>
        </p:nvSpPr>
        <p:spPr>
          <a:xfrm rot="60000">
            <a:off x="4468872" y="605162"/>
            <a:ext cx="3788941" cy="57222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01600" dist="50800" dir="54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Rectangle 29"/>
          <p:cNvSpPr/>
          <p:nvPr/>
        </p:nvSpPr>
        <p:spPr>
          <a:xfrm rot="60000">
            <a:off x="4464768" y="603919"/>
            <a:ext cx="3788941" cy="572229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101600" dist="50800" dir="54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435684">
            <a:off x="2371106" y="293953"/>
            <a:ext cx="567832" cy="567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4096196">
            <a:off x="6279646" y="333162"/>
            <a:ext cx="566929" cy="566929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itle Text"/>
          <p:cNvSpPr txBox="1"/>
          <p:nvPr>
            <p:ph type="title"/>
          </p:nvPr>
        </p:nvSpPr>
        <p:spPr>
          <a:xfrm rot="21540000">
            <a:off x="1106424" y="2020823"/>
            <a:ext cx="3063240" cy="1499617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28" name="Picture Placeholder 2"/>
          <p:cNvSpPr/>
          <p:nvPr>
            <p:ph type="pic" sz="half" idx="13"/>
          </p:nvPr>
        </p:nvSpPr>
        <p:spPr>
          <a:xfrm rot="60000">
            <a:off x="4898614" y="1207272"/>
            <a:ext cx="2913864" cy="4539413"/>
          </a:xfrm>
          <a:prstGeom prst="rect">
            <a:avLst/>
          </a:prstGeom>
          <a:ln w="101600" cap="rnd">
            <a:solidFill>
              <a:srgbClr val="FFFFFF"/>
            </a:solidFill>
            <a:round/>
          </a:ln>
          <a:effectLst>
            <a:outerShdw sx="100000" sy="100000" kx="0" ky="0" algn="b" rotWithShape="0" blurRad="88900" dist="0" dir="2700000">
              <a:srgbClr val="000000">
                <a:alpha val="40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9" name="Body Level One…"/>
          <p:cNvSpPr txBox="1"/>
          <p:nvPr>
            <p:ph type="body" sz="quarter" idx="1"/>
          </p:nvPr>
        </p:nvSpPr>
        <p:spPr>
          <a:xfrm rot="21540000">
            <a:off x="1152144" y="3621023"/>
            <a:ext cx="3044952" cy="210312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FontTx/>
              <a:buNone/>
              <a:defRPr sz="1600"/>
            </a:lvl1pPr>
            <a:lvl2pPr marL="0" indent="457200" algn="ctr">
              <a:spcBef>
                <a:spcPts val="300"/>
              </a:spcBef>
              <a:buClrTx/>
              <a:buSzTx/>
              <a:buFontTx/>
              <a:buNone/>
              <a:defRPr sz="1600"/>
            </a:lvl2pPr>
            <a:lvl3pPr marL="0" indent="914400" algn="ctr">
              <a:spcBef>
                <a:spcPts val="300"/>
              </a:spcBef>
              <a:buClrTx/>
              <a:buSzTx/>
              <a:buFontTx/>
              <a:buNone/>
              <a:defRPr sz="1600"/>
            </a:lvl3pPr>
            <a:lvl4pPr marL="0" indent="1371600" algn="ctr">
              <a:spcBef>
                <a:spcPts val="300"/>
              </a:spcBef>
              <a:buClrTx/>
              <a:buSzTx/>
              <a:buFontTx/>
              <a:buNone/>
              <a:defRPr sz="1600"/>
            </a:lvl4pPr>
            <a:lvl5pPr marL="0" indent="1828800" algn="ctr">
              <a:spcBef>
                <a:spcPts val="300"/>
              </a:spcBef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xfrm rot="60000">
            <a:off x="7850374" y="5901017"/>
            <a:ext cx="265716" cy="36817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Text"/>
          <p:cNvSpPr txBox="1"/>
          <p:nvPr>
            <p:ph type="title"/>
          </p:nvPr>
        </p:nvSpPr>
        <p:spPr>
          <a:xfrm>
            <a:off x="1095022" y="817581"/>
            <a:ext cx="6965246" cy="12024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8" name="Body Level One…"/>
          <p:cNvSpPr txBox="1"/>
          <p:nvPr>
            <p:ph type="body" sz="half" idx="1"/>
          </p:nvPr>
        </p:nvSpPr>
        <p:spPr>
          <a:xfrm>
            <a:off x="1463039" y="2119257"/>
            <a:ext cx="6196407" cy="3603812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/>
          <p:nvPr>
            <p:ph type="title"/>
          </p:nvPr>
        </p:nvSpPr>
        <p:spPr>
          <a:xfrm>
            <a:off x="6629400" y="925690"/>
            <a:ext cx="1430868" cy="476391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sz="half" idx="1"/>
          </p:nvPr>
        </p:nvSpPr>
        <p:spPr>
          <a:xfrm>
            <a:off x="1298220" y="1106312"/>
            <a:ext cx="5178780" cy="440266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1095022" y="817581"/>
            <a:ext cx="6965246" cy="12024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1463039" y="2119257"/>
            <a:ext cx="6196407" cy="360381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xfrm>
            <a:off x="1095022" y="817581"/>
            <a:ext cx="6965246" cy="12024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half" idx="1"/>
          </p:nvPr>
        </p:nvSpPr>
        <p:spPr>
          <a:xfrm>
            <a:off x="1463039" y="2119257"/>
            <a:ext cx="6196407" cy="360381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xfrm>
            <a:off x="1444979" y="2239429"/>
            <a:ext cx="6254044" cy="1362076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456267" y="3725333"/>
            <a:ext cx="6231467" cy="130951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465E9C"/>
                </a:solidFill>
              </a:defRPr>
            </a:lvl1pPr>
            <a:lvl2pPr marL="0" indent="4572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465E9C"/>
                </a:solidFill>
              </a:defRPr>
            </a:lvl2pPr>
            <a:lvl3pPr marL="0" indent="9144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465E9C"/>
                </a:solidFill>
              </a:defRPr>
            </a:lvl3pPr>
            <a:lvl4pPr marL="0" indent="13716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465E9C"/>
                </a:solidFill>
              </a:defRPr>
            </a:lvl4pPr>
            <a:lvl5pPr marL="0" indent="18288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465E9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1095022" y="817581"/>
            <a:ext cx="6965246" cy="12024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Body Level One…"/>
          <p:cNvSpPr txBox="1"/>
          <p:nvPr>
            <p:ph type="body" sz="quarter" idx="1"/>
          </p:nvPr>
        </p:nvSpPr>
        <p:spPr>
          <a:xfrm>
            <a:off x="1298447" y="2121406"/>
            <a:ext cx="3200401" cy="360273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1095022" y="817581"/>
            <a:ext cx="6965246" cy="12024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1557868" y="2122311"/>
            <a:ext cx="2939522" cy="82020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465E9C"/>
                </a:solidFill>
              </a:defRPr>
            </a:lvl1pPr>
            <a:lvl2pPr marL="0" indent="4572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465E9C"/>
                </a:solidFill>
              </a:defRPr>
            </a:lvl2pPr>
            <a:lvl3pPr marL="0" indent="9144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465E9C"/>
                </a:solidFill>
              </a:defRPr>
            </a:lvl3pPr>
            <a:lvl4pPr marL="0" indent="13716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465E9C"/>
                </a:solidFill>
              </a:defRPr>
            </a:lvl4pPr>
            <a:lvl5pPr marL="0" indent="18288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465E9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4"/>
          <p:cNvSpPr/>
          <p:nvPr>
            <p:ph type="body" sz="quarter" idx="13"/>
          </p:nvPr>
        </p:nvSpPr>
        <p:spPr>
          <a:xfrm>
            <a:off x="4910668" y="2122310"/>
            <a:ext cx="2944369" cy="822961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465E9C"/>
                </a:solidFill>
              </a:defRPr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095022" y="817581"/>
            <a:ext cx="6965246" cy="12024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15"/>
          <p:cNvGrpSpPr/>
          <p:nvPr/>
        </p:nvGrpSpPr>
        <p:grpSpPr>
          <a:xfrm>
            <a:off x="-1" y="0"/>
            <a:ext cx="9144001" cy="6858000"/>
            <a:chOff x="0" y="0"/>
            <a:chExt cx="9144000" cy="6858000"/>
          </a:xfrm>
        </p:grpSpPr>
        <p:sp>
          <p:nvSpPr>
            <p:cNvPr id="97" name="Rectangle 8"/>
            <p:cNvSpPr/>
            <p:nvPr/>
          </p:nvSpPr>
          <p:spPr>
            <a:xfrm>
              <a:off x="-1" y="0"/>
              <a:ext cx="7162801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l="-19636" t="62278" r="119636" b="37721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62278" t="119636" r="37721" b="-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0" name="Freeform 10"/>
          <p:cNvSpPr/>
          <p:nvPr/>
        </p:nvSpPr>
        <p:spPr>
          <a:xfrm rot="10800000">
            <a:off x="632177" y="6058037"/>
            <a:ext cx="7721601" cy="537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60" y="0"/>
                </a:lnTo>
                <a:lnTo>
                  <a:pt x="10769" y="4154"/>
                </a:lnTo>
                <a:lnTo>
                  <a:pt x="2114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 15"/>
          <p:cNvSpPr/>
          <p:nvPr/>
        </p:nvSpPr>
        <p:spPr>
          <a:xfrm rot="60000">
            <a:off x="4468872" y="605162"/>
            <a:ext cx="3788941" cy="57222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01600" dist="50800" dir="54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Rectangle 16"/>
          <p:cNvSpPr/>
          <p:nvPr/>
        </p:nvSpPr>
        <p:spPr>
          <a:xfrm rot="60000">
            <a:off x="4471415" y="603503"/>
            <a:ext cx="3788941" cy="572229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101600" dist="50800" dir="54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Rectangle 12"/>
          <p:cNvSpPr/>
          <p:nvPr/>
        </p:nvSpPr>
        <p:spPr>
          <a:xfrm rot="21540000">
            <a:off x="749203" y="576867"/>
            <a:ext cx="3788942" cy="57222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01600" dist="50800" dir="54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Rectangle 13"/>
          <p:cNvSpPr/>
          <p:nvPr/>
        </p:nvSpPr>
        <p:spPr>
          <a:xfrm rot="21540000">
            <a:off x="749808" y="576071"/>
            <a:ext cx="3788941" cy="572229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101600" dist="50800" dir="54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435684">
            <a:off x="2371106" y="293953"/>
            <a:ext cx="567832" cy="567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4096196">
            <a:off x="6279646" y="333162"/>
            <a:ext cx="566929" cy="566929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Title Text"/>
          <p:cNvSpPr txBox="1"/>
          <p:nvPr>
            <p:ph type="title"/>
          </p:nvPr>
        </p:nvSpPr>
        <p:spPr>
          <a:xfrm rot="21540000">
            <a:off x="1108976" y="2020042"/>
            <a:ext cx="3064828" cy="15030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half" idx="1"/>
          </p:nvPr>
        </p:nvSpPr>
        <p:spPr>
          <a:xfrm rot="60000">
            <a:off x="4854290" y="1150993"/>
            <a:ext cx="3020793" cy="4625490"/>
          </a:xfrm>
          <a:prstGeom prst="rect">
            <a:avLst/>
          </a:prstGeom>
        </p:spPr>
        <p:txBody>
          <a:bodyPr anchor="ctr"/>
          <a:lstStyle>
            <a:lvl1pPr>
              <a:defRPr sz="2200"/>
            </a:lvl1pPr>
            <a:lvl2pPr marL="667512" indent="-301752">
              <a:defRPr sz="2200"/>
            </a:lvl2pPr>
            <a:lvl3pPr marL="965200" indent="-279400">
              <a:defRPr sz="2200"/>
            </a:lvl3pPr>
            <a:lvl4pPr marL="1365885" indent="-314325">
              <a:defRPr sz="2200"/>
            </a:lvl4pPr>
            <a:lvl5pPr marL="1776548" indent="-359228"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Text Placeholder 3"/>
          <p:cNvSpPr/>
          <p:nvPr>
            <p:ph type="body" sz="quarter" idx="13"/>
          </p:nvPr>
        </p:nvSpPr>
        <p:spPr>
          <a:xfrm rot="21540000">
            <a:off x="1148124" y="3623748"/>
            <a:ext cx="3048893" cy="21004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ClrTx/>
              <a:buSzTx/>
              <a:buFontTx/>
              <a:buNone/>
              <a:defRPr sz="1600"/>
            </a:pP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 rot="60000">
            <a:off x="7845598" y="5897952"/>
            <a:ext cx="265717" cy="36817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/>
          <p:nvPr/>
        </p:nvGrpSpPr>
        <p:grpSpPr>
          <a:xfrm>
            <a:off x="-1" y="0"/>
            <a:ext cx="9144001" cy="6858000"/>
            <a:chOff x="0" y="0"/>
            <a:chExt cx="9144000" cy="6858000"/>
          </a:xfrm>
        </p:grpSpPr>
        <p:sp>
          <p:nvSpPr>
            <p:cNvPr id="2" name="Rectangle 7"/>
            <p:cNvSpPr/>
            <p:nvPr/>
          </p:nvSpPr>
          <p:spPr>
            <a:xfrm>
              <a:off x="-1" y="0"/>
              <a:ext cx="7162801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l="-19636" t="62278" r="119636" b="37721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62278" t="119636" r="37721" b="-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" name="Freeform 9"/>
          <p:cNvSpPr/>
          <p:nvPr/>
        </p:nvSpPr>
        <p:spPr>
          <a:xfrm rot="10800000">
            <a:off x="628650" y="6069329"/>
            <a:ext cx="7920992" cy="537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60" y="0"/>
                </a:lnTo>
                <a:lnTo>
                  <a:pt x="10769" y="4154"/>
                </a:lnTo>
                <a:lnTo>
                  <a:pt x="2114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Rectangle 10"/>
          <p:cNvSpPr/>
          <p:nvPr/>
        </p:nvSpPr>
        <p:spPr>
          <a:xfrm>
            <a:off x="731519" y="575309"/>
            <a:ext cx="7696201" cy="571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01600" dist="50800" dir="54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Rectangle 11"/>
          <p:cNvSpPr/>
          <p:nvPr/>
        </p:nvSpPr>
        <p:spPr>
          <a:xfrm>
            <a:off x="731519" y="576072"/>
            <a:ext cx="7696201" cy="5715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101600" dist="50800" dir="54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435684">
            <a:off x="543740" y="273091"/>
            <a:ext cx="567832" cy="567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4096196">
            <a:off x="8115079" y="298163"/>
            <a:ext cx="566929" cy="56692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7958509" y="5807627"/>
            <a:ext cx="265717" cy="3681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400">
                <a:solidFill>
                  <a:srgbClr val="465E9C"/>
                </a:solidFill>
                <a:latin typeface="Rage Italic"/>
                <a:ea typeface="Rage Italic"/>
                <a:cs typeface="Rage Italic"/>
                <a:sym typeface="Rage Ital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onstantia"/>
          <a:ea typeface="Constantia"/>
          <a:cs typeface="Constantia"/>
          <a:sym typeface="Constantia"/>
        </a:defRPr>
      </a:lvl9pPr>
    </p:titleStyle>
    <p:bodyStyle>
      <a:lvl1pPr marL="274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85000"/>
        <a:buFont typeface="Brush Script MT"/>
        <a:buChar char="O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665018" marR="0" indent="-29925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85000"/>
        <a:buFont typeface="Brush Script MT"/>
        <a:buChar char="O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9601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85000"/>
        <a:buFont typeface="Brush Script MT"/>
        <a:buChar char="O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135636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85000"/>
        <a:buFont typeface="Brush Script MT"/>
        <a:buChar char="O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176022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85000"/>
        <a:buFont typeface="Brush Script MT"/>
        <a:buChar char="O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2125979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85000"/>
        <a:buFont typeface="Brush Script MT"/>
        <a:buChar char="O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2491739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85000"/>
        <a:buFont typeface="Brush Script MT"/>
        <a:buChar char="O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2857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85000"/>
        <a:buFont typeface="Brush Script MT"/>
        <a:buChar char="O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322326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2"/>
        </a:buClr>
        <a:buSzPct val="85000"/>
        <a:buFont typeface="Brush Script MT"/>
        <a:buChar char="O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ge Italic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ge Italic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ge Italic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ge Italic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ge Italic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ge Italic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ge Italic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ge Italic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ge Ital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Data Visualisation using ggplot2"/>
          <p:cNvSpPr txBox="1"/>
          <p:nvPr>
            <p:ph type="title"/>
          </p:nvPr>
        </p:nvSpPr>
        <p:spPr>
          <a:xfrm>
            <a:off x="988490" y="2169207"/>
            <a:ext cx="6965246" cy="1202486"/>
          </a:xfrm>
          <a:prstGeom prst="rect">
            <a:avLst/>
          </a:prstGeom>
        </p:spPr>
        <p:txBody>
          <a:bodyPr/>
          <a:lstStyle/>
          <a:p>
            <a:pPr defTabSz="749808">
              <a:defRPr sz="3607"/>
            </a:pPr>
          </a:p>
          <a:p>
            <a:pPr defTabSz="749808">
              <a:defRPr sz="3607"/>
            </a:pPr>
            <a:r>
              <a:t>Data Visualisation using ggplot2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title"/>
          </p:nvPr>
        </p:nvSpPr>
        <p:spPr>
          <a:xfrm>
            <a:off x="1165578" y="476454"/>
            <a:ext cx="6965245" cy="1202486"/>
          </a:xfrm>
          <a:prstGeom prst="rect">
            <a:avLst/>
          </a:prstGeom>
        </p:spPr>
        <p:txBody>
          <a:bodyPr/>
          <a:lstStyle/>
          <a:p>
            <a:pPr/>
            <a:r>
              <a:t>ggplot</a:t>
            </a:r>
          </a:p>
        </p:txBody>
      </p:sp>
      <p:sp>
        <p:nvSpPr>
          <p:cNvPr id="190" name="Rectangle 9"/>
          <p:cNvSpPr/>
          <p:nvPr/>
        </p:nvSpPr>
        <p:spPr>
          <a:xfrm>
            <a:off x="2743200" y="1600200"/>
            <a:ext cx="3810000" cy="121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C97F1C"/>
              </a:gs>
            </a:gsLst>
            <a:lin ang="5400000"/>
          </a:gradFill>
          <a:ln>
            <a:solidFill>
              <a:schemeClr val="accent1"/>
            </a:solidFill>
          </a:ln>
          <a:effectLst>
            <a:outerShdw sx="100000" sy="100000" kx="0" ky="0" algn="b" rotWithShape="0" blurRad="38100" dist="38100" dir="4800000">
              <a:srgbClr val="000000">
                <a:alpha val="32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defRPr>
            </a:pPr>
          </a:p>
        </p:txBody>
      </p:sp>
      <p:sp>
        <p:nvSpPr>
          <p:cNvPr id="191" name="TextBox 10"/>
          <p:cNvSpPr txBox="1"/>
          <p:nvPr/>
        </p:nvSpPr>
        <p:spPr>
          <a:xfrm>
            <a:off x="3048000" y="1600200"/>
            <a:ext cx="3200400" cy="119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 u="sng">
                <a:latin typeface="Constantia"/>
                <a:ea typeface="Constantia"/>
                <a:cs typeface="Constantia"/>
                <a:sym typeface="Constantia"/>
              </a:defRPr>
            </a:pPr>
            <a:r>
              <a:t>Creating a plot</a:t>
            </a:r>
          </a:p>
          <a:p>
            <a:pPr marL="285750" indent="-285750">
              <a:buSzPct val="100000"/>
              <a:buChar char="-"/>
              <a:defRPr sz="2400">
                <a:latin typeface="Constantia"/>
                <a:ea typeface="Constantia"/>
                <a:cs typeface="Constantia"/>
                <a:sym typeface="Constantia"/>
              </a:defRPr>
            </a:pPr>
            <a:r>
              <a:t>Adding data</a:t>
            </a:r>
          </a:p>
          <a:p>
            <a:pPr marL="285750" indent="-285750">
              <a:buSzPct val="100000"/>
              <a:buChar char="-"/>
              <a:defRPr sz="2400">
                <a:latin typeface="Constantia"/>
                <a:ea typeface="Constantia"/>
                <a:cs typeface="Constantia"/>
                <a:sym typeface="Constantia"/>
              </a:defRPr>
            </a:pPr>
            <a:r>
              <a:t>Mapping aesthetics</a:t>
            </a:r>
          </a:p>
        </p:txBody>
      </p:sp>
      <p:sp>
        <p:nvSpPr>
          <p:cNvPr id="192" name="Rectangle 11"/>
          <p:cNvSpPr/>
          <p:nvPr/>
        </p:nvSpPr>
        <p:spPr>
          <a:xfrm>
            <a:off x="2743200" y="4419600"/>
            <a:ext cx="3810000" cy="121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C97F1C"/>
              </a:gs>
            </a:gsLst>
            <a:lin ang="5400000"/>
          </a:gradFill>
          <a:ln>
            <a:solidFill>
              <a:schemeClr val="accent1"/>
            </a:solidFill>
          </a:ln>
          <a:effectLst>
            <a:outerShdw sx="100000" sy="100000" kx="0" ky="0" algn="b" rotWithShape="0" blurRad="38100" dist="38100" dir="4800000">
              <a:srgbClr val="000000">
                <a:alpha val="32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TextBox 12"/>
          <p:cNvSpPr txBox="1"/>
          <p:nvPr/>
        </p:nvSpPr>
        <p:spPr>
          <a:xfrm>
            <a:off x="3048000" y="4724400"/>
            <a:ext cx="3200400" cy="535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Adding layers*</a:t>
            </a:r>
          </a:p>
        </p:txBody>
      </p:sp>
      <p:sp>
        <p:nvSpPr>
          <p:cNvPr id="194" name="Straight Arrow Connector 14"/>
          <p:cNvSpPr/>
          <p:nvPr/>
        </p:nvSpPr>
        <p:spPr>
          <a:xfrm>
            <a:off x="4648200" y="3581400"/>
            <a:ext cx="0" cy="838200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TextBox 17"/>
          <p:cNvSpPr txBox="1"/>
          <p:nvPr/>
        </p:nvSpPr>
        <p:spPr>
          <a:xfrm>
            <a:off x="762000" y="2971800"/>
            <a:ext cx="76962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 u="sng">
                <a:latin typeface="Constantia"/>
                <a:ea typeface="Constantia"/>
                <a:cs typeface="Constantia"/>
                <a:sym typeface="Constantia"/>
              </a:defRPr>
            </a:pPr>
            <a:r>
              <a:t>Exp:</a:t>
            </a:r>
            <a:r>
              <a:rPr b="0" u="none"/>
              <a:t> p &lt;- ggplot(diamonds, aes(carat, price, colour = cut))  </a:t>
            </a:r>
          </a:p>
        </p:txBody>
      </p:sp>
      <p:sp>
        <p:nvSpPr>
          <p:cNvPr id="196" name="TextBox 18"/>
          <p:cNvSpPr txBox="1"/>
          <p:nvPr/>
        </p:nvSpPr>
        <p:spPr>
          <a:xfrm>
            <a:off x="838200" y="5772089"/>
            <a:ext cx="68580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 u="sng">
                <a:latin typeface="Constantia"/>
                <a:ea typeface="Constantia"/>
                <a:cs typeface="Constantia"/>
                <a:sym typeface="Constantia"/>
              </a:defRPr>
            </a:pPr>
            <a:r>
              <a:t>Exp:</a:t>
            </a:r>
            <a:r>
              <a:rPr b="0" u="none"/>
              <a:t> p &lt;- p + layer(geom = "point")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Faceting</a:t>
            </a:r>
          </a:p>
        </p:txBody>
      </p:sp>
      <p:sp>
        <p:nvSpPr>
          <p:cNvPr id="199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Arial"/>
              <a:buChar char="•"/>
              <a:defRPr sz="2800">
                <a:latin typeface="Constantia"/>
                <a:ea typeface="Constantia"/>
                <a:cs typeface="Constantia"/>
                <a:sym typeface="Constantia"/>
              </a:defRPr>
            </a:pPr>
            <a:r>
              <a:t>Lay out multiple plots on a page</a:t>
            </a:r>
          </a:p>
          <a:p>
            <a:pPr lvl="1" marL="640080" indent="-274320">
              <a:spcBef>
                <a:spcPts val="600"/>
              </a:spcBef>
              <a:buFont typeface="Arial"/>
              <a:buChar char="•"/>
              <a:defRPr sz="2800">
                <a:latin typeface="Constantia"/>
                <a:ea typeface="Constantia"/>
                <a:cs typeface="Constantia"/>
                <a:sym typeface="Constantia"/>
              </a:defRPr>
            </a:pPr>
            <a:r>
              <a:t>Split data into subsets</a:t>
            </a:r>
            <a:endParaRPr sz="2200"/>
          </a:p>
          <a:p>
            <a:pPr lvl="1" marL="640080" indent="-274320">
              <a:spcBef>
                <a:spcPts val="600"/>
              </a:spcBef>
              <a:buFont typeface="Arial"/>
              <a:buChar char="•"/>
              <a:defRPr sz="2800">
                <a:latin typeface="Constantia"/>
                <a:ea typeface="Constantia"/>
                <a:cs typeface="Constantia"/>
                <a:sym typeface="Constantia"/>
              </a:defRPr>
            </a:pPr>
            <a:r>
              <a:t>Plot subsets into different panels</a:t>
            </a:r>
          </a:p>
        </p:txBody>
      </p:sp>
      <p:pic>
        <p:nvPicPr>
          <p:cNvPr id="20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800" y="3657600"/>
            <a:ext cx="6615114" cy="2499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Scales</a:t>
            </a:r>
          </a:p>
        </p:txBody>
      </p:sp>
      <p:sp>
        <p:nvSpPr>
          <p:cNvPr id="203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Control mapping from data to aesthetic attributes</a:t>
            </a:r>
          </a:p>
          <a:p>
            <a:pPr>
              <a:buFont typeface="Arial"/>
              <a:buChar char="•"/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One scale per aesthetic</a:t>
            </a:r>
          </a:p>
        </p:txBody>
      </p:sp>
      <p:pic>
        <p:nvPicPr>
          <p:cNvPr id="2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0600" y="3682031"/>
            <a:ext cx="3338513" cy="112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000" y="3638744"/>
            <a:ext cx="3257550" cy="1158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000" y="4997675"/>
            <a:ext cx="3481388" cy="1050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00600" y="4997675"/>
            <a:ext cx="3371850" cy="1069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Faceting</a:t>
            </a:r>
          </a:p>
        </p:txBody>
      </p:sp>
      <p:sp>
        <p:nvSpPr>
          <p:cNvPr id="210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24942" indent="-224942" defTabSz="749808">
              <a:spcBef>
                <a:spcPts val="400"/>
              </a:spcBef>
              <a:buSzPct val="120000"/>
              <a:buFont typeface="Arial"/>
              <a:buChar char="•"/>
              <a:defRPr sz="1968">
                <a:latin typeface="Constantia"/>
                <a:ea typeface="Constantia"/>
                <a:cs typeface="Constantia"/>
                <a:sym typeface="Constantia"/>
              </a:defRPr>
            </a:pPr>
            <a:r>
              <a:t>Faceting is ggplot2 parlance for small multiples</a:t>
            </a:r>
          </a:p>
          <a:p>
            <a:pPr marL="224942" indent="-224942" defTabSz="749808">
              <a:spcBef>
                <a:spcPts val="400"/>
              </a:spcBef>
              <a:buSzPct val="120000"/>
              <a:buFont typeface="Arial"/>
              <a:buChar char="•"/>
              <a:defRPr sz="1968">
                <a:latin typeface="Constantia"/>
                <a:ea typeface="Constantia"/>
                <a:cs typeface="Constantia"/>
                <a:sym typeface="Constantia"/>
              </a:defRPr>
            </a:pPr>
            <a:r>
              <a:t>The idea is to create separate graphs for subsets of data</a:t>
            </a:r>
          </a:p>
          <a:p>
            <a:pPr marL="224942" indent="-224942" defTabSz="749808">
              <a:spcBef>
                <a:spcPts val="400"/>
              </a:spcBef>
              <a:buSzPct val="120000"/>
              <a:buFont typeface="Arial"/>
              <a:buChar char="•"/>
              <a:defRPr sz="1968">
                <a:latin typeface="Constantia"/>
                <a:ea typeface="Constantia"/>
                <a:cs typeface="Constantia"/>
                <a:sym typeface="Constantia"/>
              </a:defRPr>
            </a:pPr>
            <a:r>
              <a:t>ggplot2 offers two functions for creating small multiples:</a:t>
            </a:r>
          </a:p>
          <a:p>
            <a:pPr lvl="1" marL="524865" indent="-224942" defTabSz="749808">
              <a:spcBef>
                <a:spcPts val="400"/>
              </a:spcBef>
              <a:buSzPct val="120000"/>
              <a:buFont typeface="Arial"/>
              <a:buChar char="•"/>
              <a:defRPr sz="1803">
                <a:solidFill>
                  <a:srgbClr val="E36D6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facet_wrap()</a:t>
            </a:r>
            <a:r>
              <a:rPr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: define subsets as the levels of a single grouping variable</a:t>
            </a:r>
          </a:p>
          <a:p>
            <a:pPr lvl="1" marL="524865" indent="-224942" defTabSz="749808">
              <a:spcBef>
                <a:spcPts val="400"/>
              </a:spcBef>
              <a:buSzPct val="120000"/>
              <a:buFont typeface="Arial"/>
              <a:buChar char="•"/>
              <a:defRPr sz="1803">
                <a:solidFill>
                  <a:srgbClr val="E36D6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facet_grid()</a:t>
            </a:r>
            <a:r>
              <a:rPr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: define subsets as the crossing of two grouping variables</a:t>
            </a:r>
          </a:p>
          <a:p>
            <a:pPr marL="224942" indent="-224942" defTabSz="749808">
              <a:spcBef>
                <a:spcPts val="400"/>
              </a:spcBef>
              <a:buSzPct val="120000"/>
              <a:buFont typeface="Arial"/>
              <a:buChar char="•"/>
              <a:defRPr sz="1968">
                <a:latin typeface="Constantia"/>
                <a:ea typeface="Constantia"/>
                <a:cs typeface="Constantia"/>
                <a:sym typeface="Constantia"/>
              </a:defRPr>
            </a:pPr>
            <a:r>
              <a:t>Facilitates comparison among plots, not just of geoms within a plot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Facet Types</a:t>
            </a:r>
          </a:p>
        </p:txBody>
      </p:sp>
      <p:sp>
        <p:nvSpPr>
          <p:cNvPr id="213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None/>
              <a:defRPr sz="2800"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2D grid of panels:</a:t>
            </a:r>
          </a:p>
        </p:txBody>
      </p:sp>
      <p:pic>
        <p:nvPicPr>
          <p:cNvPr id="2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0775" y="2667000"/>
            <a:ext cx="6090048" cy="34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Content Placeholder 2"/>
          <p:cNvSpPr txBox="1"/>
          <p:nvPr/>
        </p:nvSpPr>
        <p:spPr>
          <a:xfrm>
            <a:off x="4648200" y="1701552"/>
            <a:ext cx="3429000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600"/>
              </a:spcBef>
              <a:defRPr sz="2800"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1D ribbon of panels wrapped into 2D: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Faceting Formula</a:t>
            </a:r>
          </a:p>
        </p:txBody>
      </p:sp>
      <p:pic>
        <p:nvPicPr>
          <p:cNvPr id="2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362200"/>
            <a:ext cx="6667500" cy="3295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Scales in Facets</a:t>
            </a:r>
          </a:p>
        </p:txBody>
      </p:sp>
      <p:pic>
        <p:nvPicPr>
          <p:cNvPr id="2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2659590"/>
            <a:ext cx="7629525" cy="3136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Themes</a:t>
            </a:r>
          </a:p>
        </p:txBody>
      </p:sp>
      <p:sp>
        <p:nvSpPr>
          <p:cNvPr id="224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20000"/>
              <a:buFont typeface="Arial"/>
              <a:buChar char="•"/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The ggplot2 theme system handles non-data plot elements such as</a:t>
            </a:r>
          </a:p>
          <a:p>
            <a:pPr lvl="1" marL="640080" indent="-274320">
              <a:buSzPct val="120000"/>
              <a:buFont typeface="Arial"/>
              <a:buChar char="•"/>
              <a:defRPr sz="2200">
                <a:latin typeface="Constantia"/>
                <a:ea typeface="Constantia"/>
                <a:cs typeface="Constantia"/>
                <a:sym typeface="Constantia"/>
              </a:defRPr>
            </a:pPr>
            <a:r>
              <a:t>Axis labels</a:t>
            </a:r>
          </a:p>
          <a:p>
            <a:pPr lvl="1" marL="640080" indent="-274320">
              <a:buSzPct val="120000"/>
              <a:buFont typeface="Arial"/>
              <a:buChar char="•"/>
              <a:defRPr sz="2200">
                <a:latin typeface="Constantia"/>
                <a:ea typeface="Constantia"/>
                <a:cs typeface="Constantia"/>
                <a:sym typeface="Constantia"/>
              </a:defRPr>
            </a:pPr>
            <a:r>
              <a:t>Plot background</a:t>
            </a:r>
          </a:p>
          <a:p>
            <a:pPr lvl="1" marL="640080" indent="-274320">
              <a:buSzPct val="120000"/>
              <a:buFont typeface="Arial"/>
              <a:buChar char="•"/>
              <a:defRPr sz="2200">
                <a:latin typeface="Constantia"/>
                <a:ea typeface="Constantia"/>
                <a:cs typeface="Constantia"/>
                <a:sym typeface="Constantia"/>
              </a:defRPr>
            </a:pPr>
            <a:r>
              <a:t>Facet label background</a:t>
            </a:r>
          </a:p>
          <a:p>
            <a:pPr lvl="1" marL="640080" indent="-274320">
              <a:buSzPct val="120000"/>
              <a:buFont typeface="Arial"/>
              <a:buChar char="•"/>
              <a:defRPr sz="2200">
                <a:latin typeface="Constantia"/>
                <a:ea typeface="Constantia"/>
                <a:cs typeface="Constantia"/>
                <a:sym typeface="Constantia"/>
              </a:defRPr>
            </a:pPr>
            <a:r>
              <a:t>Legend appearance</a:t>
            </a:r>
          </a:p>
          <a:p>
            <a:pPr>
              <a:buSzPct val="120000"/>
              <a:buFont typeface="Arial"/>
              <a:buChar char="•"/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Specific theme elements can be overridden using </a:t>
            </a:r>
            <a:r>
              <a:rPr>
                <a:solidFill>
                  <a:srgbClr val="E36D61"/>
                </a:solidFill>
                <a:latin typeface="Consolas"/>
                <a:ea typeface="Consolas"/>
                <a:cs typeface="Consolas"/>
                <a:sym typeface="Consolas"/>
              </a:rPr>
              <a:t>theme()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/>
          <p:nvPr>
            <p:ph type="title"/>
          </p:nvPr>
        </p:nvSpPr>
        <p:spPr>
          <a:xfrm>
            <a:off x="1095023" y="817581"/>
            <a:ext cx="6965244" cy="1202487"/>
          </a:xfrm>
          <a:prstGeom prst="rect">
            <a:avLst/>
          </a:prstGeom>
        </p:spPr>
        <p:txBody>
          <a:bodyPr/>
          <a:lstStyle/>
          <a:p>
            <a:pPr/>
            <a:r>
              <a:t>Position adjustments</a:t>
            </a:r>
          </a:p>
        </p:txBody>
      </p:sp>
      <p:sp>
        <p:nvSpPr>
          <p:cNvPr id="227" name="Content Placeholder 2"/>
          <p:cNvSpPr txBox="1"/>
          <p:nvPr>
            <p:ph type="body" sz="half" idx="1"/>
          </p:nvPr>
        </p:nvSpPr>
        <p:spPr>
          <a:xfrm>
            <a:off x="1416432" y="1806319"/>
            <a:ext cx="6196406" cy="36038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Font typeface="Arial"/>
              <a:buChar char="•"/>
              <a:defRPr sz="2800">
                <a:latin typeface="Constantia"/>
                <a:ea typeface="Constantia"/>
                <a:cs typeface="Constantia"/>
                <a:sym typeface="Constantia"/>
              </a:defRPr>
            </a:pPr>
            <a:r>
              <a:t>Tweak positioning of geometric objects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/>
              <a:buChar char="•"/>
              <a:defRPr sz="2800">
                <a:latin typeface="Constantia"/>
                <a:ea typeface="Constantia"/>
                <a:cs typeface="Constantia"/>
                <a:sym typeface="Constantia"/>
              </a:defRPr>
            </a:pPr>
            <a:r>
              <a:t>Avoid overlaps</a:t>
            </a:r>
          </a:p>
        </p:txBody>
      </p:sp>
      <p:pic>
        <p:nvPicPr>
          <p:cNvPr id="2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3229806"/>
            <a:ext cx="3810000" cy="1504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7200" y="4724400"/>
            <a:ext cx="4000500" cy="1362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/>
          <p:nvPr>
            <p:ph type="title"/>
          </p:nvPr>
        </p:nvSpPr>
        <p:spPr>
          <a:xfrm>
            <a:off x="1095023" y="817581"/>
            <a:ext cx="6965244" cy="1202487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Statistical Transformations</a:t>
            </a:r>
          </a:p>
        </p:txBody>
      </p:sp>
      <p:sp>
        <p:nvSpPr>
          <p:cNvPr id="232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20000"/>
              <a:buFont typeface="Arial"/>
              <a:buChar char="•"/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Each geom has a default statistic, but these can be changed</a:t>
            </a:r>
          </a:p>
          <a:p>
            <a:pPr>
              <a:buSzPct val="120000"/>
              <a:buFont typeface="Arial"/>
              <a:buChar char="•"/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Some plot types (such as scatterplots) do not require transformations–each point is plotted at x and y coordinates equal to the original value</a:t>
            </a:r>
          </a:p>
          <a:p>
            <a:pPr>
              <a:buSzPct val="120000"/>
              <a:buFont typeface="Arial"/>
              <a:buChar char="•"/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Other plots, such as boxplots, histograms, prediction lines etc. require statistical transformations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>
            <p:ph type="title"/>
          </p:nvPr>
        </p:nvSpPr>
        <p:spPr>
          <a:xfrm>
            <a:off x="1095023" y="817581"/>
            <a:ext cx="6965244" cy="1202487"/>
          </a:xfrm>
          <a:prstGeom prst="rect">
            <a:avLst/>
          </a:prstGeom>
        </p:spPr>
        <p:txBody>
          <a:bodyPr/>
          <a:lstStyle/>
          <a:p>
            <a:pPr/>
            <a:r>
              <a:t>How it works</a:t>
            </a:r>
          </a:p>
        </p:txBody>
      </p:sp>
      <p:sp>
        <p:nvSpPr>
          <p:cNvPr id="160" name="Content Placeholder 2"/>
          <p:cNvSpPr txBox="1"/>
          <p:nvPr>
            <p:ph type="body" sz="half" idx="1"/>
          </p:nvPr>
        </p:nvSpPr>
        <p:spPr>
          <a:xfrm>
            <a:off x="1463039" y="2119257"/>
            <a:ext cx="6196406" cy="360381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2800">
                <a:latin typeface="Constantia"/>
                <a:ea typeface="Constantia"/>
                <a:cs typeface="Constantia"/>
                <a:sym typeface="Constantia"/>
              </a:defRPr>
            </a:pPr>
            <a:r>
              <a:t>Two options of working with the package</a:t>
            </a:r>
          </a:p>
          <a:p>
            <a:pPr marL="457200" indent="-457200">
              <a:spcBef>
                <a:spcPts val="600"/>
              </a:spcBef>
              <a:buSzPct val="120000"/>
              <a:buFontTx/>
              <a:buAutoNum type="arabicPeriod" startAt="1"/>
              <a:defRPr sz="2800">
                <a:latin typeface="Constantia"/>
                <a:ea typeface="Constantia"/>
                <a:cs typeface="Constantia"/>
                <a:sym typeface="Constantia"/>
              </a:defRPr>
            </a:pPr>
            <a:r>
              <a:t>Easy – using </a:t>
            </a:r>
            <a:r>
              <a:rPr>
                <a:solidFill>
                  <a:srgbClr val="E36D61"/>
                </a:solidFill>
                <a:latin typeface="Consolas"/>
                <a:ea typeface="Consolas"/>
                <a:cs typeface="Consolas"/>
                <a:sym typeface="Consolas"/>
              </a:rPr>
              <a:t>qplot() </a:t>
            </a:r>
            <a:r>
              <a:t>(=quick plot)</a:t>
            </a:r>
          </a:p>
          <a:p>
            <a:pPr marL="457200" indent="-457200">
              <a:spcBef>
                <a:spcPts val="600"/>
              </a:spcBef>
              <a:buSzPct val="120000"/>
              <a:buFontTx/>
              <a:buAutoNum type="arabicPeriod" startAt="1"/>
              <a:defRPr sz="2800">
                <a:latin typeface="Constantia"/>
                <a:ea typeface="Constantia"/>
                <a:cs typeface="Constantia"/>
                <a:sym typeface="Constantia"/>
              </a:defRPr>
            </a:pPr>
            <a:r>
              <a:t>Complicated – using ggplot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/>
          <p:cNvSpPr txBox="1"/>
          <p:nvPr>
            <p:ph type="title"/>
          </p:nvPr>
        </p:nvSpPr>
        <p:spPr>
          <a:xfrm>
            <a:off x="1095023" y="817581"/>
            <a:ext cx="6965244" cy="1202487"/>
          </a:xfrm>
          <a:prstGeom prst="rect">
            <a:avLst/>
          </a:prstGeom>
        </p:spPr>
        <p:txBody>
          <a:bodyPr/>
          <a:lstStyle/>
          <a:p>
            <a:pPr/>
            <a:r>
              <a:t>Exp: </a:t>
            </a:r>
            <a:r>
              <a:rPr>
                <a:solidFill>
                  <a:srgbClr val="E36D61"/>
                </a:solidFill>
                <a:latin typeface="Consolas"/>
                <a:ea typeface="Consolas"/>
                <a:cs typeface="Consolas"/>
                <a:sym typeface="Consolas"/>
              </a:rPr>
              <a:t>position_jitter</a:t>
            </a:r>
          </a:p>
        </p:txBody>
      </p:sp>
      <p:sp>
        <p:nvSpPr>
          <p:cNvPr id="235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Font typeface="Arial"/>
              <a:buChar char="•"/>
              <a:defRPr sz="2800"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Avoid overplotting by jittering points</a:t>
            </a:r>
          </a:p>
        </p:txBody>
      </p:sp>
      <p:sp>
        <p:nvSpPr>
          <p:cNvPr id="236" name="Rectangle 3"/>
          <p:cNvSpPr txBox="1"/>
          <p:nvPr/>
        </p:nvSpPr>
        <p:spPr>
          <a:xfrm>
            <a:off x="1295400" y="3657600"/>
            <a:ext cx="6172200" cy="110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E36D6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ggplot(overplotted, aes(x,y)) +</a:t>
            </a:r>
          </a:p>
          <a:p>
            <a:pPr>
              <a:defRPr sz="2400">
                <a:solidFill>
                  <a:srgbClr val="E36D6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geom_point(position=position_jitter</a:t>
            </a:r>
          </a:p>
          <a:p>
            <a:pPr>
              <a:defRPr sz="2400">
                <a:solidFill>
                  <a:srgbClr val="E36D6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(w=0.1, h=0.1))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xfrm>
            <a:off x="1095023" y="817581"/>
            <a:ext cx="6965244" cy="1202487"/>
          </a:xfrm>
          <a:prstGeom prst="rect">
            <a:avLst/>
          </a:prstGeom>
        </p:spPr>
        <p:txBody>
          <a:bodyPr/>
          <a:lstStyle/>
          <a:p>
            <a:pPr/>
            <a:r>
              <a:t>qplot </a:t>
            </a:r>
          </a:p>
        </p:txBody>
      </p:sp>
      <p:sp>
        <p:nvSpPr>
          <p:cNvPr id="163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68833" indent="-268833" defTabSz="896111">
              <a:spcBef>
                <a:spcPts val="600"/>
              </a:spcBef>
              <a:buFont typeface="Arial"/>
              <a:buChar char="•"/>
              <a:defRPr sz="2744">
                <a:latin typeface="Constantia"/>
                <a:ea typeface="Constantia"/>
                <a:cs typeface="Constantia"/>
                <a:sym typeface="Constantia"/>
              </a:defRPr>
            </a:pPr>
            <a:r>
              <a:t> Basically very similar to the function </a:t>
            </a:r>
            <a:r>
              <a:rPr>
                <a:solidFill>
                  <a:srgbClr val="E36D61"/>
                </a:solidFill>
                <a:latin typeface="Consolas"/>
                <a:ea typeface="Consolas"/>
                <a:cs typeface="Consolas"/>
                <a:sym typeface="Consolas"/>
              </a:rPr>
              <a:t>plot()</a:t>
            </a:r>
            <a:r>
              <a:rPr>
                <a:solidFill>
                  <a:srgbClr val="E36D61"/>
                </a:solidFill>
              </a:rPr>
              <a:t> </a:t>
            </a:r>
            <a:r>
              <a:t>in R</a:t>
            </a:r>
          </a:p>
          <a:p>
            <a:pPr marL="268833" indent="-268833" defTabSz="896111">
              <a:spcBef>
                <a:spcPts val="600"/>
              </a:spcBef>
              <a:buFont typeface="Arial"/>
              <a:buChar char="•"/>
              <a:defRPr sz="2744">
                <a:latin typeface="Constantia"/>
                <a:ea typeface="Constantia"/>
                <a:cs typeface="Constantia"/>
                <a:sym typeface="Constantia"/>
              </a:defRPr>
            </a:pPr>
            <a:r>
              <a:t> The first two arguments to </a:t>
            </a:r>
            <a:r>
              <a:rPr>
                <a:solidFill>
                  <a:srgbClr val="E36D61"/>
                </a:solidFill>
                <a:latin typeface="Consolas"/>
                <a:ea typeface="Consolas"/>
                <a:cs typeface="Consolas"/>
                <a:sym typeface="Consolas"/>
              </a:rPr>
              <a:t>qplot()</a:t>
            </a:r>
            <a:r>
              <a:t> are x and y</a:t>
            </a:r>
          </a:p>
          <a:p>
            <a:pPr marL="268833" indent="-268833" defTabSz="896111">
              <a:spcBef>
                <a:spcPts val="600"/>
              </a:spcBef>
              <a:buFont typeface="Arial"/>
              <a:buChar char="•"/>
              <a:defRPr sz="2744">
                <a:latin typeface="Constantia"/>
                <a:ea typeface="Constantia"/>
                <a:cs typeface="Constantia"/>
                <a:sym typeface="Constantia"/>
              </a:defRPr>
            </a:pPr>
            <a:r>
              <a:t> An optional data argument (recommended) </a:t>
            </a:r>
          </a:p>
          <a:p>
            <a:pPr marL="268833" indent="-268833" defTabSz="896111">
              <a:spcBef>
                <a:spcPts val="600"/>
              </a:spcBef>
              <a:buFont typeface="Arial"/>
              <a:buChar char="•"/>
              <a:defRPr sz="2744">
                <a:latin typeface="Constantia"/>
                <a:ea typeface="Constantia"/>
                <a:cs typeface="Constantia"/>
                <a:sym typeface="Constantia"/>
              </a:defRPr>
            </a:pPr>
            <a:r>
              <a:t> Exp: </a:t>
            </a:r>
            <a:r>
              <a:rPr>
                <a:solidFill>
                  <a:srgbClr val="E36D61"/>
                </a:solidFill>
                <a:latin typeface="Consolas"/>
                <a:ea typeface="Consolas"/>
                <a:cs typeface="Consolas"/>
                <a:sym typeface="Consolas"/>
              </a:rPr>
              <a:t>qplot(x, y, data = mydata)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xfrm>
            <a:off x="1095023" y="817581"/>
            <a:ext cx="6965244" cy="1202487"/>
          </a:xfrm>
          <a:prstGeom prst="rect">
            <a:avLst/>
          </a:prstGeom>
        </p:spPr>
        <p:txBody>
          <a:bodyPr/>
          <a:lstStyle/>
          <a:p>
            <a:pPr/>
            <a:r>
              <a:t>qplot</a:t>
            </a:r>
          </a:p>
        </p:txBody>
      </p:sp>
      <p:sp>
        <p:nvSpPr>
          <p:cNvPr id="166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 You can change color, size, shape and transparency (all of this is called aesthetics)</a:t>
            </a:r>
          </a:p>
          <a:p>
            <a:pPr>
              <a:buFont typeface="Arial"/>
              <a:buChar char="•"/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 This can either be set to the default aesthetics or manually using the function I().</a:t>
            </a:r>
          </a:p>
          <a:p>
            <a:pPr>
              <a:buFont typeface="Arial"/>
              <a:buChar char="•"/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 You can decide on the type of the plot (scatterplot, box-plot, histogram) by using “geom” function.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/>
          <p:nvPr>
            <p:ph type="title"/>
          </p:nvPr>
        </p:nvSpPr>
        <p:spPr>
          <a:xfrm>
            <a:off x="1095023" y="817581"/>
            <a:ext cx="6965244" cy="1202487"/>
          </a:xfrm>
          <a:prstGeom prst="rect">
            <a:avLst/>
          </a:prstGeom>
        </p:spPr>
        <p:txBody>
          <a:bodyPr/>
          <a:lstStyle/>
          <a:p>
            <a:pPr/>
            <a:r>
              <a:t>ggplot - How it works</a:t>
            </a:r>
          </a:p>
        </p:txBody>
      </p:sp>
      <p:sp>
        <p:nvSpPr>
          <p:cNvPr id="169" name="Content Placeholder 2"/>
          <p:cNvSpPr txBox="1"/>
          <p:nvPr>
            <p:ph type="body" sz="half" idx="1"/>
          </p:nvPr>
        </p:nvSpPr>
        <p:spPr>
          <a:xfrm>
            <a:off x="1463039" y="2119257"/>
            <a:ext cx="6196406" cy="360381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500">
                <a:latin typeface="Constantia"/>
                <a:ea typeface="Constantia"/>
                <a:cs typeface="Constantia"/>
                <a:sym typeface="Constantia"/>
              </a:defRPr>
            </a:pPr>
            <a:r>
              <a:t>A </a:t>
            </a:r>
            <a:r>
              <a:rPr b="1">
                <a:solidFill>
                  <a:srgbClr val="7EA9CA"/>
                </a:solidFill>
              </a:rPr>
              <a:t>plot</a:t>
            </a:r>
            <a:r>
              <a:t> is made up of multiple layers.</a:t>
            </a:r>
            <a:endParaRPr sz="2200"/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500">
                <a:latin typeface="Constantia"/>
                <a:ea typeface="Constantia"/>
                <a:cs typeface="Constantia"/>
                <a:sym typeface="Constantia"/>
              </a:defRPr>
            </a:pPr>
            <a:r>
              <a:t>A </a:t>
            </a:r>
            <a:r>
              <a:rPr b="1">
                <a:solidFill>
                  <a:srgbClr val="7EA9CA"/>
                </a:solidFill>
              </a:rPr>
              <a:t>layer</a:t>
            </a:r>
            <a:r>
              <a:t> consists of data, a set of</a:t>
            </a:r>
            <a:endParaRPr sz="2200"/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b="1" sz="2500">
                <a:solidFill>
                  <a:srgbClr val="7EA9CA"/>
                </a:solidFill>
                <a:latin typeface="Constantia"/>
                <a:ea typeface="Constantia"/>
                <a:cs typeface="Constantia"/>
                <a:sym typeface="Constantia"/>
              </a:defRPr>
            </a:pPr>
            <a:r>
              <a:t>mappings</a:t>
            </a:r>
            <a:r>
              <a:rPr b="0">
                <a:solidFill>
                  <a:srgbClr val="000000"/>
                </a:solidFill>
              </a:rPr>
              <a:t> between variables and</a:t>
            </a:r>
            <a:endParaRPr sz="2200"/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500">
                <a:latin typeface="Constantia"/>
                <a:ea typeface="Constantia"/>
                <a:cs typeface="Constantia"/>
                <a:sym typeface="Constantia"/>
              </a:defRPr>
            </a:pPr>
            <a:r>
              <a:t>aesthetics, a </a:t>
            </a:r>
            <a:r>
              <a:rPr b="1">
                <a:solidFill>
                  <a:srgbClr val="7EA9CA"/>
                </a:solidFill>
              </a:rPr>
              <a:t>geom</a:t>
            </a:r>
            <a:r>
              <a:t>etric object and a</a:t>
            </a:r>
            <a:endParaRPr sz="2200"/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b="1" sz="2500">
                <a:solidFill>
                  <a:srgbClr val="7EA9CA"/>
                </a:solidFill>
                <a:latin typeface="Constantia"/>
                <a:ea typeface="Constantia"/>
                <a:cs typeface="Constantia"/>
                <a:sym typeface="Constantia"/>
              </a:defRPr>
            </a:pPr>
            <a:r>
              <a:t>stat</a:t>
            </a:r>
            <a:r>
              <a:rPr b="0">
                <a:solidFill>
                  <a:srgbClr val="000000"/>
                </a:solidFill>
              </a:rPr>
              <a:t>istical transformation</a:t>
            </a:r>
            <a:r>
              <a:rPr b="0">
                <a:solidFill>
                  <a:srgbClr val="FF0000"/>
                </a:solidFill>
              </a:rPr>
              <a:t>.</a:t>
            </a:r>
            <a:endParaRPr sz="2800"/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b="1" sz="2500">
                <a:solidFill>
                  <a:srgbClr val="7EA9CA"/>
                </a:solidFill>
                <a:latin typeface="Constantia"/>
                <a:ea typeface="Constantia"/>
                <a:cs typeface="Constantia"/>
                <a:sym typeface="Constantia"/>
              </a:defRPr>
            </a:pPr>
            <a:r>
              <a:t>Scales</a:t>
            </a:r>
            <a:r>
              <a:rPr b="0">
                <a:solidFill>
                  <a:srgbClr val="000000"/>
                </a:solidFill>
              </a:rPr>
              <a:t> control the details of the mapping.</a:t>
            </a:r>
            <a:endParaRPr sz="2200"/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500">
                <a:latin typeface="Constantia"/>
                <a:ea typeface="Constantia"/>
                <a:cs typeface="Constantia"/>
                <a:sym typeface="Constantia"/>
              </a:defRPr>
            </a:pPr>
            <a:r>
              <a:t>All components are independent and</a:t>
            </a:r>
            <a:endParaRPr sz="2200"/>
          </a:p>
          <a:p>
            <a:pPr marL="0" indent="0">
              <a:lnSpc>
                <a:spcPct val="90000"/>
              </a:lnSpc>
              <a:spcBef>
                <a:spcPts val="600"/>
              </a:spcBef>
              <a:buSzTx/>
              <a:buNone/>
              <a:defRPr sz="2500">
                <a:latin typeface="Constantia"/>
                <a:ea typeface="Constantia"/>
                <a:cs typeface="Constantia"/>
                <a:sym typeface="Constantia"/>
              </a:defRPr>
            </a:pPr>
            <a:r>
              <a:t>reusable.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Anatomy of a plot</a:t>
            </a:r>
          </a:p>
        </p:txBody>
      </p:sp>
      <p:sp>
        <p:nvSpPr>
          <p:cNvPr id="172" name="Content Placeholder 2"/>
          <p:cNvSpPr txBox="1"/>
          <p:nvPr>
            <p:ph type="body" sz="half" idx="1"/>
          </p:nvPr>
        </p:nvSpPr>
        <p:spPr>
          <a:xfrm>
            <a:off x="1473797" y="2026041"/>
            <a:ext cx="6196406" cy="3603813"/>
          </a:xfrm>
          <a:prstGeom prst="rect">
            <a:avLst/>
          </a:prstGeom>
        </p:spPr>
        <p:txBody>
          <a:bodyPr/>
          <a:lstStyle/>
          <a:p>
            <a:pPr marL="315468" indent="-315468" defTabSz="630936">
              <a:spcBef>
                <a:spcPts val="300"/>
              </a:spcBef>
              <a:buSzPct val="120000"/>
              <a:buFontTx/>
              <a:buAutoNum type="arabicPeriod" startAt="1"/>
              <a:defRPr b="1" sz="1656" u="sng">
                <a:latin typeface="Constantia"/>
                <a:ea typeface="Constantia"/>
                <a:cs typeface="Constantia"/>
                <a:sym typeface="Constantia"/>
              </a:defRPr>
            </a:pPr>
            <a:r>
              <a:t>Data</a:t>
            </a:r>
            <a:r>
              <a:rPr b="0" u="none"/>
              <a:t> – the data name that you want to present</a:t>
            </a:r>
            <a:endParaRPr b="0" u="none"/>
          </a:p>
          <a:p>
            <a:pPr marL="315468" indent="-315468" defTabSz="630936">
              <a:spcBef>
                <a:spcPts val="300"/>
              </a:spcBef>
              <a:buSzPct val="120000"/>
              <a:buFontTx/>
              <a:buAutoNum type="arabicPeriod" startAt="1"/>
              <a:defRPr b="1" sz="1656" u="sng">
                <a:latin typeface="Constantia"/>
                <a:ea typeface="Constantia"/>
                <a:cs typeface="Constantia"/>
                <a:sym typeface="Constantia"/>
              </a:defRPr>
            </a:pPr>
            <a:r>
              <a:t>Aesthetics</a:t>
            </a:r>
            <a:r>
              <a:rPr b="0" u="none"/>
              <a:t> – the visualization of the plot</a:t>
            </a:r>
          </a:p>
          <a:p>
            <a:pPr marL="315468" indent="-315468" defTabSz="630936">
              <a:spcBef>
                <a:spcPts val="300"/>
              </a:spcBef>
              <a:buSzPct val="120000"/>
              <a:buFontTx/>
              <a:buAutoNum type="arabicPeriod" startAt="1"/>
              <a:defRPr b="1" sz="1656" u="sng">
                <a:latin typeface="Constantia"/>
                <a:ea typeface="Constantia"/>
                <a:cs typeface="Constantia"/>
                <a:sym typeface="Constantia"/>
              </a:defRPr>
            </a:pPr>
            <a:r>
              <a:t>Geom</a:t>
            </a:r>
            <a:r>
              <a:rPr b="0" u="none"/>
              <a:t> – geometric objects. Represent what you see in the plot: points, lines, polygon etc.</a:t>
            </a:r>
            <a:endParaRPr b="0" u="none"/>
          </a:p>
          <a:p>
            <a:pPr marL="315468" indent="-315468" defTabSz="630936">
              <a:spcBef>
                <a:spcPts val="300"/>
              </a:spcBef>
              <a:buSzPct val="120000"/>
              <a:buFontTx/>
              <a:buAutoNum type="arabicPeriod" startAt="1"/>
              <a:defRPr b="1" sz="1656" u="sng">
                <a:latin typeface="Constantia"/>
                <a:ea typeface="Constantia"/>
                <a:cs typeface="Constantia"/>
                <a:sym typeface="Constantia"/>
              </a:defRPr>
            </a:pPr>
            <a:r>
              <a:t>Themes</a:t>
            </a:r>
            <a:r>
              <a:rPr b="0" u="none"/>
              <a:t> – control presentation of non-data elements</a:t>
            </a:r>
            <a:endParaRPr b="0" u="none"/>
          </a:p>
          <a:p>
            <a:pPr marL="315468" indent="-315468" defTabSz="630936">
              <a:spcBef>
                <a:spcPts val="300"/>
              </a:spcBef>
              <a:buSzPct val="120000"/>
              <a:buFontTx/>
              <a:buAutoNum type="arabicPeriod" startAt="1"/>
              <a:defRPr b="1" sz="1656" u="sng">
                <a:latin typeface="Constantia"/>
                <a:ea typeface="Constantia"/>
                <a:cs typeface="Constantia"/>
                <a:sym typeface="Constantia"/>
              </a:defRPr>
            </a:pPr>
            <a:r>
              <a:t>Stat</a:t>
            </a:r>
            <a:r>
              <a:rPr b="0" u="none"/>
              <a:t> – statistical transformations </a:t>
            </a:r>
          </a:p>
          <a:p>
            <a:pPr marL="315468" indent="-315468" defTabSz="630936">
              <a:spcBef>
                <a:spcPts val="300"/>
              </a:spcBef>
              <a:buSzPct val="120000"/>
              <a:buFontTx/>
              <a:buAutoNum type="arabicPeriod" startAt="1"/>
              <a:defRPr b="1" sz="1656" u="sng">
                <a:latin typeface="Constantia"/>
                <a:ea typeface="Constantia"/>
                <a:cs typeface="Constantia"/>
                <a:sym typeface="Constantia"/>
              </a:defRPr>
            </a:pPr>
            <a:r>
              <a:t>Scale</a:t>
            </a:r>
            <a:r>
              <a:rPr b="0" u="none"/>
              <a:t> – intersect between the data and the aesthetics.</a:t>
            </a:r>
            <a:endParaRPr b="0" u="none"/>
          </a:p>
          <a:p>
            <a:pPr marL="315468" indent="-315468" defTabSz="630936">
              <a:spcBef>
                <a:spcPts val="300"/>
              </a:spcBef>
              <a:buSzPct val="120000"/>
              <a:buFontTx/>
              <a:buAutoNum type="arabicPeriod" startAt="1"/>
              <a:defRPr b="1" sz="1656" u="sng">
                <a:latin typeface="Constantia"/>
                <a:ea typeface="Constantia"/>
                <a:cs typeface="Constantia"/>
                <a:sym typeface="Constantia"/>
              </a:defRPr>
            </a:pPr>
            <a:r>
              <a:t>Coord</a:t>
            </a:r>
            <a:r>
              <a:rPr b="0" u="none"/>
              <a:t> – coordinate system. describes how data coordinates are mapped to the plane of the graphic. </a:t>
            </a:r>
            <a:endParaRPr b="0" u="none"/>
          </a:p>
          <a:p>
            <a:pPr marL="315468" indent="-315468" defTabSz="630936">
              <a:spcBef>
                <a:spcPts val="300"/>
              </a:spcBef>
              <a:buSzPct val="120000"/>
              <a:buFontTx/>
              <a:buAutoNum type="arabicPeriod" startAt="1"/>
              <a:defRPr b="1" sz="1656" u="sng">
                <a:latin typeface="Constantia"/>
                <a:ea typeface="Constantia"/>
                <a:cs typeface="Constantia"/>
                <a:sym typeface="Constantia"/>
              </a:defRPr>
            </a:pPr>
            <a:r>
              <a:t>Position adjustments</a:t>
            </a:r>
          </a:p>
          <a:p>
            <a:pPr marL="315468" indent="-315468" defTabSz="630936">
              <a:spcBef>
                <a:spcPts val="300"/>
              </a:spcBef>
              <a:buSzPct val="120000"/>
              <a:buFontTx/>
              <a:buAutoNum type="arabicPeriod" startAt="1"/>
              <a:defRPr b="1" sz="1656" u="sng">
                <a:latin typeface="Constantia"/>
                <a:ea typeface="Constantia"/>
                <a:cs typeface="Constantia"/>
                <a:sym typeface="Constantia"/>
              </a:defRPr>
            </a:pPr>
            <a:r>
              <a:t>Facet</a:t>
            </a:r>
            <a:r>
              <a:rPr b="0" u="none"/>
              <a:t> - describes how to break up the data into subsets and how to display those subsets as small multiples.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xfrm>
            <a:off x="1095023" y="817581"/>
            <a:ext cx="6965244" cy="1202487"/>
          </a:xfrm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  <p:sp>
        <p:nvSpPr>
          <p:cNvPr id="175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None/>
              <a:defRPr sz="2800"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/>
            <a:r>
              <a:t>In ggplot2, we always explicitly specify the data</a:t>
            </a:r>
          </a:p>
        </p:txBody>
      </p:sp>
      <p:sp>
        <p:nvSpPr>
          <p:cNvPr id="176" name="Straight Arrow Connector 5"/>
          <p:cNvSpPr/>
          <p:nvPr/>
        </p:nvSpPr>
        <p:spPr>
          <a:xfrm>
            <a:off x="3139735" y="3485225"/>
            <a:ext cx="1" cy="5334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Content Placeholder 5"/>
          <p:cNvSpPr txBox="1"/>
          <p:nvPr/>
        </p:nvSpPr>
        <p:spPr>
          <a:xfrm>
            <a:off x="1463039" y="4153067"/>
            <a:ext cx="6196407" cy="1570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spcBef>
                <a:spcPts val="500"/>
              </a:spcBef>
              <a:buClr>
                <a:schemeClr val="accent2"/>
              </a:buClr>
              <a:buFont typeface="Brush Script MT"/>
              <a:defRPr sz="2400">
                <a:solidFill>
                  <a:srgbClr val="E36D6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ggplot(data=mpg, aes(x=cty, y=hwy)) </a:t>
            </a:r>
          </a:p>
          <a:p>
            <a:pPr algn="ctr">
              <a:spcBef>
                <a:spcPts val="500"/>
              </a:spcBef>
              <a:buClr>
                <a:schemeClr val="accent2"/>
              </a:buClr>
              <a:buFont typeface="Brush Script MT"/>
              <a:defRPr sz="2400">
                <a:solidFill>
                  <a:srgbClr val="E36D6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+ geom_point()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Aesthetic Mapping</a:t>
            </a:r>
          </a:p>
        </p:txBody>
      </p:sp>
      <p:sp>
        <p:nvSpPr>
          <p:cNvPr id="180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31520">
              <a:spcBef>
                <a:spcPts val="400"/>
              </a:spcBef>
              <a:buSzTx/>
              <a:buNone/>
              <a:defRPr sz="1920">
                <a:latin typeface="Constantia"/>
                <a:ea typeface="Constantia"/>
                <a:cs typeface="Constantia"/>
                <a:sym typeface="Constantia"/>
              </a:defRPr>
            </a:pPr>
            <a:r>
              <a:t>In ggplot land </a:t>
            </a:r>
            <a:r>
              <a:rPr i="1"/>
              <a:t>aesthetic</a:t>
            </a:r>
            <a:r>
              <a:t> means "something you can see“</a:t>
            </a:r>
          </a:p>
          <a:p>
            <a:pPr marL="0" indent="0" defTabSz="731520">
              <a:spcBef>
                <a:spcPts val="400"/>
              </a:spcBef>
              <a:buSzTx/>
              <a:buNone/>
              <a:defRPr b="1" sz="1920" u="sng">
                <a:latin typeface="Constantia"/>
                <a:ea typeface="Constantia"/>
                <a:cs typeface="Constantia"/>
                <a:sym typeface="Constantia"/>
              </a:defRPr>
            </a:pPr>
            <a:r>
              <a:t>Includes:</a:t>
            </a:r>
          </a:p>
          <a:p>
            <a:pPr marL="219456" indent="-219456" defTabSz="731520">
              <a:spcBef>
                <a:spcPts val="400"/>
              </a:spcBef>
              <a:buFont typeface="Arial"/>
              <a:buChar char="•"/>
              <a:defRPr sz="1920">
                <a:latin typeface="Constantia"/>
                <a:ea typeface="Constantia"/>
                <a:cs typeface="Constantia"/>
                <a:sym typeface="Constantia"/>
              </a:defRPr>
            </a:pPr>
            <a:r>
              <a:t>Position (i.e., on the x and y axes)</a:t>
            </a:r>
          </a:p>
          <a:p>
            <a:pPr marL="219456" indent="-219456" defTabSz="731520">
              <a:spcBef>
                <a:spcPts val="400"/>
              </a:spcBef>
              <a:buFont typeface="Arial"/>
              <a:buChar char="•"/>
              <a:defRPr sz="1920">
                <a:latin typeface="Constantia"/>
                <a:ea typeface="Constantia"/>
                <a:cs typeface="Constantia"/>
                <a:sym typeface="Constantia"/>
              </a:defRPr>
            </a:pPr>
            <a:r>
              <a:t>Color ("outside" color)</a:t>
            </a:r>
          </a:p>
          <a:p>
            <a:pPr marL="219456" indent="-219456" defTabSz="731520">
              <a:spcBef>
                <a:spcPts val="400"/>
              </a:spcBef>
              <a:buFont typeface="Arial"/>
              <a:buChar char="•"/>
              <a:defRPr sz="1920">
                <a:latin typeface="Constantia"/>
                <a:ea typeface="Constantia"/>
                <a:cs typeface="Constantia"/>
                <a:sym typeface="Constantia"/>
              </a:defRPr>
            </a:pPr>
            <a:r>
              <a:t>Fill ("inside" color)</a:t>
            </a:r>
          </a:p>
          <a:p>
            <a:pPr marL="219456" indent="-219456" defTabSz="731520">
              <a:spcBef>
                <a:spcPts val="400"/>
              </a:spcBef>
              <a:buFont typeface="Arial"/>
              <a:buChar char="•"/>
              <a:defRPr sz="1920">
                <a:latin typeface="Constantia"/>
                <a:ea typeface="Constantia"/>
                <a:cs typeface="Constantia"/>
                <a:sym typeface="Constantia"/>
              </a:defRPr>
            </a:pPr>
            <a:r>
              <a:t>Shape (of points)</a:t>
            </a:r>
          </a:p>
          <a:p>
            <a:pPr marL="219456" indent="-219456" defTabSz="731520">
              <a:spcBef>
                <a:spcPts val="400"/>
              </a:spcBef>
              <a:buFont typeface="Arial"/>
              <a:buChar char="•"/>
              <a:defRPr sz="1920">
                <a:latin typeface="Constantia"/>
                <a:ea typeface="Constantia"/>
                <a:cs typeface="Constantia"/>
                <a:sym typeface="Constantia"/>
              </a:defRPr>
            </a:pPr>
            <a:r>
              <a:t>Line type</a:t>
            </a:r>
          </a:p>
          <a:p>
            <a:pPr marL="219456" indent="-219456" defTabSz="731520">
              <a:spcBef>
                <a:spcPts val="400"/>
              </a:spcBef>
              <a:buFont typeface="Arial"/>
              <a:buChar char="•"/>
              <a:defRPr sz="1920">
                <a:latin typeface="Constantia"/>
                <a:ea typeface="Constantia"/>
                <a:cs typeface="Constantia"/>
                <a:sym typeface="Constantia"/>
              </a:defRPr>
            </a:pPr>
            <a:r>
              <a:t>Size</a:t>
            </a:r>
          </a:p>
          <a:p>
            <a:pPr marL="0" indent="0" defTabSz="731520">
              <a:spcBef>
                <a:spcPts val="400"/>
              </a:spcBef>
              <a:buSzTx/>
              <a:buNone/>
              <a:defRPr sz="1920">
                <a:latin typeface="Constantia"/>
                <a:ea typeface="Constantia"/>
                <a:cs typeface="Constantia"/>
                <a:sym typeface="Constantia"/>
              </a:defRPr>
            </a:pPr>
          </a:p>
          <a:p>
            <a:pPr marL="0" indent="0" defTabSz="731520">
              <a:spcBef>
                <a:spcPts val="400"/>
              </a:spcBef>
              <a:buSzTx/>
              <a:buNone/>
              <a:defRPr sz="1920">
                <a:latin typeface="Constantia"/>
                <a:ea typeface="Constantia"/>
                <a:cs typeface="Constantia"/>
                <a:sym typeface="Constantia"/>
              </a:defRPr>
            </a:pPr>
            <a:r>
              <a:t>Aesthetic mappings are set with the </a:t>
            </a:r>
            <a:r>
              <a:rPr>
                <a:solidFill>
                  <a:srgbClr val="E36D61"/>
                </a:solidFill>
                <a:latin typeface="Consolas"/>
                <a:ea typeface="Consolas"/>
                <a:cs typeface="Consolas"/>
                <a:sym typeface="Consolas"/>
              </a:rPr>
              <a:t>aes()</a:t>
            </a:r>
            <a:r>
              <a:t>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>
            <p:ph type="title"/>
          </p:nvPr>
        </p:nvSpPr>
        <p:spPr>
          <a:xfrm>
            <a:off x="1095023" y="817581"/>
            <a:ext cx="6965244" cy="1202487"/>
          </a:xfrm>
          <a:prstGeom prst="rect">
            <a:avLst/>
          </a:prstGeom>
        </p:spPr>
        <p:txBody>
          <a:bodyPr/>
          <a:lstStyle/>
          <a:p>
            <a:pPr/>
            <a:r>
              <a:t>Geometric Object</a:t>
            </a:r>
          </a:p>
        </p:txBody>
      </p:sp>
      <p:sp>
        <p:nvSpPr>
          <p:cNvPr id="183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A </a:t>
            </a:r>
            <a:r>
              <a:rPr b="1">
                <a:solidFill>
                  <a:srgbClr val="7EA9CA"/>
                </a:solidFill>
              </a:rPr>
              <a:t>geom</a:t>
            </a:r>
            <a:r>
              <a:t> can only display certain aesthetics</a:t>
            </a:r>
          </a:p>
          <a:p>
            <a:pPr>
              <a:buFont typeface="Arial"/>
              <a:buChar char="•"/>
              <a:defRPr>
                <a:latin typeface="Constantia"/>
                <a:ea typeface="Constantia"/>
                <a:cs typeface="Constantia"/>
                <a:sym typeface="Constantia"/>
              </a:defRPr>
            </a:pPr>
            <a:r>
              <a:t>A plot must have at least one geom; there is no upper limit</a:t>
            </a:r>
          </a:p>
        </p:txBody>
      </p:sp>
      <p:pic>
        <p:nvPicPr>
          <p:cNvPr id="18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52925" y="3581400"/>
            <a:ext cx="3971925" cy="1190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675" y="3576637"/>
            <a:ext cx="3514725" cy="1200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7262" y="4876800"/>
            <a:ext cx="3257551" cy="1257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95800" y="4876800"/>
            <a:ext cx="3829050" cy="1228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ushpin">
  <a:themeElements>
    <a:clrScheme name="Pushpi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0000FF"/>
      </a:hlink>
      <a:folHlink>
        <a:srgbClr val="FF00FF"/>
      </a:folHlink>
    </a:clrScheme>
    <a:fontScheme name="Pushpi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8100" dir="4800000">
              <a:srgbClr val="000000">
                <a:alpha val="32000"/>
              </a:srgbClr>
            </a:outerShdw>
          </a:effectLst>
        </a:effectStyle>
        <a:effectStyle>
          <a:effectLst>
            <a:outerShdw sx="100000" sy="100000" kx="0" ky="0" algn="b" rotWithShape="0" blurRad="38100" dist="38100" dir="4800000">
              <a:srgbClr val="000000">
                <a:alpha val="32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rgbClr val="D18319"/>
          </a:solidFill>
          <a:prstDash val="solid"/>
          <a:round/>
        </a:ln>
        <a:effectLst>
          <a:outerShdw sx="100000" sy="100000" kx="0" ky="0" algn="b" rotWithShape="0" blurRad="38100" dist="38100" dir="4800000">
            <a:srgbClr val="000000">
              <a:alpha val="32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rgbClr val="D18319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ushpin">
  <a:themeElements>
    <a:clrScheme name="Pushpi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0000FF"/>
      </a:hlink>
      <a:folHlink>
        <a:srgbClr val="FF00FF"/>
      </a:folHlink>
    </a:clrScheme>
    <a:fontScheme name="Pushpi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8100" dir="4800000">
              <a:srgbClr val="000000">
                <a:alpha val="32000"/>
              </a:srgbClr>
            </a:outerShdw>
          </a:effectLst>
        </a:effectStyle>
        <a:effectStyle>
          <a:effectLst>
            <a:outerShdw sx="100000" sy="100000" kx="0" ky="0" algn="b" rotWithShape="0" blurRad="38100" dist="38100" dir="4800000">
              <a:srgbClr val="000000">
                <a:alpha val="32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rgbClr val="D18319"/>
          </a:solidFill>
          <a:prstDash val="solid"/>
          <a:round/>
        </a:ln>
        <a:effectLst>
          <a:outerShdw sx="100000" sy="100000" kx="0" ky="0" algn="b" rotWithShape="0" blurRad="38100" dist="38100" dir="4800000">
            <a:srgbClr val="000000">
              <a:alpha val="32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rgbClr val="D18319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