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7" r:id="rId5"/>
    <p:sldId id="266" r:id="rId6"/>
    <p:sldId id="260" r:id="rId7"/>
    <p:sldId id="261" r:id="rId8"/>
    <p:sldId id="265" r:id="rId9"/>
    <p:sldId id="262" r:id="rId10"/>
    <p:sldId id="264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8815DE0-0914-4D0D-ABB9-13D6E20679AA}" type="datetimeFigureOut">
              <a:rPr lang="fa-IR" smtClean="0"/>
              <a:t>16/05/1444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24F647E-28FE-435E-A4A3-201E66A2965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4131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8A800-D968-4EB9-BA17-A00703098840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a-IR"/>
              <a:t>تهیه کننده: سهیل عظیمی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6EB1-FE26-425F-9B60-8E8A48133F82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کننده: سهیل عظیمی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020F01-CC9E-464A-9A5A-405FA895D552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fa-IR"/>
              <a:t>تهیه کننده: سهیل عظیمی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B175-3941-4C1B-8FE5-E08DC51119A2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کننده: سهیل عظیمی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28B4EF-EF30-46D0-8CC3-16ECDC0A91C1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a-IR"/>
              <a:t>تهیه کننده: سهیل عظیمی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D05-7C70-431D-9516-4DC17F55D47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کننده: سهیل عظیمی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678A-E258-47C1-A2E2-DACB4BDC32C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کننده: سهیل عظیمی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1BFA-B759-4327-BD7B-D3BE53179444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کننده: سهیل عظیمی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8817-FB6D-4441-8572-4834FC4FCA0A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کننده: سهیل عظیمی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22EC75-DFC7-4683-860B-B3E3A195D2E9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a-IR"/>
              <a:t>تهیه کننده: سهیل عظیمی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FD40-F897-44FC-9530-9F0A782A258A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کننده: سهیل عظیمی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08AB5F0-8BE4-4B7A-B08D-24F8C1CD7B7A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a-IR"/>
              <a:t>تهیه کننده: سهیل عظیمی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8D5A-23CE-4584-9111-0072FEE07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4" y="1020432"/>
            <a:ext cx="10993549" cy="1475013"/>
          </a:xfrm>
        </p:spPr>
        <p:txBody>
          <a:bodyPr anchor="ctr">
            <a:normAutofit/>
          </a:bodyPr>
          <a:lstStyle/>
          <a:p>
            <a:pPr algn="ctr"/>
            <a:r>
              <a:rPr lang="fa-IR" sz="6600" dirty="0">
                <a:cs typeface="B Titr" panose="00000700000000000000" pitchFamily="2" charset="-78"/>
              </a:rPr>
              <a:t>زبان برنامه نویسی پایتون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CBE23-02B0-4690-8F3B-D33173879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4" y="2495445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rgbClr val="1A3260"/>
                </a:solidFill>
                <a:cs typeface="B Yekan" panose="00000400000000000000" pitchFamily="2" charset="-78"/>
              </a:rPr>
              <a:t>تولید محتوا: سهیل عظیمی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D2454-2EA2-4309-B202-C4A803A8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02" y="3204575"/>
            <a:ext cx="2900195" cy="31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8D5A-23CE-4584-9111-0072FEE077B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9612" y="2369483"/>
            <a:ext cx="11232775" cy="2119034"/>
          </a:xfrm>
        </p:spPr>
        <p:txBody>
          <a:bodyPr anchor="ctr">
            <a:normAutofit/>
          </a:bodyPr>
          <a:lstStyle/>
          <a:p>
            <a:pPr algn="ctr"/>
            <a:r>
              <a:rPr lang="fa-IR" sz="6600" dirty="0">
                <a:solidFill>
                  <a:srgbClr val="0070C0"/>
                </a:solidFill>
                <a:cs typeface="B Titr" panose="00000700000000000000" pitchFamily="2" charset="-78"/>
              </a:rPr>
              <a:t>فصل اول: مقدمه ای بر پایتون</a:t>
            </a:r>
          </a:p>
        </p:txBody>
      </p:sp>
    </p:spTree>
    <p:extLst>
      <p:ext uri="{BB962C8B-B14F-4D97-AF65-F5344CB8AC3E}">
        <p14:creationId xmlns:p14="http://schemas.microsoft.com/office/powerpoint/2010/main" val="48058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042570B-9AC9-4AFB-BAFF-142B6CA5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فصل اول: مقدمه ای بر پایتون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D764CB4-F9FD-421D-BA5D-173830A4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4306"/>
            <a:ext cx="11029615" cy="4201538"/>
          </a:xfrm>
        </p:spPr>
        <p:txBody>
          <a:bodyPr anchor="t">
            <a:normAutofit lnSpcReduction="10000"/>
          </a:bodyPr>
          <a:lstStyle/>
          <a:p>
            <a:r>
              <a:rPr lang="fa-IR" sz="2400" b="1" dirty="0">
                <a:solidFill>
                  <a:srgbClr val="7030A0"/>
                </a:solidFill>
                <a:cs typeface="B Nazanin" panose="00000400000000000000" pitchFamily="2" charset="-78"/>
              </a:rPr>
              <a:t>معرفی پایتون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یک زبان برنامه نویسی 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سطح بالا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فلسفه طراحی آن 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خوانایی بالای کد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طراحی شده توسط آقای 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خیدو فان روسوم (</a:t>
            </a:r>
            <a:r>
              <a:rPr lang="en-US" sz="2200" dirty="0">
                <a:solidFill>
                  <a:srgbClr val="0070C0"/>
                </a:solidFill>
                <a:cs typeface="B Nazanin" panose="00000400000000000000" pitchFamily="2" charset="-78"/>
              </a:rPr>
              <a:t>Guido van Rossum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منشا نام گذاری پایتون برگرفته از گروه کمدی انگلیسی </a:t>
            </a:r>
            <a:r>
              <a:rPr lang="en-US" sz="2200" dirty="0">
                <a:solidFill>
                  <a:srgbClr val="0070C0"/>
                </a:solidFill>
                <a:cs typeface="B Nazanin" panose="00000400000000000000" pitchFamily="2" charset="-78"/>
              </a:rPr>
              <a:t>Monty Python</a:t>
            </a:r>
            <a:endParaRPr lang="fa-IR" sz="2200" dirty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در اواخر دهه 1980 شروع به طراحی و در سال 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1991</a:t>
            </a:r>
            <a:r>
              <a:rPr lang="fa-IR" sz="2200" dirty="0">
                <a:cs typeface="B Nazanin" panose="00000400000000000000" pitchFamily="2" charset="-78"/>
              </a:rPr>
              <a:t> اولین نسخه منتشر شده است.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پایتون ورژن 2.0 در سال 2000 با قابلیت های جدید منتشر شده است.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پایتون ورژن 3.0 در سال 2008 با تغییرات نه تماماً سازگار با ورژن قبلی منتشر شده است.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این زبان برنامه نویسی 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متن باز (</a:t>
            </a:r>
            <a:r>
              <a:rPr lang="en-US" sz="2200" dirty="0">
                <a:solidFill>
                  <a:srgbClr val="0070C0"/>
                </a:solidFill>
                <a:cs typeface="B Nazanin" panose="00000400000000000000" pitchFamily="2" charset="-78"/>
              </a:rPr>
              <a:t>Open Source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) </a:t>
            </a:r>
            <a:r>
              <a:rPr lang="fa-IR" sz="2200" dirty="0">
                <a:cs typeface="B Nazanin" panose="00000400000000000000" pitchFamily="2" charset="-78"/>
              </a:rPr>
              <a:t>است.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a-IR" sz="2200" dirty="0">
              <a:cs typeface="B Nazanin" panose="00000400000000000000" pitchFamily="2" charset="-78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683E2CA-7A6D-403D-B631-17BA0EFC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3597" y="6304975"/>
            <a:ext cx="6917210" cy="365125"/>
          </a:xfrm>
        </p:spPr>
        <p:txBody>
          <a:bodyPr/>
          <a:lstStyle/>
          <a:p>
            <a:pPr algn="r" rtl="1"/>
            <a:r>
              <a:rPr lang="fa-IR" sz="1200" dirty="0">
                <a:solidFill>
                  <a:schemeClr val="accent1"/>
                </a:solidFill>
                <a:cs typeface="B Yekan" panose="00000400000000000000" pitchFamily="2" charset="-78"/>
              </a:rPr>
              <a:t>تولید محتوا: سهیل عظیمی</a:t>
            </a:r>
            <a:endParaRPr lang="en-US" sz="1200" dirty="0">
              <a:solidFill>
                <a:schemeClr val="accent1"/>
              </a:solidFill>
              <a:cs typeface="B Yekan" panose="00000400000000000000" pitchFamily="2" charset="-78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028ABD9-0604-4840-9B12-C0BAC9F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9745" y="6298119"/>
            <a:ext cx="1052508" cy="365125"/>
          </a:xfrm>
        </p:spPr>
        <p:txBody>
          <a:bodyPr/>
          <a:lstStyle/>
          <a:p>
            <a:pPr algn="ctr"/>
            <a:fld id="{D57F1E4F-1CFF-5643-939E-217C01CDF565}" type="slidenum">
              <a:rPr lang="en-US" sz="1200" smtClean="0">
                <a:solidFill>
                  <a:schemeClr val="accent1"/>
                </a:solidFill>
              </a:rPr>
              <a:pPr algn="ctr"/>
              <a:t>11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62663E-B126-4EC9-A962-23EFED63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702156"/>
            <a:ext cx="1023490" cy="11216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666B0DE-4067-4E78-9272-E5501C23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4181740"/>
            <a:ext cx="1989884" cy="24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1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042570B-9AC9-4AFB-BAFF-142B6CA5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فصل اول: مقدمه ای بر پایتون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D764CB4-F9FD-421D-BA5D-173830A4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4305"/>
            <a:ext cx="11029615" cy="2949389"/>
          </a:xfrm>
        </p:spPr>
        <p:txBody>
          <a:bodyPr anchor="t">
            <a:normAutofit/>
          </a:bodyPr>
          <a:lstStyle/>
          <a:p>
            <a:r>
              <a:rPr lang="fa-IR" sz="2400" b="1" dirty="0">
                <a:solidFill>
                  <a:srgbClr val="7030A0"/>
                </a:solidFill>
                <a:cs typeface="B Nazanin" panose="00000400000000000000" pitchFamily="2" charset="-78"/>
              </a:rPr>
              <a:t>انواع پیاده سازی های زبان پایتون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  <a:cs typeface="B Nazanin" panose="00000400000000000000" pitchFamily="2" charset="-78"/>
              </a:rPr>
              <a:t>CPython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: </a:t>
            </a:r>
            <a:r>
              <a:rPr lang="fa-IR" sz="2200" dirty="0">
                <a:cs typeface="B Nazanin" panose="00000400000000000000" pitchFamily="2" charset="-78"/>
              </a:rPr>
              <a:t>پیاده سازی مرجع و استاندارد پایتون (بایت کد تولید شده توسط کامپایلر توسط ماشین مجازی با زبان </a:t>
            </a:r>
            <a:r>
              <a:rPr lang="en-US" sz="2200" dirty="0">
                <a:cs typeface="B Nazanin" panose="00000400000000000000" pitchFamily="2" charset="-78"/>
              </a:rPr>
              <a:t>C</a:t>
            </a:r>
            <a:r>
              <a:rPr lang="fa-IR" sz="2200" dirty="0">
                <a:cs typeface="B Nazanin" panose="00000400000000000000" pitchFamily="2" charset="-78"/>
              </a:rPr>
              <a:t> نوشته شده است.)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  <a:cs typeface="B Nazanin" panose="00000400000000000000" pitchFamily="2" charset="-78"/>
              </a:rPr>
              <a:t>Jython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:</a:t>
            </a:r>
            <a:r>
              <a:rPr lang="fa-IR" sz="2200" dirty="0">
                <a:cs typeface="B Nazanin" panose="00000400000000000000" pitchFamily="2" charset="-78"/>
              </a:rPr>
              <a:t> بایت کد تولید شده توسط ماشین مجازی جاوا اجرا می شود.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  <a:cs typeface="B Nazanin" panose="00000400000000000000" pitchFamily="2" charset="-78"/>
              </a:rPr>
              <a:t>IronPython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:</a:t>
            </a:r>
            <a:r>
              <a:rPr lang="fa-IR" sz="2200" dirty="0">
                <a:cs typeface="B Nazanin" panose="00000400000000000000" pitchFamily="2" charset="-78"/>
              </a:rPr>
              <a:t> بایت کد تولید شده توسط ماشین مجازی دات نت (</a:t>
            </a:r>
            <a:r>
              <a:rPr lang="en-US" sz="2200" dirty="0">
                <a:cs typeface="B Nazanin" panose="00000400000000000000" pitchFamily="2" charset="-78"/>
              </a:rPr>
              <a:t>.NET</a:t>
            </a:r>
            <a:r>
              <a:rPr lang="fa-IR" sz="2200" dirty="0">
                <a:cs typeface="B Nazanin" panose="00000400000000000000" pitchFamily="2" charset="-78"/>
              </a:rPr>
              <a:t>) اجرا می شود.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70C0"/>
                </a:solidFill>
                <a:cs typeface="B Nazanin" panose="00000400000000000000" pitchFamily="2" charset="-78"/>
              </a:rPr>
              <a:t>PyPy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:</a:t>
            </a:r>
            <a:r>
              <a:rPr lang="fa-IR" sz="2200" dirty="0">
                <a:cs typeface="B Nazanin" panose="00000400000000000000" pitchFamily="2" charset="-78"/>
              </a:rPr>
              <a:t> با هدف سرعت اجرای بالاتر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a-IR" sz="2200" dirty="0">
              <a:cs typeface="B Nazanin" panose="00000400000000000000" pitchFamily="2" charset="-78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683E2CA-7A6D-403D-B631-17BA0EFC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3597" y="6304975"/>
            <a:ext cx="6917210" cy="365125"/>
          </a:xfrm>
        </p:spPr>
        <p:txBody>
          <a:bodyPr/>
          <a:lstStyle/>
          <a:p>
            <a:pPr algn="r" rtl="1"/>
            <a:r>
              <a:rPr lang="fa-IR" sz="1200" dirty="0">
                <a:solidFill>
                  <a:schemeClr val="accent1"/>
                </a:solidFill>
                <a:cs typeface="B Yekan" panose="00000400000000000000" pitchFamily="2" charset="-78"/>
              </a:rPr>
              <a:t>تولید محتوا: سهیل عظیمی</a:t>
            </a:r>
            <a:endParaRPr lang="en-US" sz="1200" dirty="0">
              <a:solidFill>
                <a:schemeClr val="accent1"/>
              </a:solidFill>
              <a:cs typeface="B Yekan" panose="00000400000000000000" pitchFamily="2" charset="-78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028ABD9-0604-4840-9B12-C0BAC9F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9745" y="6298119"/>
            <a:ext cx="1052508" cy="365125"/>
          </a:xfrm>
        </p:spPr>
        <p:txBody>
          <a:bodyPr/>
          <a:lstStyle/>
          <a:p>
            <a:pPr algn="ctr"/>
            <a:fld id="{D57F1E4F-1CFF-5643-939E-217C01CDF565}" type="slidenum">
              <a:rPr lang="en-US" sz="1200" smtClean="0">
                <a:solidFill>
                  <a:schemeClr val="accent1"/>
                </a:solidFill>
              </a:rPr>
              <a:pPr algn="ctr"/>
              <a:t>12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62663E-B126-4EC9-A962-23EFED63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702156"/>
            <a:ext cx="1023490" cy="112163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9CE84E-BC29-4E20-A814-13B6280F806B}"/>
              </a:ext>
            </a:extLst>
          </p:cNvPr>
          <p:cNvSpPr/>
          <p:nvPr/>
        </p:nvSpPr>
        <p:spPr>
          <a:xfrm>
            <a:off x="581192" y="5314820"/>
            <a:ext cx="2305443" cy="600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Python Source Code</a:t>
            </a:r>
            <a:endParaRPr lang="fa-I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2068CA-E3DA-44FF-A86D-3D6E9ABFEB51}"/>
              </a:ext>
            </a:extLst>
          </p:cNvPr>
          <p:cNvSpPr/>
          <p:nvPr/>
        </p:nvSpPr>
        <p:spPr>
          <a:xfrm>
            <a:off x="3360252" y="5314820"/>
            <a:ext cx="2305443" cy="600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CPython Compiler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C69494-BD9E-4AA3-84D3-5E7E1F04AC23}"/>
              </a:ext>
            </a:extLst>
          </p:cNvPr>
          <p:cNvSpPr/>
          <p:nvPr/>
        </p:nvSpPr>
        <p:spPr>
          <a:xfrm>
            <a:off x="6139312" y="5314820"/>
            <a:ext cx="2305443" cy="600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CPython Interpreter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24BEF-E637-4159-AE58-1C0A09DF2DDB}"/>
              </a:ext>
            </a:extLst>
          </p:cNvPr>
          <p:cNvSpPr/>
          <p:nvPr/>
        </p:nvSpPr>
        <p:spPr>
          <a:xfrm>
            <a:off x="8918372" y="5314820"/>
            <a:ext cx="2305443" cy="600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CPython VM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199777-91E7-4EA6-B70E-0AEA12058D1F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2886635" y="5615138"/>
            <a:ext cx="473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E2BE9B-B75A-46C2-BE5C-2B1226BA74B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665695" y="5615138"/>
            <a:ext cx="473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DE43E6-9C88-42B2-AD8D-7CBDF255844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44755" y="5615138"/>
            <a:ext cx="473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5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8D5A-23CE-4584-9111-0072FEE077B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9612" y="2369483"/>
            <a:ext cx="11232775" cy="2119034"/>
          </a:xfrm>
        </p:spPr>
        <p:txBody>
          <a:bodyPr anchor="ctr">
            <a:normAutofit/>
          </a:bodyPr>
          <a:lstStyle/>
          <a:p>
            <a:pPr algn="ctr"/>
            <a:r>
              <a:rPr lang="fa-IR" sz="6600" dirty="0">
                <a:solidFill>
                  <a:srgbClr val="0070C0"/>
                </a:solidFill>
                <a:cs typeface="B Titr" panose="00000700000000000000" pitchFamily="2" charset="-78"/>
              </a:rPr>
              <a:t>فصل صفر: برنامه نویسی </a:t>
            </a:r>
          </a:p>
        </p:txBody>
      </p:sp>
    </p:spTree>
    <p:extLst>
      <p:ext uri="{BB962C8B-B14F-4D97-AF65-F5344CB8AC3E}">
        <p14:creationId xmlns:p14="http://schemas.microsoft.com/office/powerpoint/2010/main" val="41089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042570B-9AC9-4AFB-BAFF-142B6CA5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فصل صفر: برنامه نویسی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D764CB4-F9FD-421D-BA5D-173830A4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4306"/>
            <a:ext cx="11029615" cy="4201538"/>
          </a:xfrm>
        </p:spPr>
        <p:txBody>
          <a:bodyPr anchor="t">
            <a:normAutofit/>
          </a:bodyPr>
          <a:lstStyle/>
          <a:p>
            <a:r>
              <a:rPr lang="fa-IR" sz="2400" b="1" dirty="0">
                <a:solidFill>
                  <a:srgbClr val="7030A0"/>
                </a:solidFill>
                <a:cs typeface="B Nazanin" panose="00000400000000000000" pitchFamily="2" charset="-78"/>
              </a:rPr>
              <a:t>برنامه کامپیوتری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برنامه کامپیوتری، توالی یا مجموعه ای از 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الگوریتم ها </a:t>
            </a:r>
            <a:r>
              <a:rPr lang="fa-IR" sz="2200" dirty="0">
                <a:cs typeface="B Nazanin" panose="00000400000000000000" pitchFamily="2" charset="-78"/>
              </a:rPr>
              <a:t>یا 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دستورالعمل</a:t>
            </a:r>
            <a:r>
              <a:rPr lang="fa-IR" sz="2200" dirty="0">
                <a:cs typeface="B Nazanin" panose="00000400000000000000" pitchFamily="2" charset="-78"/>
              </a:rPr>
              <a:t> برای انجام یک کار مشخص آن را اجرا می کند.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کامپیوتر برای انجام کارهایش به برنامه نیاز دارد و معمولا هر برنامه را در یک 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واحد پردازش مرکزی </a:t>
            </a:r>
            <a:r>
              <a:rPr lang="fa-IR" sz="2200" dirty="0">
                <a:cs typeface="B Nazanin" panose="00000400000000000000" pitchFamily="2" charset="-78"/>
              </a:rPr>
              <a:t>اجرا می کند.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یک برنامه کامپیوتری دارای 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سورس کد </a:t>
            </a:r>
            <a:r>
              <a:rPr lang="fa-IR" sz="2200" dirty="0">
                <a:cs typeface="B Nazanin" panose="00000400000000000000" pitchFamily="2" charset="-78"/>
              </a:rPr>
              <a:t>است که برای انسان قابل درک است.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a-IR" sz="2200" dirty="0"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a-IR" sz="2200" dirty="0">
              <a:cs typeface="B Nazanin" panose="00000400000000000000" pitchFamily="2" charset="-78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683E2CA-7A6D-403D-B631-17BA0EFC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3597" y="6304975"/>
            <a:ext cx="6917210" cy="365125"/>
          </a:xfrm>
        </p:spPr>
        <p:txBody>
          <a:bodyPr/>
          <a:lstStyle/>
          <a:p>
            <a:pPr algn="r" rtl="1"/>
            <a:r>
              <a:rPr lang="fa-IR" sz="1200" dirty="0">
                <a:solidFill>
                  <a:schemeClr val="accent1"/>
                </a:solidFill>
                <a:cs typeface="B Yekan" panose="00000400000000000000" pitchFamily="2" charset="-78"/>
              </a:rPr>
              <a:t>تولید محتوا: سهیل عظیمی</a:t>
            </a:r>
            <a:endParaRPr lang="en-US" sz="1200" dirty="0">
              <a:solidFill>
                <a:schemeClr val="accent1"/>
              </a:solidFill>
              <a:cs typeface="B Yekan" panose="00000400000000000000" pitchFamily="2" charset="-78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028ABD9-0604-4840-9B12-C0BAC9F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9745" y="6298119"/>
            <a:ext cx="1052508" cy="365125"/>
          </a:xfrm>
        </p:spPr>
        <p:txBody>
          <a:bodyPr/>
          <a:lstStyle/>
          <a:p>
            <a:pPr algn="ctr"/>
            <a:fld id="{D57F1E4F-1CFF-5643-939E-217C01CDF565}" type="slidenum">
              <a:rPr lang="en-US" sz="1200" smtClean="0">
                <a:solidFill>
                  <a:schemeClr val="accent1"/>
                </a:solidFill>
              </a:rPr>
              <a:pPr algn="ctr"/>
              <a:t>3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62663E-B126-4EC9-A962-23EFED63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702156"/>
            <a:ext cx="1023490" cy="11216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705D35-A494-4254-A05A-679922485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94" y="3939514"/>
            <a:ext cx="3838810" cy="22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042570B-9AC9-4AFB-BAFF-142B6CA5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فصل صفر: برنامه نویسی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D764CB4-F9FD-421D-BA5D-173830A4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4306"/>
            <a:ext cx="11029615" cy="4201538"/>
          </a:xfrm>
        </p:spPr>
        <p:txBody>
          <a:bodyPr anchor="t">
            <a:normAutofit/>
          </a:bodyPr>
          <a:lstStyle/>
          <a:p>
            <a:r>
              <a:rPr lang="fa-IR" sz="2400" b="1" dirty="0">
                <a:solidFill>
                  <a:srgbClr val="7030A0"/>
                </a:solidFill>
                <a:cs typeface="B Nazanin" panose="00000400000000000000" pitchFamily="2" charset="-78"/>
              </a:rPr>
              <a:t>الگوریتم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مجموعه‌ای متناهی از دستورالعمل‌ها است، که به ترتیب خاصی اجرا می‌شوند و مسئله‌ای را حل می‌کنند. به عبارت دیگر یک الگوریتم، روشی گام به گام برای </a:t>
            </a: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حل مسئله </a:t>
            </a:r>
            <a:r>
              <a:rPr lang="fa-IR" sz="2200" dirty="0">
                <a:cs typeface="B Nazanin" panose="00000400000000000000" pitchFamily="2" charset="-78"/>
              </a:rPr>
              <a:t>است.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ورودی				</a:t>
            </a:r>
            <a:r>
              <a:rPr lang="fa-IR" sz="2200" dirty="0">
                <a:solidFill>
                  <a:schemeClr val="tx1"/>
                </a:solidFill>
                <a:cs typeface="B Nazanin" panose="00000400000000000000" pitchFamily="2" charset="-78"/>
              </a:rPr>
              <a:t>2و 3</a:t>
            </a:r>
            <a:endParaRPr lang="fa-IR" sz="2200" dirty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خروجی				</a:t>
            </a:r>
            <a:r>
              <a:rPr lang="fa-IR" sz="2200" dirty="0">
                <a:solidFill>
                  <a:schemeClr val="tx1"/>
                </a:solidFill>
                <a:cs typeface="B Nazanin" panose="00000400000000000000" pitchFamily="2" charset="-78"/>
              </a:rPr>
              <a:t>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پردازش				</a:t>
            </a:r>
            <a:r>
              <a:rPr lang="fa-IR" sz="2200" dirty="0">
                <a:solidFill>
                  <a:schemeClr val="tx1"/>
                </a:solidFill>
                <a:cs typeface="B Nazanin" panose="00000400000000000000" pitchFamily="2" charset="-78"/>
              </a:rPr>
              <a:t>2+3</a:t>
            </a:r>
            <a:endParaRPr lang="fa-IR" sz="2200" dirty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قطعیت				</a:t>
            </a:r>
            <a:r>
              <a:rPr lang="fa-IR" sz="2200" dirty="0">
                <a:solidFill>
                  <a:schemeClr val="tx1"/>
                </a:solidFill>
                <a:cs typeface="B Nazanin" panose="00000400000000000000" pitchFamily="2" charset="-78"/>
              </a:rPr>
              <a:t>2 یا 6 با 3 جمع شود!!</a:t>
            </a:r>
            <a:endParaRPr lang="fa-IR" sz="2200" dirty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محدودیت			</a:t>
            </a:r>
            <a:r>
              <a:rPr lang="fa-IR" sz="2200" dirty="0">
                <a:solidFill>
                  <a:schemeClr val="tx1"/>
                </a:solidFill>
                <a:cs typeface="B Nazanin" panose="00000400000000000000" pitchFamily="2" charset="-78"/>
              </a:rPr>
              <a:t>شروع و پایان مشخص برای تمامی نتایج</a:t>
            </a:r>
            <a:endParaRPr lang="fa-IR" sz="2000" dirty="0"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a-IR" sz="2200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683E2CA-7A6D-403D-B631-17BA0EFC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3597" y="6304975"/>
            <a:ext cx="6917210" cy="365125"/>
          </a:xfrm>
        </p:spPr>
        <p:txBody>
          <a:bodyPr/>
          <a:lstStyle/>
          <a:p>
            <a:pPr algn="r" rtl="1"/>
            <a:r>
              <a:rPr lang="fa-IR" sz="1200" dirty="0">
                <a:solidFill>
                  <a:schemeClr val="accent1"/>
                </a:solidFill>
                <a:cs typeface="B Yekan" panose="00000400000000000000" pitchFamily="2" charset="-78"/>
              </a:rPr>
              <a:t>تولید محتوا: سهیل عظیمی</a:t>
            </a:r>
            <a:endParaRPr lang="en-US" sz="1200" dirty="0">
              <a:solidFill>
                <a:schemeClr val="accent1"/>
              </a:solidFill>
              <a:cs typeface="B Yekan" panose="00000400000000000000" pitchFamily="2" charset="-78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028ABD9-0604-4840-9B12-C0BAC9F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9745" y="6298119"/>
            <a:ext cx="1052508" cy="365125"/>
          </a:xfrm>
        </p:spPr>
        <p:txBody>
          <a:bodyPr/>
          <a:lstStyle/>
          <a:p>
            <a:pPr algn="ctr"/>
            <a:fld id="{D57F1E4F-1CFF-5643-939E-217C01CDF565}" type="slidenum">
              <a:rPr lang="en-US" sz="1200" smtClean="0">
                <a:solidFill>
                  <a:schemeClr val="accent1"/>
                </a:solidFill>
              </a:rPr>
              <a:pPr algn="ctr"/>
              <a:t>4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62663E-B126-4EC9-A962-23EFED63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702156"/>
            <a:ext cx="1023490" cy="11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9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042570B-9AC9-4AFB-BAFF-142B6CA5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فصل صفر: برنامه نویسی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D764CB4-F9FD-421D-BA5D-173830A4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4306"/>
            <a:ext cx="11029615" cy="4201538"/>
          </a:xfrm>
        </p:spPr>
        <p:txBody>
          <a:bodyPr anchor="t">
            <a:normAutofit/>
          </a:bodyPr>
          <a:lstStyle/>
          <a:p>
            <a:r>
              <a:rPr lang="fa-IR" sz="2400" b="1" dirty="0">
                <a:solidFill>
                  <a:srgbClr val="7030A0"/>
                </a:solidFill>
                <a:cs typeface="B Nazanin" panose="00000400000000000000" pitchFamily="2" charset="-78"/>
              </a:rPr>
              <a:t>حل مسئله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تکمیل شود</a:t>
            </a:r>
            <a:endParaRPr lang="fa-IR" sz="2200" dirty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a-IR" sz="2200" dirty="0">
              <a:cs typeface="B Nazanin" panose="00000400000000000000" pitchFamily="2" charset="-78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683E2CA-7A6D-403D-B631-17BA0EFC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3597" y="6304975"/>
            <a:ext cx="6917210" cy="365125"/>
          </a:xfrm>
        </p:spPr>
        <p:txBody>
          <a:bodyPr/>
          <a:lstStyle/>
          <a:p>
            <a:pPr algn="r" rtl="1"/>
            <a:r>
              <a:rPr lang="fa-IR" sz="1200" dirty="0">
                <a:solidFill>
                  <a:schemeClr val="accent1"/>
                </a:solidFill>
                <a:cs typeface="B Yekan" panose="00000400000000000000" pitchFamily="2" charset="-78"/>
              </a:rPr>
              <a:t>تولید محتوا: سهیل عظیمی</a:t>
            </a:r>
            <a:endParaRPr lang="en-US" sz="1200" dirty="0">
              <a:solidFill>
                <a:schemeClr val="accent1"/>
              </a:solidFill>
              <a:cs typeface="B Yekan" panose="00000400000000000000" pitchFamily="2" charset="-78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028ABD9-0604-4840-9B12-C0BAC9F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9745" y="6298119"/>
            <a:ext cx="1052508" cy="365125"/>
          </a:xfrm>
        </p:spPr>
        <p:txBody>
          <a:bodyPr/>
          <a:lstStyle/>
          <a:p>
            <a:pPr algn="ctr"/>
            <a:fld id="{D57F1E4F-1CFF-5643-939E-217C01CDF565}" type="slidenum">
              <a:rPr lang="en-US" sz="1200" smtClean="0">
                <a:solidFill>
                  <a:schemeClr val="accent1"/>
                </a:solidFill>
              </a:rPr>
              <a:pPr algn="ctr"/>
              <a:t>5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62663E-B126-4EC9-A962-23EFED63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702156"/>
            <a:ext cx="1023490" cy="11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6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042570B-9AC9-4AFB-BAFF-142B6CA5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فصل صفر: برنامه نویسی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D764CB4-F9FD-421D-BA5D-173830A4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4306"/>
            <a:ext cx="11029615" cy="4201538"/>
          </a:xfrm>
        </p:spPr>
        <p:txBody>
          <a:bodyPr anchor="t">
            <a:normAutofit/>
          </a:bodyPr>
          <a:lstStyle/>
          <a:p>
            <a:r>
              <a:rPr lang="fa-IR" sz="2400" b="1" dirty="0">
                <a:solidFill>
                  <a:srgbClr val="7030A0"/>
                </a:solidFill>
                <a:cs typeface="B Nazanin" panose="00000400000000000000" pitchFamily="2" charset="-78"/>
              </a:rPr>
              <a:t>برنامه نویسی کامپیوتری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تکمیل شود</a:t>
            </a:r>
            <a:endParaRPr lang="fa-IR" sz="2200" dirty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a-IR" sz="2200" dirty="0">
              <a:cs typeface="B Nazanin" panose="00000400000000000000" pitchFamily="2" charset="-78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683E2CA-7A6D-403D-B631-17BA0EFC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3597" y="6304975"/>
            <a:ext cx="6917210" cy="365125"/>
          </a:xfrm>
        </p:spPr>
        <p:txBody>
          <a:bodyPr/>
          <a:lstStyle/>
          <a:p>
            <a:pPr algn="r" rtl="1"/>
            <a:r>
              <a:rPr lang="fa-IR" sz="1200" dirty="0">
                <a:solidFill>
                  <a:schemeClr val="accent1"/>
                </a:solidFill>
                <a:cs typeface="B Yekan" panose="00000400000000000000" pitchFamily="2" charset="-78"/>
              </a:rPr>
              <a:t>تولید محتوا: سهیل عظیمی</a:t>
            </a:r>
            <a:endParaRPr lang="en-US" sz="1200" dirty="0">
              <a:solidFill>
                <a:schemeClr val="accent1"/>
              </a:solidFill>
              <a:cs typeface="B Yekan" panose="00000400000000000000" pitchFamily="2" charset="-78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028ABD9-0604-4840-9B12-C0BAC9F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9745" y="6298119"/>
            <a:ext cx="1052508" cy="365125"/>
          </a:xfrm>
        </p:spPr>
        <p:txBody>
          <a:bodyPr/>
          <a:lstStyle/>
          <a:p>
            <a:pPr algn="ctr"/>
            <a:fld id="{D57F1E4F-1CFF-5643-939E-217C01CDF565}" type="slidenum">
              <a:rPr lang="en-US" sz="1200" smtClean="0">
                <a:solidFill>
                  <a:schemeClr val="accent1"/>
                </a:solidFill>
              </a:rPr>
              <a:pPr algn="ctr"/>
              <a:t>6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62663E-B126-4EC9-A962-23EFED63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702156"/>
            <a:ext cx="1023490" cy="11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2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042570B-9AC9-4AFB-BAFF-142B6CA5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فصل صفر: برنامه نویسی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D764CB4-F9FD-421D-BA5D-173830A4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4306"/>
            <a:ext cx="11029615" cy="4201538"/>
          </a:xfrm>
        </p:spPr>
        <p:txBody>
          <a:bodyPr anchor="t">
            <a:normAutofit/>
          </a:bodyPr>
          <a:lstStyle/>
          <a:p>
            <a:r>
              <a:rPr lang="fa-IR" sz="2400" b="1" dirty="0">
                <a:solidFill>
                  <a:srgbClr val="7030A0"/>
                </a:solidFill>
                <a:cs typeface="B Nazanin" panose="00000400000000000000" pitchFamily="2" charset="-78"/>
              </a:rPr>
              <a:t>زبان برنامه نویسی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تکمیل شود</a:t>
            </a:r>
            <a:endParaRPr lang="fa-IR" sz="2200" dirty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a-IR" sz="2200" dirty="0">
              <a:cs typeface="B Nazanin" panose="00000400000000000000" pitchFamily="2" charset="-78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683E2CA-7A6D-403D-B631-17BA0EFC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3597" y="6304975"/>
            <a:ext cx="6917210" cy="365125"/>
          </a:xfrm>
        </p:spPr>
        <p:txBody>
          <a:bodyPr/>
          <a:lstStyle/>
          <a:p>
            <a:pPr algn="r" rtl="1"/>
            <a:r>
              <a:rPr lang="fa-IR" sz="1200" dirty="0">
                <a:solidFill>
                  <a:schemeClr val="accent1"/>
                </a:solidFill>
                <a:cs typeface="B Yekan" panose="00000400000000000000" pitchFamily="2" charset="-78"/>
              </a:rPr>
              <a:t>تولید محتوا: سهیل عظیمی</a:t>
            </a:r>
            <a:endParaRPr lang="en-US" sz="1200" dirty="0">
              <a:solidFill>
                <a:schemeClr val="accent1"/>
              </a:solidFill>
              <a:cs typeface="B Yekan" panose="00000400000000000000" pitchFamily="2" charset="-78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028ABD9-0604-4840-9B12-C0BAC9F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9745" y="6298119"/>
            <a:ext cx="1052508" cy="365125"/>
          </a:xfrm>
        </p:spPr>
        <p:txBody>
          <a:bodyPr/>
          <a:lstStyle/>
          <a:p>
            <a:pPr algn="ctr"/>
            <a:fld id="{D57F1E4F-1CFF-5643-939E-217C01CDF565}" type="slidenum">
              <a:rPr lang="en-US" sz="1200" smtClean="0">
                <a:solidFill>
                  <a:schemeClr val="accent1"/>
                </a:solidFill>
              </a:rPr>
              <a:pPr algn="ctr"/>
              <a:t>7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62663E-B126-4EC9-A962-23EFED63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702156"/>
            <a:ext cx="1023490" cy="11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042570B-9AC9-4AFB-BAFF-142B6CA5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فصل صفر: برنامه نویسی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D764CB4-F9FD-421D-BA5D-173830A4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4306"/>
            <a:ext cx="11029615" cy="4201538"/>
          </a:xfrm>
        </p:spPr>
        <p:txBody>
          <a:bodyPr anchor="t">
            <a:normAutofit/>
          </a:bodyPr>
          <a:lstStyle/>
          <a:p>
            <a:r>
              <a:rPr lang="fa-IR" sz="2400" b="1" dirty="0">
                <a:solidFill>
                  <a:srgbClr val="7030A0"/>
                </a:solidFill>
                <a:cs typeface="B Nazanin" panose="00000400000000000000" pitchFamily="2" charset="-78"/>
              </a:rPr>
              <a:t>انواع زبان های برنامه نویسی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کامپایلر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مفسر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اسمبلر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تفاوت بین کامپایلر، مفسر و اسمبلر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مزایا و معایب کامپایلر و مفسر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solidFill>
                  <a:srgbClr val="0070C0"/>
                </a:solidFill>
                <a:cs typeface="B Nazanin" panose="00000400000000000000" pitchFamily="2" charset="-78"/>
              </a:rPr>
              <a:t>تکمیل شود.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a-IR" sz="2200" dirty="0">
              <a:cs typeface="B Nazanin" panose="00000400000000000000" pitchFamily="2" charset="-78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683E2CA-7A6D-403D-B631-17BA0EFC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3597" y="6304975"/>
            <a:ext cx="6917210" cy="365125"/>
          </a:xfrm>
        </p:spPr>
        <p:txBody>
          <a:bodyPr/>
          <a:lstStyle/>
          <a:p>
            <a:pPr algn="r" rtl="1"/>
            <a:r>
              <a:rPr lang="fa-IR" sz="1200" dirty="0">
                <a:solidFill>
                  <a:schemeClr val="accent1"/>
                </a:solidFill>
                <a:cs typeface="B Yekan" panose="00000400000000000000" pitchFamily="2" charset="-78"/>
              </a:rPr>
              <a:t>تولید محتوا: سهیل عظیمی</a:t>
            </a:r>
            <a:endParaRPr lang="en-US" sz="1200" dirty="0">
              <a:solidFill>
                <a:schemeClr val="accent1"/>
              </a:solidFill>
              <a:cs typeface="B Yekan" panose="00000400000000000000" pitchFamily="2" charset="-78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028ABD9-0604-4840-9B12-C0BAC9F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9745" y="6298119"/>
            <a:ext cx="1052508" cy="365125"/>
          </a:xfrm>
        </p:spPr>
        <p:txBody>
          <a:bodyPr/>
          <a:lstStyle/>
          <a:p>
            <a:pPr algn="ctr"/>
            <a:fld id="{D57F1E4F-1CFF-5643-939E-217C01CDF565}" type="slidenum">
              <a:rPr lang="en-US" sz="1200" smtClean="0">
                <a:solidFill>
                  <a:schemeClr val="accent1"/>
                </a:solidFill>
              </a:rPr>
              <a:pPr algn="ctr"/>
              <a:t>8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62663E-B126-4EC9-A962-23EFED63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702156"/>
            <a:ext cx="1023490" cy="11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1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042570B-9AC9-4AFB-BAFF-142B6CA5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fa-IR" dirty="0">
                <a:cs typeface="B Titr" panose="00000700000000000000" pitchFamily="2" charset="-78"/>
              </a:rPr>
              <a:t>فصل صفر: برنامه نویسی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D764CB4-F9FD-421D-BA5D-173830A4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4306"/>
            <a:ext cx="11029615" cy="4201538"/>
          </a:xfrm>
        </p:spPr>
        <p:txBody>
          <a:bodyPr anchor="t">
            <a:normAutofit/>
          </a:bodyPr>
          <a:lstStyle/>
          <a:p>
            <a:r>
              <a:rPr lang="fa-IR" sz="2400" b="1" dirty="0">
                <a:solidFill>
                  <a:srgbClr val="7030A0"/>
                </a:solidFill>
                <a:cs typeface="B Nazanin" panose="00000400000000000000" pitchFamily="2" charset="-78"/>
              </a:rPr>
              <a:t>زبان های برنامه نویسی محبوب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a-IR" sz="2200" dirty="0">
                <a:cs typeface="B Nazanin" panose="00000400000000000000" pitchFamily="2" charset="-78"/>
              </a:rPr>
              <a:t>تکمیل شود</a:t>
            </a:r>
            <a:endParaRPr lang="fa-IR" sz="2200" dirty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a-IR" sz="2200" dirty="0">
              <a:cs typeface="B Nazanin" panose="00000400000000000000" pitchFamily="2" charset="-78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683E2CA-7A6D-403D-B631-17BA0EFC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3597" y="6304975"/>
            <a:ext cx="6917210" cy="365125"/>
          </a:xfrm>
        </p:spPr>
        <p:txBody>
          <a:bodyPr/>
          <a:lstStyle/>
          <a:p>
            <a:pPr algn="r" rtl="1"/>
            <a:r>
              <a:rPr lang="fa-IR" sz="1200" dirty="0">
                <a:solidFill>
                  <a:schemeClr val="accent1"/>
                </a:solidFill>
                <a:cs typeface="B Yekan" panose="00000400000000000000" pitchFamily="2" charset="-78"/>
              </a:rPr>
              <a:t>تولید محتوا: سهیل عظیمی</a:t>
            </a:r>
            <a:endParaRPr lang="en-US" sz="1200" dirty="0">
              <a:solidFill>
                <a:schemeClr val="accent1"/>
              </a:solidFill>
              <a:cs typeface="B Yekan" panose="00000400000000000000" pitchFamily="2" charset="-78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028ABD9-0604-4840-9B12-C0BAC9F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9745" y="6298119"/>
            <a:ext cx="1052508" cy="365125"/>
          </a:xfrm>
        </p:spPr>
        <p:txBody>
          <a:bodyPr/>
          <a:lstStyle/>
          <a:p>
            <a:pPr algn="ctr"/>
            <a:fld id="{D57F1E4F-1CFF-5643-939E-217C01CDF565}" type="slidenum">
              <a:rPr lang="en-US" sz="1200" smtClean="0">
                <a:solidFill>
                  <a:schemeClr val="accent1"/>
                </a:solidFill>
              </a:rPr>
              <a:pPr algn="ctr"/>
              <a:t>9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62663E-B126-4EC9-A962-23EFED63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702156"/>
            <a:ext cx="1023490" cy="11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336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1010</TotalTime>
  <Words>485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Courier New</vt:lpstr>
      <vt:lpstr>Gill Sans MT</vt:lpstr>
      <vt:lpstr>Wingdings 2</vt:lpstr>
      <vt:lpstr>Dividend</vt:lpstr>
      <vt:lpstr>زبان برنامه نویسی پایتون</vt:lpstr>
      <vt:lpstr>فصل صفر: برنامه نویسی </vt:lpstr>
      <vt:lpstr>فصل صفر: برنامه نویسی</vt:lpstr>
      <vt:lpstr>فصل صفر: برنامه نویسی</vt:lpstr>
      <vt:lpstr>فصل صفر: برنامه نویسی</vt:lpstr>
      <vt:lpstr>فصل صفر: برنامه نویسی</vt:lpstr>
      <vt:lpstr>فصل صفر: برنامه نویسی</vt:lpstr>
      <vt:lpstr>فصل صفر: برنامه نویسی</vt:lpstr>
      <vt:lpstr>فصل صفر: برنامه نویسی</vt:lpstr>
      <vt:lpstr>فصل اول: مقدمه ای بر پایتون</vt:lpstr>
      <vt:lpstr>فصل اول: مقدمه ای بر پایتون</vt:lpstr>
      <vt:lpstr>فصل اول: مقدمه ای بر پایتون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زبان برنامه نویسی پایتون</dc:title>
  <dc:creator>Soheil Azimi</dc:creator>
  <cp:lastModifiedBy>Soheil Azimi</cp:lastModifiedBy>
  <cp:revision>22</cp:revision>
  <dcterms:created xsi:type="dcterms:W3CDTF">2022-12-09T19:53:13Z</dcterms:created>
  <dcterms:modified xsi:type="dcterms:W3CDTF">2022-12-10T12:44:08Z</dcterms:modified>
</cp:coreProperties>
</file>