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IBM Plex Sans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-regular.fntdata"/><Relationship Id="rId25" Type="http://schemas.openxmlformats.org/officeDocument/2006/relationships/slide" Target="slides/slide20.xml"/><Relationship Id="rId28" Type="http://schemas.openxmlformats.org/officeDocument/2006/relationships/font" Target="fonts/IBMPlexSans-italic.fntdata"/><Relationship Id="rId27" Type="http://schemas.openxmlformats.org/officeDocument/2006/relationships/font" Target="fonts/IBMPlex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3b332e3a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3b332e3a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b332e3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3b332e3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b332e3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b332e3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3b332e3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3b332e3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3b332e32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f3b332e3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d72208bd5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d72208bd5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3b332e32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3b332e32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b332e32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3b332e3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3b332e32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3b332e32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3b332e3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3b332e3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e0eb30d1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e0eb30d1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3b332e32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3b332e3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dffac4c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dffac4c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ncapacitated : no limit on the number of clients assigned to a facility.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e236f27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e236f27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0eb30d1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0eb30d1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d72208b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d72208b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d72208b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d72208b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d72208b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d72208b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d72208b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d72208b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designofapproxalgs.com/book.pdf" TargetMode="External"/><Relationship Id="rId4" Type="http://schemas.openxmlformats.org/officeDocument/2006/relationships/hyperlink" Target="https://ugtcs.berkeley.edu/src/approx-sp19/scribe-notes-6.pdf" TargetMode="External"/><Relationship Id="rId5" Type="http://schemas.openxmlformats.org/officeDocument/2006/relationships/hyperlink" Target="https://ugtcs.berkeley.edu/src/approx-sp19/scribe-notes-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5800" y="810550"/>
            <a:ext cx="5649900" cy="16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The Uncapacitated Facility Location LP rounding</a:t>
            </a:r>
            <a:endParaRPr b="1" sz="3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3084900"/>
            <a:ext cx="42174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Teammates:</a:t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Siri Verma 		                   :   180050052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Muthyala Leela Sri Pragna    :   180050064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Vineetha Vennela		        :   180050118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930">
                <a:solidFill>
                  <a:srgbClr val="EA9999"/>
                </a:solidFill>
              </a:rPr>
              <a:t>Bounds on Assignment costs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193200"/>
            <a:ext cx="70389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★"/>
            </a:pPr>
            <a:r>
              <a:rPr lang="en" sz="2100">
                <a:solidFill>
                  <a:srgbClr val="000000"/>
                </a:solidFill>
              </a:rPr>
              <a:t>If we open a set of facilities S such such that for all clients  j∈ D, there exists an open facility i ∈ N(j)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★"/>
            </a:pPr>
            <a:r>
              <a:rPr lang="en" sz="2100">
                <a:solidFill>
                  <a:srgbClr val="000000"/>
                </a:solidFill>
              </a:rPr>
              <a:t>Then cost of assigning  client j to facility i is no more than v*</a:t>
            </a:r>
            <a:r>
              <a:rPr baseline="-25000" lang="en" sz="2100">
                <a:solidFill>
                  <a:srgbClr val="000000"/>
                </a:solidFill>
              </a:rPr>
              <a:t>j</a:t>
            </a:r>
            <a:r>
              <a:rPr lang="en" sz="2100">
                <a:solidFill>
                  <a:srgbClr val="000000"/>
                </a:solidFill>
              </a:rPr>
              <a:t>  by the Lemma in previous slide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★"/>
            </a:pPr>
            <a:r>
              <a:rPr lang="en" sz="2100">
                <a:solidFill>
                  <a:srgbClr val="000000"/>
                </a:solidFill>
              </a:rPr>
              <a:t>Thus the total assignment cost is no more than 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      ∑</a:t>
            </a:r>
            <a:r>
              <a:rPr baseline="-25000" lang="en" sz="2100">
                <a:solidFill>
                  <a:srgbClr val="000000"/>
                </a:solidFill>
              </a:rPr>
              <a:t>(j ∈ D )</a:t>
            </a:r>
            <a:r>
              <a:rPr lang="en" sz="2100">
                <a:solidFill>
                  <a:srgbClr val="000000"/>
                </a:solidFill>
              </a:rPr>
              <a:t> v*</a:t>
            </a:r>
            <a:r>
              <a:rPr baseline="-25000" lang="en" sz="2100">
                <a:solidFill>
                  <a:srgbClr val="000000"/>
                </a:solidFill>
              </a:rPr>
              <a:t>j</a:t>
            </a:r>
            <a:r>
              <a:rPr lang="en" sz="2100">
                <a:solidFill>
                  <a:srgbClr val="000000"/>
                </a:solidFill>
              </a:rPr>
              <a:t>  ≤ OPT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★"/>
            </a:pPr>
            <a:r>
              <a:rPr lang="en" sz="2100">
                <a:solidFill>
                  <a:srgbClr val="000000"/>
                </a:solidFill>
              </a:rPr>
              <a:t>However, we cannot guarantee that we can have good facility cost, because there can exist a set of facilities S that can have very high facility cost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930">
                <a:solidFill>
                  <a:srgbClr val="EA9999"/>
                </a:solidFill>
              </a:rPr>
              <a:t>Bounds on Facility costs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157750" y="1099475"/>
            <a:ext cx="70389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 sz="1800">
                <a:solidFill>
                  <a:srgbClr val="000000"/>
                </a:solidFill>
              </a:rPr>
              <a:t>The idea is to partition some subset F’ of F into set of facilities F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 such that F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 = N( j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) for some client j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 sz="1800">
                <a:solidFill>
                  <a:srgbClr val="000000"/>
                </a:solidFill>
              </a:rPr>
              <a:t>Now, we open the cheapest facility i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  in N( j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 sz="1800">
                <a:solidFill>
                  <a:srgbClr val="000000"/>
                </a:solidFill>
              </a:rPr>
              <a:t>We can bound the facility cost of i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r>
              <a:rPr lang="en" sz="1800">
                <a:solidFill>
                  <a:srgbClr val="000000"/>
                </a:solidFill>
              </a:rPr>
              <a:t> by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The</a:t>
            </a:r>
            <a:r>
              <a:rPr lang="en" sz="1800">
                <a:solidFill>
                  <a:srgbClr val="000000"/>
                </a:solidFill>
              </a:rPr>
              <a:t> equality is followed by the LP constraint  </a:t>
            </a:r>
            <a:endParaRPr sz="1800">
              <a:solidFill>
                <a:srgbClr val="000000"/>
              </a:solidFill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∑</a:t>
            </a:r>
            <a:r>
              <a:rPr baseline="-25000" lang="en" sz="1800">
                <a:solidFill>
                  <a:srgbClr val="000000"/>
                </a:solidFill>
              </a:rPr>
              <a:t>i ∊ F</a:t>
            </a:r>
            <a:r>
              <a:rPr lang="en" sz="1800">
                <a:solidFill>
                  <a:srgbClr val="000000"/>
                </a:solidFill>
              </a:rPr>
              <a:t>  x</a:t>
            </a:r>
            <a:r>
              <a:rPr baseline="-25000" lang="en" sz="1800">
                <a:solidFill>
                  <a:srgbClr val="000000"/>
                </a:solidFill>
              </a:rPr>
              <a:t>i j</a:t>
            </a:r>
            <a:r>
              <a:rPr lang="en" sz="1800">
                <a:solidFill>
                  <a:srgbClr val="000000"/>
                </a:solidFill>
              </a:rPr>
              <a:t> = 1   		∀  j ∊ D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The inequality is followed as </a:t>
            </a:r>
            <a:r>
              <a:rPr baseline="-25000" lang="en" sz="1800">
                <a:solidFill>
                  <a:srgbClr val="000000"/>
                </a:solidFill>
              </a:rPr>
              <a:t> </a:t>
            </a:r>
            <a:r>
              <a:rPr lang="en" sz="1800">
                <a:solidFill>
                  <a:srgbClr val="000000"/>
                </a:solidFill>
              </a:rPr>
              <a:t>       is the cheapest facility in  F</a:t>
            </a:r>
            <a:r>
              <a:rPr baseline="-25000" lang="en" sz="1800">
                <a:solidFill>
                  <a:srgbClr val="000000"/>
                </a:solidFill>
              </a:rPr>
              <a:t>k</a:t>
            </a:r>
            <a:endParaRPr baseline="-25000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10420" l="0" r="0" t="-10420"/>
          <a:stretch/>
        </p:blipFill>
        <p:spPr>
          <a:xfrm>
            <a:off x="2676525" y="2397975"/>
            <a:ext cx="3790950" cy="6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667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925" y="4026350"/>
            <a:ext cx="339690" cy="3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930">
                <a:solidFill>
                  <a:srgbClr val="EA9999"/>
                </a:solidFill>
              </a:rPr>
              <a:t>Bounds on Facility costs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140600" y="1188225"/>
            <a:ext cx="70389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 sz="1800">
                <a:solidFill>
                  <a:srgbClr val="000000"/>
                </a:solidFill>
              </a:rPr>
              <a:t>Now by the LP constraint x</a:t>
            </a:r>
            <a:r>
              <a:rPr baseline="-25000" lang="en" sz="1800">
                <a:solidFill>
                  <a:srgbClr val="000000"/>
                </a:solidFill>
              </a:rPr>
              <a:t>i j</a:t>
            </a:r>
            <a:r>
              <a:rPr lang="en" sz="1800">
                <a:solidFill>
                  <a:srgbClr val="000000"/>
                </a:solidFill>
              </a:rPr>
              <a:t> ≤ y</a:t>
            </a:r>
            <a:r>
              <a:rPr baseline="-25000" lang="en" sz="1800">
                <a:solidFill>
                  <a:srgbClr val="000000"/>
                </a:solidFill>
              </a:rPr>
              <a:t>i </a:t>
            </a:r>
            <a:r>
              <a:rPr lang="en" sz="1800">
                <a:solidFill>
                  <a:srgbClr val="000000"/>
                </a:solidFill>
              </a:rPr>
              <a:t>, we see that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★"/>
            </a:pPr>
            <a:r>
              <a:rPr lang="en" sz="1800">
                <a:solidFill>
                  <a:srgbClr val="000000"/>
                </a:solidFill>
              </a:rPr>
              <a:t>If we sum this inequality over all facilities that we open, then we get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-25000" sz="1800">
              <a:solidFill>
                <a:srgbClr val="000000"/>
              </a:solidFill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900" y="1802275"/>
            <a:ext cx="328612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425" y="3305525"/>
            <a:ext cx="45952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4962" y="4192450"/>
            <a:ext cx="3434075" cy="443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052550" y="242100"/>
            <a:ext cx="7038900" cy="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41">
                <a:solidFill>
                  <a:srgbClr val="EA9999"/>
                </a:solidFill>
              </a:rPr>
              <a:t>Definition of Neighbouring clients </a:t>
            </a:r>
            <a:endParaRPr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139175" y="953225"/>
            <a:ext cx="7197300" cy="4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Let N</a:t>
            </a:r>
            <a:r>
              <a:rPr baseline="30000" lang="en" sz="1900">
                <a:solidFill>
                  <a:schemeClr val="dk1"/>
                </a:solidFill>
              </a:rPr>
              <a:t>2</a:t>
            </a:r>
            <a:r>
              <a:rPr lang="en" sz="1900">
                <a:solidFill>
                  <a:schemeClr val="dk1"/>
                </a:solidFill>
              </a:rPr>
              <a:t>( j) denote all neighboring clients of the neighboring facilities of client j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           N</a:t>
            </a:r>
            <a:r>
              <a:rPr baseline="30000" lang="en" sz="1900">
                <a:solidFill>
                  <a:schemeClr val="dk1"/>
                </a:solidFill>
              </a:rPr>
              <a:t>2</a:t>
            </a:r>
            <a:r>
              <a:rPr lang="en" sz="1900">
                <a:solidFill>
                  <a:schemeClr val="dk1"/>
                </a:solidFill>
              </a:rPr>
              <a:t>( j) = { k </a:t>
            </a:r>
            <a:r>
              <a:rPr lang="en" sz="2000">
                <a:solidFill>
                  <a:schemeClr val="dk1"/>
                </a:solidFill>
              </a:rPr>
              <a:t>∊</a:t>
            </a:r>
            <a:r>
              <a:rPr lang="en" sz="1900">
                <a:solidFill>
                  <a:schemeClr val="dk1"/>
                </a:solidFill>
              </a:rPr>
              <a:t> D : client k neighbors some facility i </a:t>
            </a:r>
            <a:r>
              <a:rPr lang="en" sz="2000">
                <a:solidFill>
                  <a:schemeClr val="dk1"/>
                </a:solidFill>
              </a:rPr>
              <a:t>∊</a:t>
            </a:r>
            <a:r>
              <a:rPr lang="en" sz="1900">
                <a:solidFill>
                  <a:schemeClr val="dk1"/>
                </a:solidFill>
              </a:rPr>
              <a:t> N( j) }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</a:t>
            </a:r>
            <a:endParaRPr sz="190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037" y="2292600"/>
            <a:ext cx="4007924" cy="2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41">
                <a:solidFill>
                  <a:srgbClr val="EA9999"/>
                </a:solidFill>
              </a:rPr>
              <a:t>Deterministic Rounding </a:t>
            </a:r>
            <a:r>
              <a:rPr b="1" lang="en" sz="3041">
                <a:solidFill>
                  <a:srgbClr val="EA9999"/>
                </a:solidFill>
              </a:rPr>
              <a:t>Algorithm</a:t>
            </a:r>
            <a:r>
              <a:rPr b="1" lang="en" sz="2930">
                <a:solidFill>
                  <a:srgbClr val="EA9999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870600" y="1307850"/>
            <a:ext cx="8273400" cy="3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Solve LP,  get optimal primal solution (x*, y*) and dual solution (v*, w*)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  ←  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K  ←   0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while</a:t>
            </a:r>
            <a:r>
              <a:rPr lang="en" sz="1700">
                <a:solidFill>
                  <a:schemeClr val="dk1"/>
                </a:solidFill>
              </a:rPr>
              <a:t> C != Ø  </a:t>
            </a:r>
            <a:r>
              <a:rPr b="1" lang="en" sz="1700">
                <a:solidFill>
                  <a:schemeClr val="dk1"/>
                </a:solidFill>
              </a:rPr>
              <a:t>do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k ← k+1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Choose j</a:t>
            </a:r>
            <a:r>
              <a:rPr baseline="-25000" lang="en" sz="1700">
                <a:solidFill>
                  <a:schemeClr val="dk1"/>
                </a:solidFill>
              </a:rPr>
              <a:t>k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∊</a:t>
            </a:r>
            <a:r>
              <a:rPr lang="en" sz="1700">
                <a:solidFill>
                  <a:schemeClr val="dk1"/>
                </a:solidFill>
              </a:rPr>
              <a:t>  C  that minimizes v*</a:t>
            </a:r>
            <a:r>
              <a:rPr baseline="-25000" lang="en" sz="1700">
                <a:solidFill>
                  <a:schemeClr val="dk1"/>
                </a:solidFill>
              </a:rPr>
              <a:t>j</a:t>
            </a:r>
            <a:r>
              <a:rPr lang="en" sz="1700">
                <a:solidFill>
                  <a:schemeClr val="dk1"/>
                </a:solidFill>
              </a:rPr>
              <a:t> over all j </a:t>
            </a:r>
            <a:r>
              <a:rPr lang="en" sz="2000">
                <a:solidFill>
                  <a:schemeClr val="dk1"/>
                </a:solidFill>
              </a:rPr>
              <a:t>∊</a:t>
            </a:r>
            <a:r>
              <a:rPr lang="en" sz="1700">
                <a:solidFill>
                  <a:schemeClr val="dk1"/>
                </a:solidFill>
              </a:rPr>
              <a:t> C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Choose i</a:t>
            </a:r>
            <a:r>
              <a:rPr baseline="-25000" lang="en" sz="1700">
                <a:solidFill>
                  <a:schemeClr val="dk1"/>
                </a:solidFill>
              </a:rPr>
              <a:t>k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∊ </a:t>
            </a:r>
            <a:r>
              <a:rPr lang="en" sz="1700">
                <a:solidFill>
                  <a:schemeClr val="dk1"/>
                </a:solidFill>
              </a:rPr>
              <a:t>N( j</a:t>
            </a:r>
            <a:r>
              <a:rPr baseline="-25000" lang="en" sz="1700">
                <a:solidFill>
                  <a:schemeClr val="dk1"/>
                </a:solidFill>
              </a:rPr>
              <a:t>k</a:t>
            </a:r>
            <a:r>
              <a:rPr lang="en" sz="1700">
                <a:solidFill>
                  <a:schemeClr val="dk1"/>
                </a:solidFill>
              </a:rPr>
              <a:t>) to be the cheapest facility in N( j</a:t>
            </a:r>
            <a:r>
              <a:rPr baseline="-25000" lang="en" sz="1700">
                <a:solidFill>
                  <a:schemeClr val="dk1"/>
                </a:solidFill>
              </a:rPr>
              <a:t>k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Assign j</a:t>
            </a:r>
            <a:r>
              <a:rPr baseline="-25000" lang="en" sz="1700">
                <a:solidFill>
                  <a:schemeClr val="dk1"/>
                </a:solidFill>
              </a:rPr>
              <a:t>k</a:t>
            </a:r>
            <a:r>
              <a:rPr lang="en" sz="1700">
                <a:solidFill>
                  <a:schemeClr val="dk1"/>
                </a:solidFill>
              </a:rPr>
              <a:t> and all unassigned clients in N</a:t>
            </a:r>
            <a:r>
              <a:rPr baseline="30000" lang="en" sz="17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(j</a:t>
            </a:r>
            <a:r>
              <a:rPr baseline="-25000" lang="en" sz="1700">
                <a:solidFill>
                  <a:schemeClr val="dk1"/>
                </a:solidFill>
              </a:rPr>
              <a:t>k</a:t>
            </a:r>
            <a:r>
              <a:rPr lang="en" sz="1700">
                <a:solidFill>
                  <a:schemeClr val="dk1"/>
                </a:solidFill>
              </a:rPr>
              <a:t>) to i</a:t>
            </a:r>
            <a:r>
              <a:rPr baseline="-25000" lang="en" sz="1700">
                <a:solidFill>
                  <a:schemeClr val="dk1"/>
                </a:solidFill>
              </a:rPr>
              <a:t>k</a:t>
            </a:r>
            <a:endParaRPr baseline="-25000"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  ←  C - { j</a:t>
            </a:r>
            <a:r>
              <a:rPr baseline="-25000" lang="en" sz="1700">
                <a:solidFill>
                  <a:schemeClr val="dk1"/>
                </a:solidFill>
              </a:rPr>
              <a:t>k</a:t>
            </a:r>
            <a:r>
              <a:rPr lang="en" sz="1700">
                <a:solidFill>
                  <a:schemeClr val="dk1"/>
                </a:solidFill>
              </a:rPr>
              <a:t>} - N</a:t>
            </a:r>
            <a:r>
              <a:rPr baseline="30000" lang="en" sz="1700">
                <a:solidFill>
                  <a:schemeClr val="dk1"/>
                </a:solidFill>
              </a:rPr>
              <a:t>2</a:t>
            </a:r>
            <a:r>
              <a:rPr lang="en" sz="1700">
                <a:solidFill>
                  <a:schemeClr val="dk1"/>
                </a:solidFill>
              </a:rPr>
              <a:t>( j</a:t>
            </a:r>
            <a:r>
              <a:rPr baseline="-25000" lang="en" sz="1700">
                <a:solidFill>
                  <a:schemeClr val="dk1"/>
                </a:solidFill>
              </a:rPr>
              <a:t>k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EA9999"/>
                </a:solidFill>
              </a:rPr>
              <a:t>Performance of the algorithm</a:t>
            </a:r>
            <a:endParaRPr b="1" sz="2900">
              <a:solidFill>
                <a:srgbClr val="EA9999"/>
              </a:solidFill>
            </a:endParaRPr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701900" y="1307850"/>
            <a:ext cx="83079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</a:rPr>
              <a:t>Theorem</a:t>
            </a:r>
            <a:r>
              <a:rPr lang="en" sz="2000">
                <a:solidFill>
                  <a:schemeClr val="dk1"/>
                </a:solidFill>
              </a:rPr>
              <a:t>: The algorithm is a 4-approximation algorithm for the uncapacitated facility location problem.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</a:rPr>
              <a:t>Proof</a:t>
            </a:r>
            <a:r>
              <a:rPr lang="en" sz="2000">
                <a:solidFill>
                  <a:schemeClr val="dk1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Let’s consider just the total facility opening cost C</a:t>
            </a:r>
            <a:r>
              <a:rPr baseline="-25000" lang="en" sz="2000">
                <a:solidFill>
                  <a:schemeClr val="dk1"/>
                </a:solidFill>
              </a:rPr>
              <a:t>F</a:t>
            </a:r>
            <a:r>
              <a:rPr lang="en" sz="2000">
                <a:solidFill>
                  <a:schemeClr val="dk1"/>
                </a:solidFill>
              </a:rPr>
              <a:t> first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		</a:t>
            </a:r>
            <a:r>
              <a:rPr lang="en" sz="2100">
                <a:solidFill>
                  <a:schemeClr val="dk1"/>
                </a:solidFill>
              </a:rPr>
              <a:t>C</a:t>
            </a:r>
            <a:r>
              <a:rPr baseline="-25000" lang="en" sz="2100">
                <a:solidFill>
                  <a:schemeClr val="dk1"/>
                </a:solidFill>
              </a:rPr>
              <a:t>F</a:t>
            </a:r>
            <a:r>
              <a:rPr lang="en" sz="2000">
                <a:solidFill>
                  <a:schemeClr val="dk1"/>
                </a:solidFill>
              </a:rPr>
              <a:t> =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We can bound this cost,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		      C</a:t>
            </a:r>
            <a:r>
              <a:rPr baseline="-25000" lang="en" sz="2000">
                <a:solidFill>
                  <a:schemeClr val="dk1"/>
                </a:solidFill>
              </a:rPr>
              <a:t>F</a:t>
            </a:r>
            <a:r>
              <a:rPr lang="en" sz="2000">
                <a:solidFill>
                  <a:schemeClr val="dk1"/>
                </a:solidFill>
              </a:rPr>
              <a:t>   ≤  OPT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812" y="3109375"/>
            <a:ext cx="3434075" cy="5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1286000" y="887400"/>
            <a:ext cx="7038900" cy="3991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Now l</a:t>
            </a:r>
            <a:r>
              <a:rPr lang="en" sz="2000">
                <a:solidFill>
                  <a:schemeClr val="dk1"/>
                </a:solidFill>
              </a:rPr>
              <a:t>et’s consider  the total  assignment cost C</a:t>
            </a:r>
            <a:r>
              <a:rPr baseline="-25000"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,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For an Iteration k, let j = j</a:t>
            </a:r>
            <a:r>
              <a:rPr baseline="-25000" lang="en" sz="2000">
                <a:solidFill>
                  <a:schemeClr val="dk1"/>
                </a:solidFill>
              </a:rPr>
              <a:t>K</a:t>
            </a:r>
            <a:r>
              <a:rPr lang="en" sz="2000">
                <a:solidFill>
                  <a:schemeClr val="dk1"/>
                </a:solidFill>
              </a:rPr>
              <a:t> and i = i</a:t>
            </a:r>
            <a:r>
              <a:rPr baseline="-25000" lang="en" sz="2000">
                <a:solidFill>
                  <a:schemeClr val="dk1"/>
                </a:solidFill>
              </a:rPr>
              <a:t>K</a:t>
            </a:r>
            <a:r>
              <a:rPr lang="en" sz="2000">
                <a:solidFill>
                  <a:schemeClr val="dk1"/>
                </a:solidFill>
              </a:rPr>
              <a:t>,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cost of assigning  j to  i is c</a:t>
            </a:r>
            <a:r>
              <a:rPr baseline="-25000" lang="en" sz="2000">
                <a:solidFill>
                  <a:schemeClr val="dk1"/>
                </a:solidFill>
              </a:rPr>
              <a:t>i j</a:t>
            </a:r>
            <a:r>
              <a:rPr lang="en" sz="2000">
                <a:solidFill>
                  <a:schemeClr val="dk1"/>
                </a:solidFill>
              </a:rPr>
              <a:t> ≤ v</a:t>
            </a:r>
            <a:r>
              <a:rPr baseline="-25000" lang="en" sz="2000">
                <a:solidFill>
                  <a:schemeClr val="dk1"/>
                </a:solidFill>
              </a:rPr>
              <a:t>j</a:t>
            </a:r>
            <a:r>
              <a:rPr lang="en" sz="2000">
                <a:solidFill>
                  <a:schemeClr val="dk1"/>
                </a:solidFill>
              </a:rPr>
              <a:t>*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cost of assigning the unassigned client </a:t>
            </a:r>
            <a:r>
              <a:rPr lang="en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lang="en" sz="2000">
                <a:solidFill>
                  <a:schemeClr val="dk1"/>
                </a:solidFill>
              </a:rPr>
              <a:t> ∊  N</a:t>
            </a:r>
            <a:r>
              <a:rPr baseline="30000" lang="en" sz="2000">
                <a:solidFill>
                  <a:schemeClr val="dk1"/>
                </a:solidFill>
              </a:rPr>
              <a:t>2</a:t>
            </a:r>
            <a:r>
              <a:rPr lang="en" sz="2000">
                <a:solidFill>
                  <a:schemeClr val="dk1"/>
                </a:solidFill>
              </a:rPr>
              <a:t>(j) to i is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</a:t>
            </a:r>
            <a:r>
              <a:rPr baseline="-25000" lang="en" sz="2000">
                <a:solidFill>
                  <a:schemeClr val="dk1"/>
                </a:solidFill>
              </a:rPr>
              <a:t>i </a:t>
            </a:r>
            <a:r>
              <a:rPr baseline="-25000" lang="en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baseline="-25000" lang="en" sz="20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 ≤ c</a:t>
            </a:r>
            <a:r>
              <a:rPr baseline="-25000" lang="en" sz="2000">
                <a:solidFill>
                  <a:schemeClr val="dk1"/>
                </a:solidFill>
              </a:rPr>
              <a:t>i j</a:t>
            </a:r>
            <a:r>
              <a:rPr lang="en" sz="2000">
                <a:solidFill>
                  <a:schemeClr val="dk1"/>
                </a:solidFill>
              </a:rPr>
              <a:t> + c</a:t>
            </a:r>
            <a:r>
              <a:rPr baseline="-25000" lang="en" sz="2000">
                <a:solidFill>
                  <a:schemeClr val="dk1"/>
                </a:solidFill>
              </a:rPr>
              <a:t>k j</a:t>
            </a:r>
            <a:r>
              <a:rPr lang="en" sz="2000">
                <a:solidFill>
                  <a:schemeClr val="dk1"/>
                </a:solidFill>
              </a:rPr>
              <a:t>  + c</a:t>
            </a:r>
            <a:r>
              <a:rPr baseline="-25000" lang="en" sz="2000">
                <a:solidFill>
                  <a:schemeClr val="dk1"/>
                </a:solidFill>
              </a:rPr>
              <a:t>k </a:t>
            </a:r>
            <a:r>
              <a:rPr baseline="-25000" lang="en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lang="en" sz="2000">
                <a:solidFill>
                  <a:schemeClr val="dk1"/>
                </a:solidFill>
              </a:rPr>
              <a:t> ≤  v</a:t>
            </a:r>
            <a:r>
              <a:rPr baseline="-25000" lang="en" sz="2000">
                <a:solidFill>
                  <a:schemeClr val="dk1"/>
                </a:solidFill>
              </a:rPr>
              <a:t>j</a:t>
            </a:r>
            <a:r>
              <a:rPr lang="en" sz="2000">
                <a:solidFill>
                  <a:schemeClr val="dk1"/>
                </a:solidFill>
              </a:rPr>
              <a:t>* + v</a:t>
            </a:r>
            <a:r>
              <a:rPr baseline="-25000" lang="en" sz="2000">
                <a:solidFill>
                  <a:schemeClr val="dk1"/>
                </a:solidFill>
              </a:rPr>
              <a:t>j</a:t>
            </a:r>
            <a:r>
              <a:rPr lang="en" sz="2000">
                <a:solidFill>
                  <a:schemeClr val="dk1"/>
                </a:solidFill>
              </a:rPr>
              <a:t>* + v</a:t>
            </a:r>
            <a:r>
              <a:rPr baseline="-25000" lang="en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lang="en" sz="2000">
                <a:solidFill>
                  <a:schemeClr val="dk1"/>
                </a:solidFill>
              </a:rPr>
              <a:t>*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	        c</a:t>
            </a:r>
            <a:r>
              <a:rPr baseline="-25000" lang="en" sz="2000">
                <a:solidFill>
                  <a:schemeClr val="dk1"/>
                </a:solidFill>
              </a:rPr>
              <a:t>i </a:t>
            </a:r>
            <a:r>
              <a:rPr baseline="-25000" lang="en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lang="en" sz="2000">
                <a:solidFill>
                  <a:schemeClr val="dk1"/>
                </a:solidFill>
              </a:rPr>
              <a:t>   ≤  2v</a:t>
            </a:r>
            <a:r>
              <a:rPr baseline="-25000" lang="en" sz="2000">
                <a:solidFill>
                  <a:schemeClr val="dk1"/>
                </a:solidFill>
              </a:rPr>
              <a:t>j</a:t>
            </a:r>
            <a:r>
              <a:rPr lang="en" sz="2000">
                <a:solidFill>
                  <a:schemeClr val="dk1"/>
                </a:solidFill>
              </a:rPr>
              <a:t>* + v</a:t>
            </a:r>
            <a:r>
              <a:rPr baseline="-25000" lang="en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lang="en" sz="2000">
                <a:solidFill>
                  <a:schemeClr val="dk1"/>
                </a:solidFill>
              </a:rPr>
              <a:t>*  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                 c</a:t>
            </a:r>
            <a:r>
              <a:rPr baseline="-25000" lang="en" sz="2000">
                <a:solidFill>
                  <a:schemeClr val="dk1"/>
                </a:solidFill>
              </a:rPr>
              <a:t>i </a:t>
            </a:r>
            <a:r>
              <a:rPr baseline="-25000" lang="en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lang="en" sz="2000">
                <a:solidFill>
                  <a:schemeClr val="dk1"/>
                </a:solidFill>
              </a:rPr>
              <a:t>  ≤  3v</a:t>
            </a:r>
            <a:r>
              <a:rPr baseline="-25000" lang="en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lang="en" sz="2000">
                <a:solidFill>
                  <a:schemeClr val="dk1"/>
                </a:solidFill>
              </a:rPr>
              <a:t>*         ( We know v</a:t>
            </a:r>
            <a:r>
              <a:rPr baseline="-25000" lang="en" sz="2000">
                <a:solidFill>
                  <a:schemeClr val="dk1"/>
                </a:solidFill>
              </a:rPr>
              <a:t>j</a:t>
            </a:r>
            <a:r>
              <a:rPr lang="en" sz="2000">
                <a:solidFill>
                  <a:schemeClr val="dk1"/>
                </a:solidFill>
              </a:rPr>
              <a:t>* ≤ v</a:t>
            </a:r>
            <a:r>
              <a:rPr baseline="-25000" lang="en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</a:t>
            </a:r>
            <a:r>
              <a:rPr lang="en" sz="2000">
                <a:solidFill>
                  <a:schemeClr val="dk1"/>
                </a:solidFill>
              </a:rPr>
              <a:t>* )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50" y="3482825"/>
            <a:ext cx="3246325" cy="15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EA9999"/>
                </a:solidFill>
              </a:rPr>
              <a:t>Performance of the algorithm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1297500" y="1567550"/>
            <a:ext cx="70389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Hence each client is connected with cost no worse than 3</a:t>
            </a:r>
            <a:r>
              <a:rPr lang="en" sz="2000">
                <a:solidFill>
                  <a:schemeClr val="dk1"/>
                </a:solidFill>
              </a:rPr>
              <a:t>v</a:t>
            </a:r>
            <a:r>
              <a:rPr baseline="-25000" lang="en" sz="2000">
                <a:solidFill>
                  <a:schemeClr val="dk1"/>
                </a:solidFill>
              </a:rPr>
              <a:t>j</a:t>
            </a:r>
            <a:r>
              <a:rPr lang="en" sz="2000">
                <a:solidFill>
                  <a:schemeClr val="dk1"/>
                </a:solidFill>
              </a:rPr>
              <a:t>*, so the total assignment cost is bounded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   </a:t>
            </a:r>
            <a:r>
              <a:rPr lang="en" sz="2000">
                <a:solidFill>
                  <a:schemeClr val="dk1"/>
                </a:solidFill>
              </a:rPr>
              <a:t>C</a:t>
            </a:r>
            <a:r>
              <a:rPr baseline="-25000"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 =  </a:t>
            </a:r>
            <a:r>
              <a:rPr lang="en" sz="2100">
                <a:solidFill>
                  <a:schemeClr val="dk1"/>
                </a:solidFill>
              </a:rPr>
              <a:t>∑</a:t>
            </a:r>
            <a:r>
              <a:rPr baseline="-25000" lang="en" sz="2100">
                <a:solidFill>
                  <a:schemeClr val="dk1"/>
                </a:solidFill>
              </a:rPr>
              <a:t>( j ∈ D)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3v</a:t>
            </a:r>
            <a:r>
              <a:rPr baseline="-25000" lang="en" sz="2000">
                <a:solidFill>
                  <a:schemeClr val="dk1"/>
                </a:solidFill>
              </a:rPr>
              <a:t>j</a:t>
            </a:r>
            <a:r>
              <a:rPr lang="en" sz="2000">
                <a:solidFill>
                  <a:schemeClr val="dk1"/>
                </a:solidFill>
              </a:rPr>
              <a:t>*</a:t>
            </a:r>
            <a:r>
              <a:rPr lang="en" sz="2100">
                <a:solidFill>
                  <a:schemeClr val="dk1"/>
                </a:solidFill>
              </a:rPr>
              <a:t>  &lt;= 3*OPT ( by weak duality)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		   </a:t>
            </a:r>
            <a:r>
              <a:rPr lang="en" sz="2000">
                <a:solidFill>
                  <a:schemeClr val="dk1"/>
                </a:solidFill>
              </a:rPr>
              <a:t>C</a:t>
            </a:r>
            <a:r>
              <a:rPr baseline="-25000"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 ≤  3*OPT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total cost is therefore  C</a:t>
            </a:r>
            <a:r>
              <a:rPr baseline="-25000" lang="en" sz="2000">
                <a:solidFill>
                  <a:schemeClr val="dk1"/>
                </a:solidFill>
              </a:rPr>
              <a:t>F</a:t>
            </a:r>
            <a:r>
              <a:rPr lang="en" sz="2000">
                <a:solidFill>
                  <a:schemeClr val="dk1"/>
                </a:solidFill>
              </a:rPr>
              <a:t> + C</a:t>
            </a:r>
            <a:r>
              <a:rPr baseline="-25000"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 &lt;= OPT + 3*OPT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								    &lt;= 4*OPT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EA9999"/>
                </a:solidFill>
              </a:rPr>
              <a:t>Improvements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940775" y="1590575"/>
            <a:ext cx="7574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considering facility location costs, we bounded the opening cost of the linear program C</a:t>
            </a:r>
            <a:r>
              <a:rPr baseline="-25000" lang="en" sz="2000">
                <a:solidFill>
                  <a:schemeClr val="dk1"/>
                </a:solidFill>
              </a:rPr>
              <a:t>F</a:t>
            </a:r>
            <a:r>
              <a:rPr lang="en" sz="2000">
                <a:solidFill>
                  <a:schemeClr val="dk1"/>
                </a:solidFill>
              </a:rPr>
              <a:t> with OPT , which seems rather wasteful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There are some randomized algorithms like Random rounding which gives better result (3-approx)  than the LP rounding (4-approx) algorithm.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1307475" y="548250"/>
            <a:ext cx="70389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10">
                <a:solidFill>
                  <a:srgbClr val="EA9999"/>
                </a:solidFill>
              </a:rPr>
              <a:t>References</a:t>
            </a:r>
            <a:endParaRPr b="1" sz="3110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960450" y="1590575"/>
            <a:ext cx="7468800" cy="26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https://www.designofapproxalgs.com/book.pdf</a:t>
            </a:r>
            <a:r>
              <a:rPr lang="en" sz="2100">
                <a:solidFill>
                  <a:schemeClr val="dk1"/>
                </a:solidFill>
              </a:rPr>
              <a:t> Section 4.5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https://ugtcs.berkeley.edu/src/approx-sp19/scribe-notes-6.pdf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 u="sng">
                <a:solidFill>
                  <a:schemeClr val="hlink"/>
                </a:solidFill>
                <a:hlinkClick r:id="rId5"/>
              </a:rPr>
              <a:t>https://www.cs.jhu.edu/~mdinitz/classes/ApproxAlgorithms/Spring2015/notes/lec10.pdf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89075"/>
            <a:ext cx="7038900" cy="861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>
                <a:solidFill>
                  <a:srgbClr val="EA9999"/>
                </a:solidFill>
              </a:rPr>
              <a:t>Outline</a:t>
            </a:r>
            <a:endParaRPr b="1" sz="29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2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49975"/>
            <a:ext cx="70389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Problem statement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Linear Programming relaxation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Dual of linear Programming relaxation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Intuition for the dual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Defining Neighbouring Facilities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Bounds on Assignment and Facility costs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Defining Neighbouring Clients of Neighbouring Facilities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Deterministic rounding Algorithm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★"/>
            </a:pPr>
            <a:r>
              <a:rPr lang="en" sz="2000">
                <a:solidFill>
                  <a:srgbClr val="000000"/>
                </a:solidFill>
              </a:rPr>
              <a:t>4-approximation performance proof  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2133150" y="1704525"/>
            <a:ext cx="4695000" cy="13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chemeClr val="dk1"/>
                </a:solidFill>
              </a:rPr>
              <a:t>Thank You</a:t>
            </a:r>
            <a:endParaRPr b="1" sz="5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44">
                <a:solidFill>
                  <a:srgbClr val="EA9999"/>
                </a:solidFill>
              </a:rPr>
              <a:t>Problem Statement</a:t>
            </a:r>
            <a:endParaRPr b="1" sz="3244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91225" y="1226250"/>
            <a:ext cx="7178700" cy="37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Given </a:t>
            </a:r>
            <a:r>
              <a:rPr lang="en" sz="2100">
                <a:solidFill>
                  <a:schemeClr val="dk1"/>
                </a:solidFill>
              </a:rPr>
              <a:t>a set of clients D and set of facilities F, with facility costs</a:t>
            </a:r>
            <a:r>
              <a:rPr i="1" lang="en" sz="2100">
                <a:solidFill>
                  <a:schemeClr val="dk1"/>
                </a:solidFill>
              </a:rPr>
              <a:t>  f</a:t>
            </a:r>
            <a:r>
              <a:rPr baseline="-25000" i="1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 for all facilities i </a:t>
            </a:r>
            <a:r>
              <a:rPr lang="en" sz="1800">
                <a:solidFill>
                  <a:schemeClr val="dk1"/>
                </a:solidFill>
              </a:rPr>
              <a:t>∈</a:t>
            </a:r>
            <a:r>
              <a:rPr lang="en" sz="2100">
                <a:solidFill>
                  <a:schemeClr val="dk1"/>
                </a:solidFill>
              </a:rPr>
              <a:t> F and assignment costs </a:t>
            </a:r>
            <a:r>
              <a:rPr i="1" lang="en" sz="2100">
                <a:solidFill>
                  <a:schemeClr val="dk1"/>
                </a:solidFill>
              </a:rPr>
              <a:t> c</a:t>
            </a:r>
            <a:r>
              <a:rPr baseline="-25000" i="1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 for all facilities i ∈ F and clients j ∈ D.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The goal of the problem is to choose a subset of facilities F’ ∈ F to open and assign all the clients to the nearest facility in F’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So that the total cost of the open facilities and the assignment costs is minimum.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06200"/>
            <a:ext cx="70389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44">
                <a:solidFill>
                  <a:srgbClr val="EA9999"/>
                </a:solidFill>
              </a:rPr>
              <a:t>Assumption of the p</a:t>
            </a:r>
            <a:r>
              <a:rPr b="1" lang="en" sz="3244">
                <a:solidFill>
                  <a:srgbClr val="EA9999"/>
                </a:solidFill>
              </a:rPr>
              <a:t>roblem</a:t>
            </a:r>
            <a:endParaRPr b="1" sz="3022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97925"/>
            <a:ext cx="7038900" cy="3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We consider the metric uncapacitated facility location and assume that the clients and facilities are points in a metric space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The assignment cost </a:t>
            </a:r>
            <a:r>
              <a:rPr i="1" lang="en" sz="2100">
                <a:solidFill>
                  <a:schemeClr val="dk1"/>
                </a:solidFill>
              </a:rPr>
              <a:t>c</a:t>
            </a:r>
            <a:r>
              <a:rPr baseline="-25000" i="1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 represents the distance between client j and facility i and it obeys the triangle inequality.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Given clients j,l and facilities i,k , we have</a:t>
            </a:r>
            <a:endParaRPr sz="2100">
              <a:solidFill>
                <a:schemeClr val="dk1"/>
              </a:solidFill>
            </a:endParaRPr>
          </a:p>
          <a:p>
            <a:pPr indent="-361950" lvl="3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 sz="2200">
                <a:solidFill>
                  <a:schemeClr val="dk1"/>
                </a:solidFill>
              </a:rPr>
              <a:t>c</a:t>
            </a:r>
            <a:r>
              <a:rPr baseline="-25000" lang="en" sz="2200">
                <a:solidFill>
                  <a:schemeClr val="dk1"/>
                </a:solidFill>
              </a:rPr>
              <a:t>i j</a:t>
            </a:r>
            <a:r>
              <a:rPr lang="en" sz="2200">
                <a:solidFill>
                  <a:schemeClr val="dk1"/>
                </a:solidFill>
              </a:rPr>
              <a:t> ≤ c</a:t>
            </a:r>
            <a:r>
              <a:rPr baseline="-25000" lang="en" sz="2200">
                <a:solidFill>
                  <a:schemeClr val="dk1"/>
                </a:solidFill>
              </a:rPr>
              <a:t>i l</a:t>
            </a:r>
            <a:r>
              <a:rPr lang="en" sz="2200">
                <a:solidFill>
                  <a:schemeClr val="dk1"/>
                </a:solidFill>
              </a:rPr>
              <a:t> + c</a:t>
            </a:r>
            <a:r>
              <a:rPr baseline="-25000" lang="en" sz="2200">
                <a:solidFill>
                  <a:schemeClr val="dk1"/>
                </a:solidFill>
              </a:rPr>
              <a:t>k l</a:t>
            </a:r>
            <a:r>
              <a:rPr lang="en" sz="2200">
                <a:solidFill>
                  <a:schemeClr val="dk1"/>
                </a:solidFill>
              </a:rPr>
              <a:t> + c</a:t>
            </a:r>
            <a:r>
              <a:rPr baseline="-25000" lang="en" sz="2200">
                <a:solidFill>
                  <a:schemeClr val="dk1"/>
                </a:solidFill>
              </a:rPr>
              <a:t>k j</a:t>
            </a:r>
            <a:r>
              <a:rPr lang="en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850" y="3621850"/>
            <a:ext cx="2755000" cy="12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72225" y="2421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EA9999"/>
                </a:solidFill>
              </a:rPr>
              <a:t>Linear Programming Relaxation </a:t>
            </a:r>
            <a:endParaRPr sz="29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083400" y="935200"/>
            <a:ext cx="7549800" cy="4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		</a:t>
            </a:r>
            <a:r>
              <a:rPr i="1" lang="en" sz="2000">
                <a:solidFill>
                  <a:schemeClr val="dk1"/>
                </a:solidFill>
              </a:rPr>
              <a:t>Minimize</a:t>
            </a:r>
            <a:r>
              <a:rPr lang="en" sz="2100">
                <a:solidFill>
                  <a:schemeClr val="dk1"/>
                </a:solidFill>
              </a:rPr>
              <a:t>    </a:t>
            </a:r>
            <a:r>
              <a:rPr lang="en" sz="2100">
                <a:solidFill>
                  <a:schemeClr val="dk1"/>
                </a:solidFill>
              </a:rPr>
              <a:t>∑</a:t>
            </a:r>
            <a:r>
              <a:rPr baseline="-25000" lang="en" sz="2100">
                <a:solidFill>
                  <a:schemeClr val="dk1"/>
                </a:solidFill>
              </a:rPr>
              <a:t>(i </a:t>
            </a:r>
            <a:r>
              <a:rPr baseline="-25000" lang="en" sz="2100">
                <a:solidFill>
                  <a:schemeClr val="dk1"/>
                </a:solidFill>
              </a:rPr>
              <a:t>∈ F</a:t>
            </a:r>
            <a:r>
              <a:rPr baseline="-25000" lang="en" sz="2100">
                <a:solidFill>
                  <a:schemeClr val="dk1"/>
                </a:solidFill>
              </a:rPr>
              <a:t>)</a:t>
            </a:r>
            <a:r>
              <a:rPr lang="en" sz="2100">
                <a:solidFill>
                  <a:schemeClr val="dk1"/>
                </a:solidFill>
              </a:rPr>
              <a:t> f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*</a:t>
            </a:r>
            <a:r>
              <a:rPr lang="en" sz="2100">
                <a:solidFill>
                  <a:schemeClr val="dk1"/>
                </a:solidFill>
              </a:rPr>
              <a:t>y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 + ∑</a:t>
            </a:r>
            <a:r>
              <a:rPr baseline="-25000" lang="en" sz="2100">
                <a:solidFill>
                  <a:schemeClr val="dk1"/>
                </a:solidFill>
              </a:rPr>
              <a:t>(i</a:t>
            </a:r>
            <a:r>
              <a:rPr baseline="-25000" lang="en" sz="2100">
                <a:solidFill>
                  <a:schemeClr val="dk1"/>
                </a:solidFill>
              </a:rPr>
              <a:t> ∈ F, j ∈ D</a:t>
            </a:r>
            <a:r>
              <a:rPr baseline="-25000" lang="en" sz="2100">
                <a:solidFill>
                  <a:schemeClr val="dk1"/>
                </a:solidFill>
              </a:rPr>
              <a:t>)</a:t>
            </a:r>
            <a:r>
              <a:rPr lang="en" sz="2100">
                <a:solidFill>
                  <a:schemeClr val="dk1"/>
                </a:solidFill>
              </a:rPr>
              <a:t> c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*</a:t>
            </a:r>
            <a:r>
              <a:rPr lang="en" sz="2100">
                <a:solidFill>
                  <a:schemeClr val="dk1"/>
                </a:solidFill>
              </a:rPr>
              <a:t>x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 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Subject to</a:t>
            </a:r>
            <a:r>
              <a:rPr lang="en" sz="2100">
                <a:solidFill>
                  <a:schemeClr val="dk1"/>
                </a:solidFill>
              </a:rPr>
              <a:t>   	 </a:t>
            </a:r>
            <a:endParaRPr sz="21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∑</a:t>
            </a:r>
            <a:r>
              <a:rPr baseline="-25000" lang="en" sz="2100">
                <a:solidFill>
                  <a:schemeClr val="dk1"/>
                </a:solidFill>
              </a:rPr>
              <a:t>(</a:t>
            </a:r>
            <a:r>
              <a:rPr baseline="-25000" lang="en" sz="2100">
                <a:solidFill>
                  <a:schemeClr val="dk1"/>
                </a:solidFill>
              </a:rPr>
              <a:t>i ∈ F</a:t>
            </a:r>
            <a:r>
              <a:rPr baseline="-25000" lang="en" sz="2100">
                <a:solidFill>
                  <a:schemeClr val="dk1"/>
                </a:solidFill>
              </a:rPr>
              <a:t>)</a:t>
            </a:r>
            <a:r>
              <a:rPr lang="en" sz="2100">
                <a:solidFill>
                  <a:schemeClr val="dk1"/>
                </a:solidFill>
              </a:rPr>
              <a:t> x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= 1                ∀   j ∈ D</a:t>
            </a:r>
            <a:endParaRPr sz="21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x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  	</a:t>
            </a:r>
            <a:r>
              <a:rPr lang="en" sz="2100">
                <a:solidFill>
                  <a:schemeClr val="dk1"/>
                </a:solidFill>
              </a:rPr>
              <a:t>≤</a:t>
            </a:r>
            <a:r>
              <a:rPr lang="en" sz="2100">
                <a:solidFill>
                  <a:schemeClr val="dk1"/>
                </a:solidFill>
              </a:rPr>
              <a:t>   y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              	      ∀   i</a:t>
            </a:r>
            <a:r>
              <a:rPr lang="en" sz="2100">
                <a:solidFill>
                  <a:schemeClr val="dk1"/>
                </a:solidFill>
              </a:rPr>
              <a:t> ∈ F, j ∈ D</a:t>
            </a:r>
            <a:r>
              <a:rPr lang="en" sz="2100">
                <a:solidFill>
                  <a:schemeClr val="dk1"/>
                </a:solidFill>
              </a:rPr>
              <a:t>	 </a:t>
            </a:r>
            <a:endParaRPr sz="21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x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  	≥   0                 	      </a:t>
            </a:r>
            <a:r>
              <a:rPr lang="en" sz="2100">
                <a:solidFill>
                  <a:schemeClr val="dk1"/>
                </a:solidFill>
              </a:rPr>
              <a:t>∀   i ∈ F, j ∈ D</a:t>
            </a:r>
            <a:endParaRPr sz="21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y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   	≥   0               	      ∀   i</a:t>
            </a:r>
            <a:r>
              <a:rPr lang="en" sz="2100">
                <a:solidFill>
                  <a:schemeClr val="dk1"/>
                </a:solidFill>
              </a:rPr>
              <a:t> ∈ F</a:t>
            </a:r>
            <a:endParaRPr sz="21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x</a:t>
            </a:r>
            <a:r>
              <a:rPr baseline="-25000" i="1" lang="en" sz="2000">
                <a:solidFill>
                  <a:schemeClr val="dk1"/>
                </a:solidFill>
              </a:rPr>
              <a:t>i j</a:t>
            </a:r>
            <a:r>
              <a:rPr i="1" lang="en" sz="2000">
                <a:solidFill>
                  <a:schemeClr val="dk1"/>
                </a:solidFill>
              </a:rPr>
              <a:t> denotes whether client j is assigned to facility i </a:t>
            </a:r>
            <a:endParaRPr i="1"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y</a:t>
            </a:r>
            <a:r>
              <a:rPr baseline="-25000" i="1" lang="en" sz="2000">
                <a:solidFill>
                  <a:schemeClr val="dk1"/>
                </a:solidFill>
              </a:rPr>
              <a:t>i</a:t>
            </a:r>
            <a:r>
              <a:rPr i="1" lang="en" sz="2000">
                <a:solidFill>
                  <a:schemeClr val="dk1"/>
                </a:solidFill>
              </a:rPr>
              <a:t>  indicates whether facility i is open or not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72650" y="402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A9999"/>
                </a:solidFill>
              </a:rPr>
              <a:t>Dual of </a:t>
            </a:r>
            <a:r>
              <a:rPr b="1" lang="en" sz="2600">
                <a:solidFill>
                  <a:srgbClr val="EA9999"/>
                </a:solidFill>
              </a:rPr>
              <a:t>Linear Programming Relaxation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116500" y="1316300"/>
            <a:ext cx="7351200" cy="3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r>
              <a:rPr i="1" lang="en" sz="2000">
                <a:solidFill>
                  <a:schemeClr val="dk1"/>
                </a:solidFill>
              </a:rPr>
              <a:t>Maximize</a:t>
            </a:r>
            <a:r>
              <a:rPr lang="en" sz="2100">
                <a:solidFill>
                  <a:schemeClr val="dk1"/>
                </a:solidFill>
              </a:rPr>
              <a:t>    ∑</a:t>
            </a:r>
            <a:r>
              <a:rPr baseline="-25000" lang="en" sz="2100">
                <a:solidFill>
                  <a:schemeClr val="dk1"/>
                </a:solidFill>
              </a:rPr>
              <a:t>(j ∈ D)</a:t>
            </a:r>
            <a:r>
              <a:rPr lang="en" sz="2100">
                <a:solidFill>
                  <a:schemeClr val="dk1"/>
                </a:solidFill>
              </a:rPr>
              <a:t> v</a:t>
            </a:r>
            <a:r>
              <a:rPr baseline="-25000" lang="en" sz="2100">
                <a:solidFill>
                  <a:schemeClr val="dk1"/>
                </a:solidFill>
              </a:rPr>
              <a:t>j</a:t>
            </a:r>
            <a:r>
              <a:rPr lang="en" sz="2100">
                <a:solidFill>
                  <a:schemeClr val="dk1"/>
                </a:solidFill>
              </a:rPr>
              <a:t>  </a:t>
            </a:r>
            <a:endParaRPr sz="21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Subject to   	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∑</a:t>
            </a:r>
            <a:r>
              <a:rPr baseline="-25000" lang="en" sz="2100">
                <a:solidFill>
                  <a:schemeClr val="dk1"/>
                </a:solidFill>
              </a:rPr>
              <a:t>(j ∈ D)</a:t>
            </a:r>
            <a:r>
              <a:rPr lang="en" sz="2100">
                <a:solidFill>
                  <a:schemeClr val="dk1"/>
                </a:solidFill>
              </a:rPr>
              <a:t>  w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 ≤  f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                  ∀   i ∈ F</a:t>
            </a:r>
            <a:endParaRPr sz="21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</a:t>
            </a:r>
            <a:r>
              <a:rPr baseline="-25000" lang="en" sz="2100">
                <a:solidFill>
                  <a:schemeClr val="dk1"/>
                </a:solidFill>
              </a:rPr>
              <a:t>j</a:t>
            </a:r>
            <a:r>
              <a:rPr lang="en" sz="2100">
                <a:solidFill>
                  <a:schemeClr val="dk1"/>
                </a:solidFill>
              </a:rPr>
              <a:t> - w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        ≤  c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                ∀   i ∈ F, j ∈ D	 </a:t>
            </a:r>
            <a:endParaRPr sz="2100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w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                ≥  0                  ∀   i ∈ F, j ∈ D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 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191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44">
                <a:solidFill>
                  <a:srgbClr val="EA9999"/>
                </a:solidFill>
              </a:rPr>
              <a:t>Intuition</a:t>
            </a:r>
            <a:r>
              <a:rPr b="1" lang="en" sz="3244">
                <a:solidFill>
                  <a:srgbClr val="EA9999"/>
                </a:solidFill>
              </a:rPr>
              <a:t> for the Dual</a:t>
            </a:r>
            <a:endParaRPr sz="2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884850"/>
            <a:ext cx="7245600" cy="38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We can view  </a:t>
            </a:r>
            <a:r>
              <a:rPr i="1" lang="en" sz="2100">
                <a:solidFill>
                  <a:schemeClr val="dk1"/>
                </a:solidFill>
              </a:rPr>
              <a:t>v</a:t>
            </a:r>
            <a:r>
              <a:rPr baseline="-25000" i="1" lang="en" sz="2100">
                <a:solidFill>
                  <a:schemeClr val="dk1"/>
                </a:solidFill>
              </a:rPr>
              <a:t>j</a:t>
            </a:r>
            <a:r>
              <a:rPr lang="en" sz="2100">
                <a:solidFill>
                  <a:schemeClr val="dk1"/>
                </a:solidFill>
              </a:rPr>
              <a:t>  to be the amount that each client j will pay towards its part of the cost of the solution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The cost  </a:t>
            </a:r>
            <a:r>
              <a:rPr i="1" lang="en" sz="2100">
                <a:solidFill>
                  <a:schemeClr val="dk1"/>
                </a:solidFill>
              </a:rPr>
              <a:t>f</a:t>
            </a:r>
            <a:r>
              <a:rPr baseline="-25000" i="1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  for each facility is split into cost shares  </a:t>
            </a:r>
            <a:r>
              <a:rPr i="1" lang="en" sz="2100">
                <a:solidFill>
                  <a:schemeClr val="dk1"/>
                </a:solidFill>
              </a:rPr>
              <a:t>w</a:t>
            </a:r>
            <a:r>
              <a:rPr baseline="-25000" i="1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</a:t>
            </a:r>
            <a:r>
              <a:rPr lang="en" sz="2100">
                <a:solidFill>
                  <a:schemeClr val="dk1"/>
                </a:solidFill>
              </a:rPr>
              <a:t>apportioned</a:t>
            </a:r>
            <a:r>
              <a:rPr lang="en" sz="2100">
                <a:solidFill>
                  <a:schemeClr val="dk1"/>
                </a:solidFill>
              </a:rPr>
              <a:t> among the clients. </a:t>
            </a:r>
            <a:r>
              <a:rPr lang="en" sz="2100">
                <a:solidFill>
                  <a:schemeClr val="dk1"/>
                </a:solidFill>
              </a:rPr>
              <a:t>A client j only needs to pay this share  </a:t>
            </a:r>
            <a:r>
              <a:rPr i="1" lang="en" sz="2100">
                <a:solidFill>
                  <a:schemeClr val="dk1"/>
                </a:solidFill>
              </a:rPr>
              <a:t>w</a:t>
            </a:r>
            <a:r>
              <a:rPr baseline="-25000" i="1" lang="en" sz="2100">
                <a:solidFill>
                  <a:schemeClr val="dk1"/>
                </a:solidFill>
              </a:rPr>
              <a:t>i j </a:t>
            </a:r>
            <a:r>
              <a:rPr lang="en" sz="2100">
                <a:solidFill>
                  <a:schemeClr val="dk1"/>
                </a:solidFill>
              </a:rPr>
              <a:t> if it uses the facility i.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			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With the situation that all (explicit) facility costs are zero, the optimal solution is to assign each client to the facility where the net cost is minimum. 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438" y="2956874"/>
            <a:ext cx="4401025" cy="34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44">
                <a:solidFill>
                  <a:srgbClr val="EA9999"/>
                </a:solidFill>
              </a:rPr>
              <a:t>Intuition for the Dual</a:t>
            </a:r>
            <a:endParaRPr sz="28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253725"/>
            <a:ext cx="7245600" cy="31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Each client j is to pay the lowest cost over all facilities of it’s services cost (c</a:t>
            </a:r>
            <a:r>
              <a:rPr baseline="-25000" lang="en" sz="2100">
                <a:solidFill>
                  <a:schemeClr val="dk1"/>
                </a:solidFill>
              </a:rPr>
              <a:t>i</a:t>
            </a:r>
            <a:r>
              <a:rPr lang="en" sz="2100">
                <a:solidFill>
                  <a:schemeClr val="dk1"/>
                </a:solidFill>
              </a:rPr>
              <a:t>) and it’s share of the facility cost (w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).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By the second constraint in dual </a:t>
            </a:r>
            <a:r>
              <a:rPr i="1" lang="en" sz="2100">
                <a:solidFill>
                  <a:schemeClr val="dk1"/>
                </a:solidFill>
              </a:rPr>
              <a:t>v</a:t>
            </a:r>
            <a:r>
              <a:rPr baseline="-25000" i="1" lang="en" sz="2100">
                <a:solidFill>
                  <a:schemeClr val="dk1"/>
                </a:solidFill>
              </a:rPr>
              <a:t>j</a:t>
            </a:r>
            <a:r>
              <a:rPr i="1" lang="en" sz="2100">
                <a:solidFill>
                  <a:schemeClr val="dk1"/>
                </a:solidFill>
              </a:rPr>
              <a:t>  - w</a:t>
            </a:r>
            <a:r>
              <a:rPr baseline="-25000" i="1" lang="en" sz="2100">
                <a:solidFill>
                  <a:schemeClr val="dk1"/>
                </a:solidFill>
              </a:rPr>
              <a:t>i j</a:t>
            </a:r>
            <a:r>
              <a:rPr i="1" lang="en" sz="2100">
                <a:solidFill>
                  <a:schemeClr val="dk1"/>
                </a:solidFill>
              </a:rPr>
              <a:t> ≤ c</a:t>
            </a:r>
            <a:r>
              <a:rPr baseline="-25000" i="1" lang="en" sz="2100">
                <a:solidFill>
                  <a:schemeClr val="dk1"/>
                </a:solidFill>
              </a:rPr>
              <a:t>i j</a:t>
            </a:r>
            <a:r>
              <a:rPr i="1" lang="en" sz="2100">
                <a:solidFill>
                  <a:schemeClr val="dk1"/>
                </a:solidFill>
              </a:rPr>
              <a:t>   </a:t>
            </a:r>
            <a:r>
              <a:rPr i="1" lang="en" sz="1900">
                <a:solidFill>
                  <a:schemeClr val="dk1"/>
                </a:solidFill>
              </a:rPr>
              <a:t>∀i ∈ F, j ∈ D</a:t>
            </a:r>
            <a:r>
              <a:rPr lang="en" sz="2100">
                <a:solidFill>
                  <a:schemeClr val="dk1"/>
                </a:solidFill>
              </a:rPr>
              <a:t>,     v</a:t>
            </a:r>
            <a:r>
              <a:rPr baseline="-25000" lang="en" sz="2100">
                <a:solidFill>
                  <a:schemeClr val="dk1"/>
                </a:solidFill>
              </a:rPr>
              <a:t>j</a:t>
            </a:r>
            <a:r>
              <a:rPr lang="en" sz="2100">
                <a:solidFill>
                  <a:schemeClr val="dk1"/>
                </a:solidFill>
              </a:rPr>
              <a:t> = min</a:t>
            </a:r>
            <a:r>
              <a:rPr baseline="-25000" lang="en" sz="2100">
                <a:solidFill>
                  <a:schemeClr val="dk1"/>
                </a:solidFill>
              </a:rPr>
              <a:t>(i ∈ F)</a:t>
            </a:r>
            <a:r>
              <a:rPr lang="en" sz="2100">
                <a:solidFill>
                  <a:schemeClr val="dk1"/>
                </a:solidFill>
              </a:rPr>
              <a:t> (c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 + w</a:t>
            </a:r>
            <a:r>
              <a:rPr baseline="-25000" lang="en" sz="2100">
                <a:solidFill>
                  <a:schemeClr val="dk1"/>
                </a:solidFill>
              </a:rPr>
              <a:t>i j</a:t>
            </a:r>
            <a:r>
              <a:rPr lang="en" sz="2100">
                <a:solidFill>
                  <a:schemeClr val="dk1"/>
                </a:solidFill>
              </a:rPr>
              <a:t>).  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As the dual is the maximizing problem, this forces v</a:t>
            </a:r>
            <a:r>
              <a:rPr baseline="-25000" lang="en" sz="2100">
                <a:solidFill>
                  <a:schemeClr val="dk1"/>
                </a:solidFill>
              </a:rPr>
              <a:t>j</a:t>
            </a:r>
            <a:r>
              <a:rPr lang="en" sz="2100">
                <a:solidFill>
                  <a:schemeClr val="dk1"/>
                </a:solidFill>
              </a:rPr>
              <a:t> to be the smallest right-hand side over all facilities i ∈ F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★"/>
            </a:pPr>
            <a:r>
              <a:rPr lang="en" sz="2100">
                <a:solidFill>
                  <a:schemeClr val="dk1"/>
                </a:solidFill>
              </a:rPr>
              <a:t>Any feasible solution to the dual is a lower bound on the cost of an optimal solution of the facility location problem.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052550" y="370725"/>
            <a:ext cx="70389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EA9999"/>
                </a:solidFill>
              </a:rPr>
              <a:t>Neighboring Facilities</a:t>
            </a:r>
            <a:endParaRPr b="1" sz="2700">
              <a:solidFill>
                <a:srgbClr val="EA9999"/>
              </a:solidFill>
            </a:endParaRPr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052550" y="2657925"/>
            <a:ext cx="7769100" cy="22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If (x*, y*) is an optimal solution to the facility location LP and (v*, w*) is an optimal solution to its dual, then x*</a:t>
            </a:r>
            <a:r>
              <a:rPr baseline="-25000" lang="en" sz="1800">
                <a:solidFill>
                  <a:schemeClr val="dk1"/>
                </a:solidFill>
              </a:rPr>
              <a:t>i j</a:t>
            </a:r>
            <a:r>
              <a:rPr lang="en" sz="1800">
                <a:solidFill>
                  <a:schemeClr val="dk1"/>
                </a:solidFill>
              </a:rPr>
              <a:t> &gt; 0 implies c</a:t>
            </a:r>
            <a:r>
              <a:rPr baseline="-25000" lang="en" sz="1800">
                <a:solidFill>
                  <a:schemeClr val="dk1"/>
                </a:solidFill>
              </a:rPr>
              <a:t>i j</a:t>
            </a:r>
            <a:r>
              <a:rPr lang="en" sz="1800">
                <a:solidFill>
                  <a:schemeClr val="dk1"/>
                </a:solidFill>
              </a:rPr>
              <a:t> ≤ v*</a:t>
            </a:r>
            <a:r>
              <a:rPr baseline="-25000" lang="en" sz="1800">
                <a:solidFill>
                  <a:schemeClr val="dk1"/>
                </a:solidFill>
              </a:rPr>
              <a:t>j</a:t>
            </a:r>
            <a:r>
              <a:rPr lang="en" sz="1800">
                <a:solidFill>
                  <a:schemeClr val="dk1"/>
                </a:solidFill>
              </a:rPr>
              <a:t> 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Proof</a:t>
            </a:r>
            <a:r>
              <a:rPr lang="en" sz="1800">
                <a:solidFill>
                  <a:schemeClr val="dk1"/>
                </a:solidFill>
              </a:rPr>
              <a:t> 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By complementary slackness condition ,  x*</a:t>
            </a:r>
            <a:r>
              <a:rPr baseline="-25000" lang="en" sz="1800">
                <a:solidFill>
                  <a:schemeClr val="dk1"/>
                </a:solidFill>
              </a:rPr>
              <a:t>i j</a:t>
            </a:r>
            <a:r>
              <a:rPr lang="en" sz="1800">
                <a:solidFill>
                  <a:schemeClr val="dk1"/>
                </a:solidFill>
              </a:rPr>
              <a:t> &gt; 0 implies v*</a:t>
            </a:r>
            <a:r>
              <a:rPr baseline="-25000" lang="en" sz="1800">
                <a:solidFill>
                  <a:schemeClr val="dk1"/>
                </a:solidFill>
              </a:rPr>
              <a:t>j</a:t>
            </a:r>
            <a:r>
              <a:rPr lang="en" sz="1800">
                <a:solidFill>
                  <a:schemeClr val="dk1"/>
                </a:solidFill>
              </a:rPr>
              <a:t> - w*</a:t>
            </a:r>
            <a:r>
              <a:rPr baseline="-25000" lang="en" sz="1800">
                <a:solidFill>
                  <a:schemeClr val="dk1"/>
                </a:solidFill>
              </a:rPr>
              <a:t>i j</a:t>
            </a:r>
            <a:r>
              <a:rPr lang="en" sz="1800">
                <a:solidFill>
                  <a:schemeClr val="dk1"/>
                </a:solidFill>
              </a:rPr>
              <a:t> = c</a:t>
            </a:r>
            <a:r>
              <a:rPr baseline="-25000" lang="en" sz="1800">
                <a:solidFill>
                  <a:schemeClr val="dk1"/>
                </a:solidFill>
              </a:rPr>
              <a:t>i j</a:t>
            </a:r>
            <a:endParaRPr baseline="-2500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Since w*</a:t>
            </a:r>
            <a:r>
              <a:rPr baseline="-25000" lang="en" sz="1800">
                <a:solidFill>
                  <a:schemeClr val="dk1"/>
                </a:solidFill>
              </a:rPr>
              <a:t>i j</a:t>
            </a:r>
            <a:r>
              <a:rPr lang="en" sz="1800">
                <a:solidFill>
                  <a:schemeClr val="dk1"/>
                </a:solidFill>
              </a:rPr>
              <a:t> ≥ 0 , we have c</a:t>
            </a:r>
            <a:r>
              <a:rPr baseline="-25000" lang="en" sz="1800">
                <a:solidFill>
                  <a:schemeClr val="dk1"/>
                </a:solidFill>
              </a:rPr>
              <a:t>i j</a:t>
            </a:r>
            <a:r>
              <a:rPr lang="en" sz="1800">
                <a:solidFill>
                  <a:schemeClr val="dk1"/>
                </a:solidFill>
              </a:rPr>
              <a:t> ≤ v*</a:t>
            </a:r>
            <a:r>
              <a:rPr baseline="-25000" lang="en" sz="1800">
                <a:solidFill>
                  <a:schemeClr val="dk1"/>
                </a:solidFill>
              </a:rPr>
              <a:t>j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1196700" y="978075"/>
            <a:ext cx="70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1052550" y="978075"/>
            <a:ext cx="75828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Given an LP Solution x*, we say that facility i is neighbor of client j  if x*</a:t>
            </a:r>
            <a:r>
              <a:rPr baseline="-2500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j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&gt; 0.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N(j) = { i ∊ F : x*</a:t>
            </a:r>
            <a:r>
              <a:rPr baseline="-25000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 j 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&gt; 0 } , where N(j) is neighbors of client j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1052550" y="2120313"/>
            <a:ext cx="7038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30" u="sng">
                <a:solidFill>
                  <a:srgbClr val="EA9999"/>
                </a:solidFill>
              </a:rPr>
              <a:t>Lemma</a:t>
            </a:r>
            <a:endParaRPr sz="2330" u="sng">
              <a:solidFill>
                <a:srgbClr val="EA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