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683A-B637-4701-92F9-FD230D673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808E7-FBF3-410F-BED2-1A1A5D2E6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6A6B-264A-46DA-BB0B-BF47D26E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BD41-5E98-486C-B7EA-37835741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761A-6DEC-4DE4-B558-40B87A65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4515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E115-A1CE-4BB3-A6A7-1FFDBFCC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1BAAC-6AF3-43EE-BB4D-03B87256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C2BA-EFF1-479B-9566-ED51DE6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0058-121C-45FF-A26B-EEE41232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2478-54D9-4C43-B37A-80B300EC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684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9D2C8-E693-4B39-89D6-E35D79F99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3BFF4-8C44-4632-B7AA-1FC4F72AA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C042-5960-497F-89B1-8941F1AA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B09-F57D-45CB-BF7C-0281B4BD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DC89-65B3-4F78-BA2C-9AA8153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428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F516-6A33-4C5C-A058-ADCC8E5C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5492-3DEF-4FC3-8203-8C7BAF03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2E8C-C882-4462-A3EC-E6E9FE3E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E703-E3B8-4B75-8B19-739E292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C210-534D-438F-BE63-97778F0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283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11A3-7CBF-48CE-A73F-BC75780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1E16-06FB-45BD-BEA5-A81202B5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21AF-0124-45E5-A9F3-C1611A25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D3613-D88D-4B7E-8FBD-0D000F8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B134-86CF-45B9-A9A3-C4413E7B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012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D2AF-CD65-4DB0-B471-9E08512F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F7E0-10F0-4F8C-AC1E-121E850EB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CEA13-2CE5-4C3E-A527-4F7A4103E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EBD1-82F7-4953-96A5-40410F90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C46D-2822-4686-96C4-1A84461D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FC60-6DF2-4487-B4F9-A7433EE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06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60D6-96CC-46EB-A79D-146CDFF3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C7004-0425-473C-AACD-85E889C2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46E2-25D6-4CCC-BBB9-EFA6C273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7E896-5D43-4CE3-9BBB-170E4B925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CBE0B-A4A3-4215-BE2D-D27CAD09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739F8-2658-4BEB-BFAA-A0E7A535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43DEF-1BDD-4850-8BBB-A99C279E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4EB33-4B13-4D62-B174-1C2B1AEE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3703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0119-DA35-412A-B52A-51426EC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9CF06-89CC-4FE8-B2E9-8D55B377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FEC8F-17FF-4342-886E-63580352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97E71-E4DB-4F71-B8E3-BB9FDCF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210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C17A2-992F-4000-B1AC-99D7EA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83AFB-6235-4F11-981F-D462F62C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1B9D3-CE09-42DD-A284-8CB00ACA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24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0E89-285E-44A8-B015-B23F819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D304-838E-44E0-8B80-FE900F71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867FE-7B77-4B7D-B462-C633803E8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9EC57-54A3-4E00-BD1B-0AE6A878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0064B-61B7-42BE-9459-6035F2F5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349A-2EA0-4167-8E6B-140EB99B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63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0A8F-40AB-4DBA-B4C1-8D8E605A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34147-94A5-4838-878B-C7AD2F3F4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66017-D9E0-4282-AF29-E9FE64AF1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3A9C0-E462-43F1-BFF4-3CE12896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3310-E7AF-404D-8900-AFC74641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26798-6C8C-41AF-B650-CCDE2362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9523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A5657-01A8-4A61-9627-AF85836C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863F6-01B1-4159-A7AC-8A4E16830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B50B-59B3-4A0A-A0A5-451DDD0CD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0799-F0CF-447C-A113-885F6B63630E}" type="datetimeFigureOut">
              <a:rPr lang="en-SE" smtClean="0"/>
              <a:t>2019-06-09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5664-0A3D-44CA-BB7B-E7B6EBF68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1FA7-368F-4311-ACD5-842A107B0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29BC-A75B-4A9A-8E9B-1D3662D82F3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95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picureanepistles.com/comment-redirect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coffee-shop-amerikanische-flagge-108171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95920&amp;picture=coffe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267C3-36B7-415C-8D6A-0CE5A35D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100" b="1"/>
              <a:t>Capstone Project - The Battle of Neighborhoods</a:t>
            </a:r>
            <a:endParaRPr lang="en-SE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5A4ED-7844-49D0-B088-7D6FF9CB3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Prashanth H Siddaraju</a:t>
            </a:r>
            <a:endParaRPr lang="en-SE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2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0BA46-A079-4B08-BDD4-E66A36D2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071" b="12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22CE-FBD6-4798-883A-E3DFDBA5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b="1"/>
              <a:t>Problem Description</a:t>
            </a:r>
            <a:endParaRPr lang="en-SE" dirty="0"/>
          </a:p>
        </p:txBody>
      </p: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BC65-8034-40BA-BF54-CED70BB8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lvl="0"/>
            <a:r>
              <a:rPr lang="en-US" sz="1800" b="1"/>
              <a:t>If any coffee company or a coffeehouse chain is planning to open a new store in New York or Toronto, where can they open the same?</a:t>
            </a:r>
          </a:p>
          <a:p>
            <a:pPr lvl="0"/>
            <a:r>
              <a:rPr lang="en-US" sz="1800" b="1"/>
              <a:t>Which are the probable Neighborhoods in which coffee is already being sold by a non-Coffee store, but have a possibility to have a coffee store? </a:t>
            </a:r>
            <a:endParaRPr lang="en-SE" sz="1800" b="1"/>
          </a:p>
          <a:p>
            <a:pPr lvl="0"/>
            <a:r>
              <a:rPr lang="en-US" sz="1800" b="1"/>
              <a:t>Which coffee drinking neighborhoods in New York and Toronto are similar, so the same business model can be implemented in the other city as well? </a:t>
            </a:r>
            <a:endParaRPr lang="en-SE" sz="1800" b="1"/>
          </a:p>
          <a:p>
            <a:endParaRPr lang="en-SE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51A96-4A88-4904-8088-C08B8D011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898" r="1588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336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7AC12-6C1C-4CD6-8B82-C89FB4C3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b="1" dirty="0"/>
              <a:t>Some Statistics to Start with</a:t>
            </a:r>
            <a:endParaRPr lang="en-S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ADB2-5562-4BCF-92E9-5353EF12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lvl="0"/>
            <a:r>
              <a:rPr lang="en-US" sz="1700" b="1"/>
              <a:t>58% of Americans over the age of 18 drink coffee every single day</a:t>
            </a:r>
            <a:endParaRPr lang="en-SE" sz="1700" b="1"/>
          </a:p>
          <a:p>
            <a:pPr lvl="0"/>
            <a:r>
              <a:rPr lang="en-US" sz="1700" b="1"/>
              <a:t>The US alone spends $4 billion importing coffee each year</a:t>
            </a:r>
            <a:endParaRPr lang="en-SE" sz="1700" b="1"/>
          </a:p>
          <a:p>
            <a:pPr lvl="0"/>
            <a:r>
              <a:rPr lang="en-US" sz="1700" b="1"/>
              <a:t>The average coffee drinker spends $164.71 on coffee each year</a:t>
            </a:r>
            <a:endParaRPr lang="en-SE" sz="1700" b="1"/>
          </a:p>
          <a:p>
            <a:pPr lvl="0"/>
            <a:r>
              <a:rPr lang="en-US" sz="1700" b="1"/>
              <a:t>100 million people in the US drink coffee each day</a:t>
            </a:r>
            <a:endParaRPr lang="en-SE" sz="1700" b="1"/>
          </a:p>
          <a:p>
            <a:pPr lvl="0"/>
            <a:r>
              <a:rPr lang="en-US" sz="1700" b="1"/>
              <a:t>25% of Americans skip breakfast, yet 50% will still consume a cup of coffee in the morning</a:t>
            </a:r>
            <a:endParaRPr lang="en-SE" sz="1700" b="1"/>
          </a:p>
          <a:p>
            <a:r>
              <a:rPr lang="en-US" sz="1700" b="1"/>
              <a:t>Specialty coffee sales are increasing by 20% per year and account for nearly 8% of the 18 billion-dollar U.S. coffee market. </a:t>
            </a:r>
            <a:endParaRPr lang="en-SE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BA59-B58B-4C97-83F9-E5033F8EC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974" b="1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4F3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8A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49D18-7B8E-4268-8765-BCC416D6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New York and Toronto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3352A-5110-4FF9-BE20-1A6EF2A06F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040" y="431078"/>
            <a:ext cx="5455917" cy="3750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D55D25-BCE4-42E9-A5A2-41D3D4F1F6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6043" y="576775"/>
            <a:ext cx="5455917" cy="355857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845852-9D07-4116-B014-B4BB2F4FAC2A}"/>
              </a:ext>
            </a:extLst>
          </p:cNvPr>
          <p:cNvSpPr txBox="1"/>
          <p:nvPr/>
        </p:nvSpPr>
        <p:spPr>
          <a:xfrm>
            <a:off x="2438400" y="41894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York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E9D47-F7DB-4F5B-9BEF-869EA4E69964}"/>
              </a:ext>
            </a:extLst>
          </p:cNvPr>
          <p:cNvSpPr txBox="1"/>
          <p:nvPr/>
        </p:nvSpPr>
        <p:spPr>
          <a:xfrm>
            <a:off x="8627165" y="41820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Toronto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5635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C4C56-713E-47C2-A6E9-3BAC9A51A3E0}"/>
              </a:ext>
            </a:extLst>
          </p:cNvPr>
          <p:cNvPicPr/>
          <p:nvPr/>
        </p:nvPicPr>
        <p:blipFill rotWithShape="1">
          <a:blip r:embed="rId2"/>
          <a:srcRect t="1279" b="1413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8B736-341A-40BE-9CF8-11CCFDE8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New York Coffee vs Non-Coffee Shops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FEDCF6-98F8-4303-9574-D5E2B57D0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Here in the Picture Red represents Non-Coffee Shops selling coffee, and Blue represents Main stream coffee shops.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On Close Inspection we can see that there are few places where Non-Coffee shops are in more number, which would mean the demand for coffee is high. This would also imply , it would be great location for main stream coffee shops to open</a:t>
            </a:r>
          </a:p>
        </p:txBody>
      </p:sp>
    </p:spTree>
    <p:extLst>
      <p:ext uri="{BB962C8B-B14F-4D97-AF65-F5344CB8AC3E}">
        <p14:creationId xmlns:p14="http://schemas.microsoft.com/office/powerpoint/2010/main" val="221994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3F1A5A-95F3-4224-BD10-A8844DF4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York Coffee vs Non-Coffee Shops - Continued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87B657-D1EC-49BF-94A3-6D1249C3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6" y="5859140"/>
            <a:ext cx="10906008" cy="49721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Few examples where the coffee shops can be opened based on inference from the clustering.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4A9FD-D974-468C-AE8D-1C81FDE75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0" r="10696" b="-1"/>
          <a:stretch/>
        </p:blipFill>
        <p:spPr>
          <a:xfrm>
            <a:off x="321628" y="320511"/>
            <a:ext cx="3794760" cy="3930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5B8E0-1C1C-4BCE-992A-FD0DEAADB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" r="11160" b="-1"/>
          <a:stretch/>
        </p:blipFill>
        <p:spPr>
          <a:xfrm>
            <a:off x="4198385" y="320511"/>
            <a:ext cx="3794760" cy="3930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71F86-52A7-4239-ACDE-55E929299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72" r="15483" b="2"/>
          <a:stretch/>
        </p:blipFill>
        <p:spPr>
          <a:xfrm>
            <a:off x="8075142" y="320511"/>
            <a:ext cx="3794760" cy="39309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AF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6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EFBF2-5B8B-4CB7-9E7A-DF9E5055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Similar Neighborhoods in New York and Toronto</a:t>
            </a:r>
            <a:endParaRPr lang="en-S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4046-1E44-4C72-A3D3-846B6CE5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 b="1">
                <a:solidFill>
                  <a:srgbClr val="000000"/>
                </a:solidFill>
              </a:rPr>
              <a:t>For this  problem, we had to first cluster the neighborhoods of New York and Toronto together to check which neighborhoods are more similar. </a:t>
            </a:r>
          </a:p>
          <a:p>
            <a:r>
              <a:rPr lang="en-US" sz="2200" b="1">
                <a:solidFill>
                  <a:srgbClr val="000000"/>
                </a:solidFill>
              </a:rPr>
              <a:t>Based on the clusters we can decide weather the same business model works in similar cities.</a:t>
            </a:r>
            <a:endParaRPr lang="en-SE" sz="2200" b="1">
              <a:solidFill>
                <a:srgbClr val="000000"/>
              </a:solidFill>
            </a:endParaRPr>
          </a:p>
          <a:p>
            <a:r>
              <a:rPr lang="en-US" sz="2200" b="1">
                <a:solidFill>
                  <a:srgbClr val="000000"/>
                </a:solidFill>
              </a:rPr>
              <a:t>Note: Here we are not taking economic factors and population into consideration. It has to be considered for the model to be accurate.</a:t>
            </a:r>
            <a:endParaRPr lang="en-SE" sz="2200" b="1">
              <a:solidFill>
                <a:srgbClr val="000000"/>
              </a:solidFill>
            </a:endParaRPr>
          </a:p>
          <a:p>
            <a:r>
              <a:rPr lang="en-US" sz="2200" b="1">
                <a:solidFill>
                  <a:srgbClr val="000000"/>
                </a:solidFill>
              </a:rPr>
              <a:t>We can consider 4 Clusters to start with, and use KMeans Clustering approach to solve this problem.</a:t>
            </a:r>
            <a:endParaRPr lang="en-SE" sz="2200" b="1">
              <a:solidFill>
                <a:srgbClr val="000000"/>
              </a:solidFill>
            </a:endParaRPr>
          </a:p>
          <a:p>
            <a:endParaRPr lang="en-SE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A4-8A6B-4BAC-95E1-32A76ADD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Neighborhood clusters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5F7B1-57E2-48B0-BCE1-0A20CB44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4" y="4876054"/>
            <a:ext cx="2859778" cy="1208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B17BEE-1D66-487A-9E17-1302291D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82" y="4678525"/>
            <a:ext cx="2291714" cy="1208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5BE96-BCF6-4848-AD3B-17923BE72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708" y="4619923"/>
            <a:ext cx="3446464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8CA1B-250F-4659-A43F-8E84EF59A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246" y="4733384"/>
            <a:ext cx="2600868" cy="1098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5CBF1B-0039-47DB-8FE8-FB5BA1F9D205}"/>
              </a:ext>
            </a:extLst>
          </p:cNvPr>
          <p:cNvSpPr txBox="1"/>
          <p:nvPr/>
        </p:nvSpPr>
        <p:spPr>
          <a:xfrm>
            <a:off x="838199" y="1804149"/>
            <a:ext cx="9065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we can notice that , Clusters 1, 2 and 3 have similar neighborhoods in New York and Toronto, but Cluster 4  has only New York Neighborhoods</a:t>
            </a:r>
          </a:p>
          <a:p>
            <a:endParaRPr lang="en-US" sz="2800" dirty="0"/>
          </a:p>
          <a:p>
            <a:r>
              <a:rPr lang="en-US" sz="2800" dirty="0"/>
              <a:t>Cluster 4 Neighborhoods are not similar to any neighborhood in Toronto.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5623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0E9EC-15D5-4A2E-807B-F9B5A5F7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  <a:endParaRPr lang="en-SE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60DD-8BA3-4289-B146-B5176B96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There are similar neighborhoods in New York and Toronto based on demand for Coffee shops in both the cities, which would help business to build better profit models.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By looking at the distribution of coffee and non-coffee shops , and clustering the same, we were able to make decisions on probable places for opening main stream coffee shops.</a:t>
            </a:r>
            <a:endParaRPr lang="en-SE" sz="2400" b="1" dirty="0">
              <a:solidFill>
                <a:srgbClr val="000000"/>
              </a:solidFill>
            </a:endParaRPr>
          </a:p>
          <a:p>
            <a:endParaRPr lang="en-S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4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Capstone Project - The Battle of Neighborhoods</vt:lpstr>
      <vt:lpstr>Problem Description</vt:lpstr>
      <vt:lpstr>Some Statistics to Start with</vt:lpstr>
      <vt:lpstr>New York and Toronto Neighborhoods</vt:lpstr>
      <vt:lpstr>New York Coffee vs Non-Coffee Shops</vt:lpstr>
      <vt:lpstr>New York Coffee vs Non-Coffee Shops - Continued</vt:lpstr>
      <vt:lpstr>Similar Neighborhoods in New York and Toronto</vt:lpstr>
      <vt:lpstr>Similar Neighborhood clusters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PRASHANTH SIDDARAJU</dc:creator>
  <cp:lastModifiedBy>PRASHANTH SIDDARAJU</cp:lastModifiedBy>
  <cp:revision>1</cp:revision>
  <dcterms:created xsi:type="dcterms:W3CDTF">2019-06-09T18:36:35Z</dcterms:created>
  <dcterms:modified xsi:type="dcterms:W3CDTF">2019-06-09T18:37:18Z</dcterms:modified>
</cp:coreProperties>
</file>