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307" r:id="rId5"/>
    <p:sldId id="277" r:id="rId6"/>
    <p:sldId id="286" r:id="rId7"/>
    <p:sldId id="281" r:id="rId8"/>
    <p:sldId id="313" r:id="rId9"/>
    <p:sldId id="306" r:id="rId10"/>
    <p:sldId id="354" r:id="rId11"/>
    <p:sldId id="336" r:id="rId12"/>
    <p:sldId id="355" r:id="rId13"/>
    <p:sldId id="316" r:id="rId14"/>
    <p:sldId id="318" r:id="rId15"/>
    <p:sldId id="345" r:id="rId16"/>
    <p:sldId id="323" r:id="rId17"/>
    <p:sldId id="348" r:id="rId18"/>
    <p:sldId id="346" r:id="rId19"/>
    <p:sldId id="347" r:id="rId20"/>
    <p:sldId id="322" r:id="rId21"/>
    <p:sldId id="333" r:id="rId22"/>
    <p:sldId id="337" r:id="rId23"/>
    <p:sldId id="338" r:id="rId24"/>
    <p:sldId id="352" r:id="rId25"/>
    <p:sldId id="359" r:id="rId26"/>
    <p:sldId id="304" r:id="rId27"/>
  </p:sldIdLst>
  <p:sldSz cx="9144000" cy="5143500" type="screen16x9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743"/>
    <a:srgbClr val="EB5267"/>
    <a:srgbClr val="E9334C"/>
    <a:srgbClr val="F2F2F2"/>
    <a:srgbClr val="FF6D6D"/>
    <a:srgbClr val="D0D0D0"/>
    <a:srgbClr val="EC5368"/>
    <a:srgbClr val="FFFFFF"/>
    <a:srgbClr val="949494"/>
    <a:srgbClr val="F0D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3" autoAdjust="0"/>
    <p:restoredTop sz="69985" autoAdjust="0"/>
  </p:normalViewPr>
  <p:slideViewPr>
    <p:cSldViewPr>
      <p:cViewPr varScale="1">
        <p:scale>
          <a:sx n="130" d="100"/>
          <a:sy n="130" d="100"/>
        </p:scale>
        <p:origin x="468" y="114"/>
      </p:cViewPr>
      <p:guideLst>
        <p:guide orient="horz" pos="1634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514" y="-102"/>
      </p:cViewPr>
      <p:guideLst>
        <p:guide orient="horz" pos="2905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30655645003"/>
          <c:y val="0.0555870663637628"/>
          <c:w val="0.709292087868187"/>
          <c:h val="0.7916867985719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2F2F2"/>
            </a:solidFill>
            <a:ln cap="rnd">
              <a:noFill/>
              <a:round/>
            </a:ln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系统规划阶段</c:v>
                </c:pt>
                <c:pt idx="1">
                  <c:v>编写开发计划书</c:v>
                </c:pt>
                <c:pt idx="2">
                  <c:v>审视命题</c:v>
                </c:pt>
                <c:pt idx="3">
                  <c:v>需求分析阶段</c:v>
                </c:pt>
                <c:pt idx="4">
                  <c:v>编写需求所明书</c:v>
                </c:pt>
                <c:pt idx="5">
                  <c:v>具体分析业务模块</c:v>
                </c:pt>
                <c:pt idx="6">
                  <c:v>编码</c:v>
                </c:pt>
                <c:pt idx="7">
                  <c:v>测试</c:v>
                </c:pt>
                <c:pt idx="8">
                  <c:v>交工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1.7</c:v>
                </c:pt>
                <c:pt idx="5">
                  <c:v>1.7</c:v>
                </c:pt>
                <c:pt idx="6">
                  <c:v>2.7</c:v>
                </c:pt>
                <c:pt idx="7">
                  <c:v>2.7</c:v>
                </c:pt>
                <c:pt idx="8">
                  <c:v>4.2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122</c:v>
                </c:pt>
              </c:strCache>
            </c:strRef>
          </c:tx>
          <c:spPr>
            <a:solidFill>
              <a:srgbClr val="E9334C"/>
            </a:solidFill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系统规划阶段</c:v>
                </c:pt>
                <c:pt idx="1">
                  <c:v>编写开发计划书</c:v>
                </c:pt>
                <c:pt idx="2">
                  <c:v>审视命题</c:v>
                </c:pt>
                <c:pt idx="3">
                  <c:v>需求分析阶段</c:v>
                </c:pt>
                <c:pt idx="4">
                  <c:v>编写需求所明书</c:v>
                </c:pt>
                <c:pt idx="5">
                  <c:v>具体分析业务模块</c:v>
                </c:pt>
                <c:pt idx="6">
                  <c:v>编码</c:v>
                </c:pt>
                <c:pt idx="7">
                  <c:v>测试</c:v>
                </c:pt>
                <c:pt idx="8">
                  <c:v>交工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0.66</c:v>
                </c:pt>
                <c:pt idx="1">
                  <c:v>1</c:v>
                </c:pt>
                <c:pt idx="2">
                  <c:v>0.4</c:v>
                </c:pt>
                <c:pt idx="3">
                  <c:v>0.7</c:v>
                </c:pt>
                <c:pt idx="4">
                  <c:v>2.3</c:v>
                </c:pt>
                <c:pt idx="5">
                  <c:v>1</c:v>
                </c:pt>
                <c:pt idx="6">
                  <c:v>1.3</c:v>
                </c:pt>
                <c:pt idx="7">
                  <c:v>1.5</c:v>
                </c:pt>
                <c:pt idx="8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36750592"/>
        <c:axId val="136752128"/>
      </c:barChart>
      <c:catAx>
        <c:axId val="1367505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3D3743"/>
                </a:solidFill>
                <a:latin typeface="GeosansLight" pitchFamily="2" charset="0"/>
                <a:ea typeface="微软雅黑" panose="020B0503020204020204" pitchFamily="34" charset="-122"/>
                <a:cs typeface="+mn-cs"/>
              </a:defRPr>
            </a:pPr>
          </a:p>
        </c:txPr>
        <c:crossAx val="136752128"/>
        <c:crosses val="autoZero"/>
        <c:auto val="1"/>
        <c:lblAlgn val="ctr"/>
        <c:lblOffset val="100"/>
        <c:noMultiLvlLbl val="0"/>
      </c:catAx>
      <c:valAx>
        <c:axId val="1367521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c:rich>
          </c:tx>
          <c:layout>
            <c:manualLayout>
              <c:xMode val="edge"/>
              <c:yMode val="edge"/>
              <c:x val="0.906037354513862"/>
              <c:y val="0.920534243245433"/>
            </c:manualLayout>
          </c:layout>
          <c:overlay val="0"/>
        </c:title>
        <c:numFmt formatCode="#\ ?/?" sourceLinked="0"/>
        <c:majorTickMark val="in"/>
        <c:minorTickMark val="in"/>
        <c:tickLblPos val="low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3D3743"/>
                </a:solidFill>
                <a:latin typeface="GeosansLight" pitchFamily="2" charset="0"/>
                <a:ea typeface="+mn-ea"/>
                <a:cs typeface="+mn-cs"/>
              </a:defRPr>
            </a:pPr>
          </a:p>
        </c:txPr>
        <c:crossAx val="136750592"/>
        <c:crosses val="autoZero"/>
        <c:crossBetween val="between"/>
        <c:majorUnit val="1"/>
        <c:minorUnit val="0.5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  <a:endParaRPr lang="en-US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  <a:endParaRPr lang="en-US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  <a:endParaRPr lang="en-US" sz="1200" u="non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  <a:endParaRPr lang="en-US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99542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26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116" y="123478"/>
            <a:ext cx="4378530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3115" y="699542"/>
            <a:ext cx="4378531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611560" y="2211710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4427984" cy="51435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12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13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14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611560" y="2211710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7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8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9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99542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68791" y="1461740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268791" y="2779123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3501039" y="1461740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3501039" y="2779123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5717029" y="1461740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5717029" y="2779123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1340963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 userDrawn="1">
            <p:ph type="pic" sz="quarter" idx="11"/>
          </p:nvPr>
        </p:nvSpPr>
        <p:spPr>
          <a:xfrm>
            <a:off x="1340963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 userDrawn="1">
            <p:ph type="pic" sz="quarter" idx="12"/>
          </p:nvPr>
        </p:nvSpPr>
        <p:spPr>
          <a:xfrm>
            <a:off x="3573211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 userDrawn="1">
            <p:ph type="pic" sz="quarter" idx="13"/>
          </p:nvPr>
        </p:nvSpPr>
        <p:spPr>
          <a:xfrm>
            <a:off x="3573211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 userDrawn="1">
            <p:ph type="pic" sz="quarter" idx="14"/>
          </p:nvPr>
        </p:nvSpPr>
        <p:spPr>
          <a:xfrm>
            <a:off x="5789201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5789201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0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21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22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6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7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8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6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7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8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22.jpeg"/><Relationship Id="rId17" Type="http://schemas.openxmlformats.org/officeDocument/2006/relationships/image" Target="../media/image21.jpeg"/><Relationship Id="rId16" Type="http://schemas.openxmlformats.org/officeDocument/2006/relationships/image" Target="../media/image20.jpeg"/><Relationship Id="rId15" Type="http://schemas.openxmlformats.org/officeDocument/2006/relationships/image" Target="../media/image19.jpeg"/><Relationship Id="rId14" Type="http://schemas.openxmlformats.org/officeDocument/2006/relationships/image" Target="../media/image18.jpeg"/><Relationship Id="rId13" Type="http://schemas.openxmlformats.org/officeDocument/2006/relationships/image" Target="../media/image17.jpeg"/><Relationship Id="rId12" Type="http://schemas.openxmlformats.org/officeDocument/2006/relationships/image" Target="../media/image16.jpeg"/><Relationship Id="rId11" Type="http://schemas.openxmlformats.org/officeDocument/2006/relationships/image" Target="../media/image15.jpeg"/><Relationship Id="rId10" Type="http://schemas.openxmlformats.org/officeDocument/2006/relationships/image" Target="../media/image14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732392" y="2421475"/>
            <a:ext cx="38010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好运</a:t>
            </a:r>
            <a:r>
              <a:rPr lang="zh-CN" altLang="en-US" sz="4400" b="1" spc="3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</a:t>
            </a:r>
            <a:r>
              <a:rPr lang="zh-CN" altLang="en-US" sz="4400" b="1" spc="3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endParaRPr lang="en-US" altLang="zh-CN" sz="4400" b="1" spc="3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spc="3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4400" b="1" spc="3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应用项目</a:t>
            </a:r>
            <a:endParaRPr lang="zh-CN" altLang="en-US" sz="4400" b="1" spc="3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89" y="0"/>
            <a:ext cx="2160240" cy="19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117883" y="1051848"/>
            <a:ext cx="754948" cy="9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25846"/>
            <a:ext cx="909166" cy="5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7592" y="4155926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mlssz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软件开发项目组</a:t>
            </a:r>
            <a:endParaRPr lang="bg-BG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ctrTitle"/>
          </p:nvPr>
        </p:nvSpPr>
        <p:spPr>
          <a:xfrm>
            <a:off x="1337687" y="314245"/>
            <a:ext cx="6408712" cy="452020"/>
          </a:xfrm>
        </p:spPr>
        <p:txBody>
          <a:bodyPr/>
          <a:lstStyle/>
          <a:p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运营公司</a:t>
            </a:r>
            <a:r>
              <a:rPr lang="en-US" altLang="zh-CN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800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" y="960576"/>
            <a:ext cx="6364199" cy="357986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092280" y="1131590"/>
            <a:ext cx="1401673" cy="360040"/>
            <a:chOff x="3602375" y="1568065"/>
            <a:chExt cx="2697818" cy="360040"/>
          </a:xfrm>
        </p:grpSpPr>
        <p:sp>
          <p:nvSpPr>
            <p:cNvPr id="39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Rectangle 20"/>
            <p:cNvSpPr/>
            <p:nvPr/>
          </p:nvSpPr>
          <p:spPr>
            <a:xfrm>
              <a:off x="3707904" y="1592636"/>
              <a:ext cx="25847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基础用户</a:t>
              </a:r>
              <a:endParaRPr 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096089" y="2289075"/>
            <a:ext cx="1401673" cy="360040"/>
            <a:chOff x="3602375" y="1568065"/>
            <a:chExt cx="2697818" cy="360040"/>
          </a:xfrm>
        </p:grpSpPr>
        <p:sp>
          <p:nvSpPr>
            <p:cNvPr id="42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  <a:endParaRPr lang="zh-CN" alt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084659" y="1721770"/>
            <a:ext cx="1401673" cy="360040"/>
            <a:chOff x="3602375" y="1568065"/>
            <a:chExt cx="2697818" cy="360040"/>
          </a:xfrm>
        </p:grpSpPr>
        <p:sp>
          <p:nvSpPr>
            <p:cNvPr id="45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货车主管理</a:t>
              </a:r>
              <a:endParaRPr 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092227" y="2869202"/>
            <a:ext cx="1401673" cy="360040"/>
            <a:chOff x="3602375" y="1568065"/>
            <a:chExt cx="2697818" cy="360040"/>
          </a:xfrm>
        </p:grpSpPr>
        <p:sp>
          <p:nvSpPr>
            <p:cNvPr id="51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车辆管理</a:t>
              </a:r>
              <a:endPara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88310" y="3471139"/>
            <a:ext cx="1401673" cy="360040"/>
            <a:chOff x="3602375" y="1568065"/>
            <a:chExt cx="2697818" cy="360040"/>
          </a:xfrm>
        </p:grpSpPr>
        <p:sp>
          <p:nvSpPr>
            <p:cNvPr id="54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广告管理</a:t>
              </a:r>
              <a:endParaRPr lang="zh-CN" alt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0" y="960576"/>
            <a:ext cx="6354712" cy="35745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4" y="962922"/>
            <a:ext cx="6350541" cy="35721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" y="968508"/>
            <a:ext cx="6359629" cy="3577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0098" y="2211710"/>
            <a:ext cx="4844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1551" y="2211710"/>
            <a:ext cx="5262980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ounded Rectangle 36"/>
          <p:cNvSpPr/>
          <p:nvPr/>
        </p:nvSpPr>
        <p:spPr>
          <a:xfrm rot="5400000">
            <a:off x="5903783" y="2334261"/>
            <a:ext cx="3817152" cy="1136139"/>
          </a:xfrm>
          <a:prstGeom prst="roundRect">
            <a:avLst>
              <a:gd name="adj" fmla="val 726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椭圆 6"/>
          <p:cNvSpPr/>
          <p:nvPr/>
        </p:nvSpPr>
        <p:spPr>
          <a:xfrm>
            <a:off x="2174256" y="2317963"/>
            <a:ext cx="4682001" cy="5668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</a:rPr>
              <a:t>How it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Works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03648" y="647217"/>
            <a:ext cx="6408712" cy="3771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ReactNative+Spring+SpringMVC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框架技术</a:t>
            </a:r>
            <a:endParaRPr lang="bg-B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路线与实现方案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Group 33"/>
          <p:cNvGrpSpPr/>
          <p:nvPr/>
        </p:nvGrpSpPr>
        <p:grpSpPr>
          <a:xfrm rot="5400000">
            <a:off x="-892958" y="2714051"/>
            <a:ext cx="3817152" cy="430887"/>
            <a:chOff x="1403648" y="1571959"/>
            <a:chExt cx="1656184" cy="430887"/>
          </a:xfrm>
        </p:grpSpPr>
        <p:sp>
          <p:nvSpPr>
            <p:cNvPr id="80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Rectangle 37"/>
            <p:cNvSpPr/>
            <p:nvPr/>
          </p:nvSpPr>
          <p:spPr>
            <a:xfrm rot="16200000">
              <a:off x="2016294" y="1400143"/>
              <a:ext cx="430887" cy="77452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spc="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好运货车租赁</a:t>
              </a:r>
              <a:endParaRPr lang="bg-BG" sz="160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6"/>
          <p:cNvGrpSpPr/>
          <p:nvPr/>
        </p:nvGrpSpPr>
        <p:grpSpPr>
          <a:xfrm>
            <a:off x="2914280" y="993754"/>
            <a:ext cx="994710" cy="338845"/>
            <a:chOff x="5461012" y="1628227"/>
            <a:chExt cx="2348784" cy="338845"/>
          </a:xfrm>
        </p:grpSpPr>
        <p:sp>
          <p:nvSpPr>
            <p:cNvPr id="84" name="Rounded Rectangle 16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rgbClr val="E9334C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5" name="Rectangle 17"/>
            <p:cNvSpPr/>
            <p:nvPr/>
          </p:nvSpPr>
          <p:spPr>
            <a:xfrm>
              <a:off x="6183999" y="16437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租车用户</a:t>
              </a:r>
              <a:endParaRPr lang="bg-BG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7"/>
          <p:cNvGrpSpPr/>
          <p:nvPr/>
        </p:nvGrpSpPr>
        <p:grpSpPr>
          <a:xfrm>
            <a:off x="5055745" y="998019"/>
            <a:ext cx="994710" cy="338845"/>
            <a:chOff x="5302957" y="2123234"/>
            <a:chExt cx="2348785" cy="338845"/>
          </a:xfrm>
        </p:grpSpPr>
        <p:sp>
          <p:nvSpPr>
            <p:cNvPr id="88" name="Rounded Rectangle 27"/>
            <p:cNvSpPr/>
            <p:nvPr/>
          </p:nvSpPr>
          <p:spPr>
            <a:xfrm>
              <a:off x="5302957" y="2123234"/>
              <a:ext cx="2348785" cy="33884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Rectangle 28"/>
            <p:cNvSpPr/>
            <p:nvPr/>
          </p:nvSpPr>
          <p:spPr>
            <a:xfrm>
              <a:off x="6025943" y="213876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货车司机</a:t>
              </a:r>
              <a:endParaRPr lang="bg-BG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8" name="TextBox 68"/>
          <p:cNvSpPr txBox="1"/>
          <p:nvPr/>
        </p:nvSpPr>
        <p:spPr>
          <a:xfrm>
            <a:off x="3799049" y="2453351"/>
            <a:ext cx="1485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局域网或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WLAN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Rectangle 49"/>
          <p:cNvSpPr/>
          <p:nvPr/>
        </p:nvSpPr>
        <p:spPr>
          <a:xfrm>
            <a:off x="2174256" y="3028987"/>
            <a:ext cx="4682002" cy="705742"/>
          </a:xfrm>
          <a:prstGeom prst="rect">
            <a:avLst/>
          </a:prstGeom>
          <a:solidFill>
            <a:srgbClr val="3D3743"/>
          </a:solidFill>
          <a:ln>
            <a:noFill/>
          </a:ln>
          <a:effectLst>
            <a:outerShdw blurRad="177800" dist="635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5"/>
          </a:p>
        </p:txBody>
      </p:sp>
      <p:sp>
        <p:nvSpPr>
          <p:cNvPr id="184" name="TextBox 68"/>
          <p:cNvSpPr txBox="1"/>
          <p:nvPr/>
        </p:nvSpPr>
        <p:spPr>
          <a:xfrm>
            <a:off x="3099587" y="3101465"/>
            <a:ext cx="314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功能层（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Tomcat7.0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TextBox 113"/>
          <p:cNvSpPr txBox="1"/>
          <p:nvPr/>
        </p:nvSpPr>
        <p:spPr>
          <a:xfrm>
            <a:off x="3009265" y="3415863"/>
            <a:ext cx="3320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定位城市、发布订单、抢单、订单管理、个人管理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Rectangle 49"/>
          <p:cNvSpPr/>
          <p:nvPr/>
        </p:nvSpPr>
        <p:spPr>
          <a:xfrm>
            <a:off x="2174256" y="4007639"/>
            <a:ext cx="4682002" cy="705742"/>
          </a:xfrm>
          <a:prstGeom prst="rect">
            <a:avLst/>
          </a:prstGeom>
          <a:solidFill>
            <a:srgbClr val="3D3743"/>
          </a:solidFill>
          <a:ln>
            <a:noFill/>
          </a:ln>
          <a:effectLst>
            <a:outerShdw blurRad="177800" dist="635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5"/>
          </a:p>
        </p:txBody>
      </p:sp>
      <p:sp>
        <p:nvSpPr>
          <p:cNvPr id="190" name="TextBox 68"/>
          <p:cNvSpPr txBox="1"/>
          <p:nvPr/>
        </p:nvSpPr>
        <p:spPr>
          <a:xfrm>
            <a:off x="2914280" y="4080117"/>
            <a:ext cx="351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数据层（数据库服务器：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TextBox 113"/>
          <p:cNvSpPr txBox="1"/>
          <p:nvPr/>
        </p:nvSpPr>
        <p:spPr>
          <a:xfrm>
            <a:off x="3653178" y="4396032"/>
            <a:ext cx="2032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业务数据、备份数据、日志数据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Rectangle 49"/>
          <p:cNvSpPr/>
          <p:nvPr/>
        </p:nvSpPr>
        <p:spPr>
          <a:xfrm>
            <a:off x="2174256" y="1421949"/>
            <a:ext cx="4682002" cy="705742"/>
          </a:xfrm>
          <a:prstGeom prst="rect">
            <a:avLst/>
          </a:prstGeom>
          <a:solidFill>
            <a:srgbClr val="3D3743"/>
          </a:solidFill>
          <a:ln>
            <a:noFill/>
          </a:ln>
          <a:effectLst>
            <a:outerShdw blurRad="177800" dist="635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5"/>
          </a:p>
        </p:txBody>
      </p:sp>
      <p:sp>
        <p:nvSpPr>
          <p:cNvPr id="198" name="TextBox 113"/>
          <p:cNvSpPr txBox="1"/>
          <p:nvPr/>
        </p:nvSpPr>
        <p:spPr>
          <a:xfrm>
            <a:off x="3012915" y="1791879"/>
            <a:ext cx="3320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租车、抢单、订单管理、个人管理等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TextBox 68"/>
          <p:cNvSpPr txBox="1"/>
          <p:nvPr/>
        </p:nvSpPr>
        <p:spPr>
          <a:xfrm>
            <a:off x="3682918" y="1494427"/>
            <a:ext cx="198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表示层（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手机客户端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TextBox 68"/>
          <p:cNvSpPr txBox="1"/>
          <p:nvPr/>
        </p:nvSpPr>
        <p:spPr>
          <a:xfrm>
            <a:off x="7540489" y="10838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稻壳儿小白白(http://dwz.cn/Wu2UP)"/>
          <p:cNvSpPr>
            <a:spLocks noEditPoints="1"/>
          </p:cNvSpPr>
          <p:nvPr/>
        </p:nvSpPr>
        <p:spPr bwMode="auto">
          <a:xfrm>
            <a:off x="2420532" y="1551039"/>
            <a:ext cx="314325" cy="460375"/>
          </a:xfrm>
          <a:custGeom>
            <a:avLst/>
            <a:gdLst>
              <a:gd name="T0" fmla="*/ 38 w 85"/>
              <a:gd name="T1" fmla="*/ 109 h 123"/>
              <a:gd name="T2" fmla="*/ 40 w 85"/>
              <a:gd name="T3" fmla="*/ 107 h 123"/>
              <a:gd name="T4" fmla="*/ 44 w 85"/>
              <a:gd name="T5" fmla="*/ 107 h 123"/>
              <a:gd name="T6" fmla="*/ 46 w 85"/>
              <a:gd name="T7" fmla="*/ 109 h 123"/>
              <a:gd name="T8" fmla="*/ 44 w 85"/>
              <a:gd name="T9" fmla="*/ 111 h 123"/>
              <a:gd name="T10" fmla="*/ 40 w 85"/>
              <a:gd name="T11" fmla="*/ 111 h 123"/>
              <a:gd name="T12" fmla="*/ 38 w 85"/>
              <a:gd name="T13" fmla="*/ 109 h 123"/>
              <a:gd name="T14" fmla="*/ 48 w 85"/>
              <a:gd name="T15" fmla="*/ 12 h 123"/>
              <a:gd name="T16" fmla="*/ 37 w 85"/>
              <a:gd name="T17" fmla="*/ 12 h 123"/>
              <a:gd name="T18" fmla="*/ 35 w 85"/>
              <a:gd name="T19" fmla="*/ 14 h 123"/>
              <a:gd name="T20" fmla="*/ 37 w 85"/>
              <a:gd name="T21" fmla="*/ 15 h 123"/>
              <a:gd name="T22" fmla="*/ 48 w 85"/>
              <a:gd name="T23" fmla="*/ 15 h 123"/>
              <a:gd name="T24" fmla="*/ 50 w 85"/>
              <a:gd name="T25" fmla="*/ 14 h 123"/>
              <a:gd name="T26" fmla="*/ 48 w 85"/>
              <a:gd name="T27" fmla="*/ 12 h 123"/>
              <a:gd name="T28" fmla="*/ 85 w 85"/>
              <a:gd name="T29" fmla="*/ 12 h 123"/>
              <a:gd name="T30" fmla="*/ 85 w 85"/>
              <a:gd name="T31" fmla="*/ 111 h 123"/>
              <a:gd name="T32" fmla="*/ 73 w 85"/>
              <a:gd name="T33" fmla="*/ 123 h 123"/>
              <a:gd name="T34" fmla="*/ 12 w 85"/>
              <a:gd name="T35" fmla="*/ 123 h 123"/>
              <a:gd name="T36" fmla="*/ 0 w 85"/>
              <a:gd name="T37" fmla="*/ 111 h 123"/>
              <a:gd name="T38" fmla="*/ 0 w 85"/>
              <a:gd name="T39" fmla="*/ 12 h 123"/>
              <a:gd name="T40" fmla="*/ 12 w 85"/>
              <a:gd name="T41" fmla="*/ 0 h 123"/>
              <a:gd name="T42" fmla="*/ 73 w 85"/>
              <a:gd name="T43" fmla="*/ 0 h 123"/>
              <a:gd name="T44" fmla="*/ 85 w 85"/>
              <a:gd name="T45" fmla="*/ 12 h 123"/>
              <a:gd name="T46" fmla="*/ 77 w 85"/>
              <a:gd name="T47" fmla="*/ 104 h 123"/>
              <a:gd name="T48" fmla="*/ 8 w 85"/>
              <a:gd name="T49" fmla="*/ 104 h 123"/>
              <a:gd name="T50" fmla="*/ 8 w 85"/>
              <a:gd name="T51" fmla="*/ 111 h 123"/>
              <a:gd name="T52" fmla="*/ 12 w 85"/>
              <a:gd name="T53" fmla="*/ 115 h 123"/>
              <a:gd name="T54" fmla="*/ 73 w 85"/>
              <a:gd name="T55" fmla="*/ 115 h 123"/>
              <a:gd name="T56" fmla="*/ 77 w 85"/>
              <a:gd name="T57" fmla="*/ 111 h 123"/>
              <a:gd name="T58" fmla="*/ 77 w 85"/>
              <a:gd name="T59" fmla="*/ 104 h 123"/>
              <a:gd name="T60" fmla="*/ 77 w 85"/>
              <a:gd name="T61" fmla="*/ 23 h 123"/>
              <a:gd name="T62" fmla="*/ 8 w 85"/>
              <a:gd name="T63" fmla="*/ 23 h 123"/>
              <a:gd name="T64" fmla="*/ 8 w 85"/>
              <a:gd name="T65" fmla="*/ 100 h 123"/>
              <a:gd name="T66" fmla="*/ 77 w 85"/>
              <a:gd name="T67" fmla="*/ 100 h 123"/>
              <a:gd name="T68" fmla="*/ 77 w 85"/>
              <a:gd name="T69" fmla="*/ 23 h 123"/>
              <a:gd name="T70" fmla="*/ 77 w 85"/>
              <a:gd name="T71" fmla="*/ 12 h 123"/>
              <a:gd name="T72" fmla="*/ 73 w 85"/>
              <a:gd name="T73" fmla="*/ 8 h 123"/>
              <a:gd name="T74" fmla="*/ 12 w 85"/>
              <a:gd name="T75" fmla="*/ 8 h 123"/>
              <a:gd name="T76" fmla="*/ 8 w 85"/>
              <a:gd name="T77" fmla="*/ 12 h 123"/>
              <a:gd name="T78" fmla="*/ 8 w 85"/>
              <a:gd name="T79" fmla="*/ 19 h 123"/>
              <a:gd name="T80" fmla="*/ 77 w 85"/>
              <a:gd name="T81" fmla="*/ 19 h 123"/>
              <a:gd name="T82" fmla="*/ 77 w 85"/>
              <a:gd name="T83" fmla="*/ 12 h 123"/>
              <a:gd name="T84" fmla="*/ 77 w 85"/>
              <a:gd name="T85" fmla="*/ 12 h 123"/>
              <a:gd name="T86" fmla="*/ 77 w 85"/>
              <a:gd name="T87" fmla="*/ 1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" h="123">
                <a:moveTo>
                  <a:pt x="38" y="109"/>
                </a:moveTo>
                <a:cubicBezTo>
                  <a:pt x="38" y="108"/>
                  <a:pt x="39" y="107"/>
                  <a:pt x="40" y="107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5" y="107"/>
                  <a:pt x="46" y="108"/>
                  <a:pt x="46" y="109"/>
                </a:cubicBezTo>
                <a:cubicBezTo>
                  <a:pt x="46" y="110"/>
                  <a:pt x="45" y="111"/>
                  <a:pt x="44" y="111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9" y="111"/>
                  <a:pt x="38" y="110"/>
                  <a:pt x="38" y="109"/>
                </a:cubicBezTo>
                <a:close/>
                <a:moveTo>
                  <a:pt x="48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5" y="12"/>
                  <a:pt x="35" y="14"/>
                </a:cubicBezTo>
                <a:cubicBezTo>
                  <a:pt x="35" y="15"/>
                  <a:pt x="36" y="15"/>
                  <a:pt x="3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5"/>
                  <a:pt x="50" y="15"/>
                  <a:pt x="50" y="14"/>
                </a:cubicBezTo>
                <a:cubicBezTo>
                  <a:pt x="50" y="12"/>
                  <a:pt x="49" y="12"/>
                  <a:pt x="48" y="12"/>
                </a:cubicBezTo>
                <a:close/>
                <a:moveTo>
                  <a:pt x="85" y="12"/>
                </a:moveTo>
                <a:cubicBezTo>
                  <a:pt x="85" y="111"/>
                  <a:pt x="85" y="111"/>
                  <a:pt x="85" y="111"/>
                </a:cubicBezTo>
                <a:cubicBezTo>
                  <a:pt x="85" y="118"/>
                  <a:pt x="79" y="123"/>
                  <a:pt x="73" y="123"/>
                </a:cubicBezTo>
                <a:cubicBezTo>
                  <a:pt x="12" y="123"/>
                  <a:pt x="12" y="123"/>
                  <a:pt x="12" y="123"/>
                </a:cubicBezTo>
                <a:cubicBezTo>
                  <a:pt x="5" y="123"/>
                  <a:pt x="0" y="118"/>
                  <a:pt x="0" y="1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9" y="0"/>
                  <a:pt x="85" y="5"/>
                  <a:pt x="85" y="12"/>
                </a:cubicBezTo>
                <a:close/>
                <a:moveTo>
                  <a:pt x="77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3"/>
                  <a:pt x="10" y="115"/>
                  <a:pt x="12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5" y="115"/>
                  <a:pt x="77" y="113"/>
                  <a:pt x="77" y="111"/>
                </a:cubicBezTo>
                <a:lnTo>
                  <a:pt x="77" y="104"/>
                </a:lnTo>
                <a:close/>
                <a:moveTo>
                  <a:pt x="77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100"/>
                  <a:pt x="8" y="100"/>
                  <a:pt x="8" y="100"/>
                </a:cubicBezTo>
                <a:cubicBezTo>
                  <a:pt x="77" y="100"/>
                  <a:pt x="77" y="100"/>
                  <a:pt x="77" y="100"/>
                </a:cubicBezTo>
                <a:lnTo>
                  <a:pt x="77" y="23"/>
                </a:lnTo>
                <a:close/>
                <a:moveTo>
                  <a:pt x="77" y="12"/>
                </a:moveTo>
                <a:cubicBezTo>
                  <a:pt x="77" y="9"/>
                  <a:pt x="75" y="8"/>
                  <a:pt x="73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9"/>
                  <a:pt x="8" y="12"/>
                </a:cubicBezTo>
                <a:cubicBezTo>
                  <a:pt x="8" y="19"/>
                  <a:pt x="8" y="19"/>
                  <a:pt x="8" y="19"/>
                </a:cubicBezTo>
                <a:cubicBezTo>
                  <a:pt x="77" y="19"/>
                  <a:pt x="77" y="19"/>
                  <a:pt x="77" y="19"/>
                </a:cubicBezTo>
                <a:lnTo>
                  <a:pt x="77" y="12"/>
                </a:lnTo>
                <a:close/>
                <a:moveTo>
                  <a:pt x="77" y="12"/>
                </a:moveTo>
                <a:cubicBezTo>
                  <a:pt x="77" y="12"/>
                  <a:pt x="77" y="12"/>
                  <a:pt x="77" y="1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" name="稻壳儿小白白(http://dwz.cn/Wu2UP)"/>
          <p:cNvSpPr>
            <a:spLocks noEditPoints="1"/>
          </p:cNvSpPr>
          <p:nvPr/>
        </p:nvSpPr>
        <p:spPr bwMode="auto">
          <a:xfrm>
            <a:off x="2361504" y="3165164"/>
            <a:ext cx="460375" cy="433388"/>
          </a:xfrm>
          <a:custGeom>
            <a:avLst/>
            <a:gdLst>
              <a:gd name="T0" fmla="*/ 111 w 123"/>
              <a:gd name="T1" fmla="*/ 0 h 115"/>
              <a:gd name="T2" fmla="*/ 12 w 123"/>
              <a:gd name="T3" fmla="*/ 0 h 115"/>
              <a:gd name="T4" fmla="*/ 0 w 123"/>
              <a:gd name="T5" fmla="*/ 12 h 115"/>
              <a:gd name="T6" fmla="*/ 0 w 123"/>
              <a:gd name="T7" fmla="*/ 88 h 115"/>
              <a:gd name="T8" fmla="*/ 12 w 123"/>
              <a:gd name="T9" fmla="*/ 100 h 115"/>
              <a:gd name="T10" fmla="*/ 50 w 123"/>
              <a:gd name="T11" fmla="*/ 100 h 115"/>
              <a:gd name="T12" fmla="*/ 50 w 123"/>
              <a:gd name="T13" fmla="*/ 104 h 115"/>
              <a:gd name="T14" fmla="*/ 26 w 123"/>
              <a:gd name="T15" fmla="*/ 108 h 115"/>
              <a:gd name="T16" fmla="*/ 23 w 123"/>
              <a:gd name="T17" fmla="*/ 111 h 115"/>
              <a:gd name="T18" fmla="*/ 27 w 123"/>
              <a:gd name="T19" fmla="*/ 115 h 115"/>
              <a:gd name="T20" fmla="*/ 96 w 123"/>
              <a:gd name="T21" fmla="*/ 115 h 115"/>
              <a:gd name="T22" fmla="*/ 100 w 123"/>
              <a:gd name="T23" fmla="*/ 111 h 115"/>
              <a:gd name="T24" fmla="*/ 97 w 123"/>
              <a:gd name="T25" fmla="*/ 108 h 115"/>
              <a:gd name="T26" fmla="*/ 73 w 123"/>
              <a:gd name="T27" fmla="*/ 104 h 115"/>
              <a:gd name="T28" fmla="*/ 73 w 123"/>
              <a:gd name="T29" fmla="*/ 100 h 115"/>
              <a:gd name="T30" fmla="*/ 111 w 123"/>
              <a:gd name="T31" fmla="*/ 100 h 115"/>
              <a:gd name="T32" fmla="*/ 123 w 123"/>
              <a:gd name="T33" fmla="*/ 88 h 115"/>
              <a:gd name="T34" fmla="*/ 123 w 123"/>
              <a:gd name="T35" fmla="*/ 12 h 115"/>
              <a:gd name="T36" fmla="*/ 111 w 123"/>
              <a:gd name="T37" fmla="*/ 0 h 115"/>
              <a:gd name="T38" fmla="*/ 115 w 123"/>
              <a:gd name="T39" fmla="*/ 88 h 115"/>
              <a:gd name="T40" fmla="*/ 111 w 123"/>
              <a:gd name="T41" fmla="*/ 92 h 115"/>
              <a:gd name="T42" fmla="*/ 12 w 123"/>
              <a:gd name="T43" fmla="*/ 92 h 115"/>
              <a:gd name="T44" fmla="*/ 8 w 123"/>
              <a:gd name="T45" fmla="*/ 88 h 115"/>
              <a:gd name="T46" fmla="*/ 8 w 123"/>
              <a:gd name="T47" fmla="*/ 12 h 115"/>
              <a:gd name="T48" fmla="*/ 12 w 123"/>
              <a:gd name="T49" fmla="*/ 8 h 115"/>
              <a:gd name="T50" fmla="*/ 111 w 123"/>
              <a:gd name="T51" fmla="*/ 8 h 115"/>
              <a:gd name="T52" fmla="*/ 115 w 123"/>
              <a:gd name="T53" fmla="*/ 12 h 115"/>
              <a:gd name="T54" fmla="*/ 115 w 123"/>
              <a:gd name="T55" fmla="*/ 88 h 115"/>
              <a:gd name="T56" fmla="*/ 104 w 123"/>
              <a:gd name="T57" fmla="*/ 15 h 115"/>
              <a:gd name="T58" fmla="*/ 19 w 123"/>
              <a:gd name="T59" fmla="*/ 15 h 115"/>
              <a:gd name="T60" fmla="*/ 16 w 123"/>
              <a:gd name="T61" fmla="*/ 19 h 115"/>
              <a:gd name="T62" fmla="*/ 16 w 123"/>
              <a:gd name="T63" fmla="*/ 73 h 115"/>
              <a:gd name="T64" fmla="*/ 19 w 123"/>
              <a:gd name="T65" fmla="*/ 77 h 115"/>
              <a:gd name="T66" fmla="*/ 104 w 123"/>
              <a:gd name="T67" fmla="*/ 77 h 115"/>
              <a:gd name="T68" fmla="*/ 108 w 123"/>
              <a:gd name="T69" fmla="*/ 73 h 115"/>
              <a:gd name="T70" fmla="*/ 108 w 123"/>
              <a:gd name="T71" fmla="*/ 19 h 115"/>
              <a:gd name="T72" fmla="*/ 104 w 123"/>
              <a:gd name="T73" fmla="*/ 15 h 115"/>
              <a:gd name="T74" fmla="*/ 104 w 123"/>
              <a:gd name="T75" fmla="*/ 73 h 115"/>
              <a:gd name="T76" fmla="*/ 19 w 123"/>
              <a:gd name="T77" fmla="*/ 73 h 115"/>
              <a:gd name="T78" fmla="*/ 19 w 123"/>
              <a:gd name="T79" fmla="*/ 19 h 115"/>
              <a:gd name="T80" fmla="*/ 104 w 123"/>
              <a:gd name="T81" fmla="*/ 19 h 115"/>
              <a:gd name="T82" fmla="*/ 104 w 123"/>
              <a:gd name="T83" fmla="*/ 73 h 115"/>
              <a:gd name="T84" fmla="*/ 104 w 123"/>
              <a:gd name="T85" fmla="*/ 73 h 115"/>
              <a:gd name="T86" fmla="*/ 104 w 123"/>
              <a:gd name="T87" fmla="*/ 7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" name="Rounded Rectangle 34"/>
          <p:cNvSpPr/>
          <p:nvPr/>
        </p:nvSpPr>
        <p:spPr>
          <a:xfrm>
            <a:off x="7336677" y="4028078"/>
            <a:ext cx="951362" cy="664862"/>
          </a:xfrm>
          <a:prstGeom prst="roundRect">
            <a:avLst>
              <a:gd name="adj" fmla="val 7260"/>
            </a:avLst>
          </a:prstGeom>
          <a:solidFill>
            <a:srgbClr val="EB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7" name="稻壳儿小白白(http://dwz.cn/Wu2UP)"/>
          <p:cNvSpPr>
            <a:spLocks noEditPoints="1"/>
          </p:cNvSpPr>
          <p:nvPr/>
        </p:nvSpPr>
        <p:spPr bwMode="auto">
          <a:xfrm>
            <a:off x="2377669" y="4130322"/>
            <a:ext cx="400050" cy="460375"/>
          </a:xfrm>
          <a:custGeom>
            <a:avLst/>
            <a:gdLst>
              <a:gd name="T0" fmla="*/ 53 w 107"/>
              <a:gd name="T1" fmla="*/ 0 h 123"/>
              <a:gd name="T2" fmla="*/ 0 w 107"/>
              <a:gd name="T3" fmla="*/ 25 h 123"/>
              <a:gd name="T4" fmla="*/ 0 w 107"/>
              <a:gd name="T5" fmla="*/ 98 h 123"/>
              <a:gd name="T6" fmla="*/ 53 w 107"/>
              <a:gd name="T7" fmla="*/ 123 h 123"/>
              <a:gd name="T8" fmla="*/ 107 w 107"/>
              <a:gd name="T9" fmla="*/ 98 h 123"/>
              <a:gd name="T10" fmla="*/ 107 w 107"/>
              <a:gd name="T11" fmla="*/ 25 h 123"/>
              <a:gd name="T12" fmla="*/ 53 w 107"/>
              <a:gd name="T13" fmla="*/ 0 h 123"/>
              <a:gd name="T14" fmla="*/ 99 w 107"/>
              <a:gd name="T15" fmla="*/ 98 h 123"/>
              <a:gd name="T16" fmla="*/ 53 w 107"/>
              <a:gd name="T17" fmla="*/ 115 h 123"/>
              <a:gd name="T18" fmla="*/ 7 w 107"/>
              <a:gd name="T19" fmla="*/ 98 h 123"/>
              <a:gd name="T20" fmla="*/ 7 w 107"/>
              <a:gd name="T21" fmla="*/ 83 h 123"/>
              <a:gd name="T22" fmla="*/ 53 w 107"/>
              <a:gd name="T23" fmla="*/ 96 h 123"/>
              <a:gd name="T24" fmla="*/ 99 w 107"/>
              <a:gd name="T25" fmla="*/ 83 h 123"/>
              <a:gd name="T26" fmla="*/ 99 w 107"/>
              <a:gd name="T27" fmla="*/ 98 h 123"/>
              <a:gd name="T28" fmla="*/ 99 w 107"/>
              <a:gd name="T29" fmla="*/ 75 h 123"/>
              <a:gd name="T30" fmla="*/ 99 w 107"/>
              <a:gd name="T31" fmla="*/ 75 h 123"/>
              <a:gd name="T32" fmla="*/ 99 w 107"/>
              <a:gd name="T33" fmla="*/ 75 h 123"/>
              <a:gd name="T34" fmla="*/ 53 w 107"/>
              <a:gd name="T35" fmla="*/ 92 h 123"/>
              <a:gd name="T36" fmla="*/ 7 w 107"/>
              <a:gd name="T37" fmla="*/ 75 h 123"/>
              <a:gd name="T38" fmla="*/ 7 w 107"/>
              <a:gd name="T39" fmla="*/ 75 h 123"/>
              <a:gd name="T40" fmla="*/ 7 w 107"/>
              <a:gd name="T41" fmla="*/ 60 h 123"/>
              <a:gd name="T42" fmla="*/ 53 w 107"/>
              <a:gd name="T43" fmla="*/ 73 h 123"/>
              <a:gd name="T44" fmla="*/ 99 w 107"/>
              <a:gd name="T45" fmla="*/ 60 h 123"/>
              <a:gd name="T46" fmla="*/ 99 w 107"/>
              <a:gd name="T47" fmla="*/ 75 h 123"/>
              <a:gd name="T48" fmla="*/ 99 w 107"/>
              <a:gd name="T49" fmla="*/ 52 h 123"/>
              <a:gd name="T50" fmla="*/ 99 w 107"/>
              <a:gd name="T51" fmla="*/ 52 h 123"/>
              <a:gd name="T52" fmla="*/ 99 w 107"/>
              <a:gd name="T53" fmla="*/ 52 h 123"/>
              <a:gd name="T54" fmla="*/ 53 w 107"/>
              <a:gd name="T55" fmla="*/ 69 h 123"/>
              <a:gd name="T56" fmla="*/ 7 w 107"/>
              <a:gd name="T57" fmla="*/ 52 h 123"/>
              <a:gd name="T58" fmla="*/ 7 w 107"/>
              <a:gd name="T59" fmla="*/ 52 h 123"/>
              <a:gd name="T60" fmla="*/ 7 w 107"/>
              <a:gd name="T61" fmla="*/ 39 h 123"/>
              <a:gd name="T62" fmla="*/ 53 w 107"/>
              <a:gd name="T63" fmla="*/ 50 h 123"/>
              <a:gd name="T64" fmla="*/ 99 w 107"/>
              <a:gd name="T65" fmla="*/ 39 h 123"/>
              <a:gd name="T66" fmla="*/ 99 w 107"/>
              <a:gd name="T67" fmla="*/ 52 h 123"/>
              <a:gd name="T68" fmla="*/ 53 w 107"/>
              <a:gd name="T69" fmla="*/ 42 h 123"/>
              <a:gd name="T70" fmla="*/ 7 w 107"/>
              <a:gd name="T71" fmla="*/ 25 h 123"/>
              <a:gd name="T72" fmla="*/ 53 w 107"/>
              <a:gd name="T73" fmla="*/ 8 h 123"/>
              <a:gd name="T74" fmla="*/ 99 w 107"/>
              <a:gd name="T75" fmla="*/ 25 h 123"/>
              <a:gd name="T76" fmla="*/ 53 w 107"/>
              <a:gd name="T77" fmla="*/ 42 h 123"/>
              <a:gd name="T78" fmla="*/ 53 w 107"/>
              <a:gd name="T79" fmla="*/ 42 h 123"/>
              <a:gd name="T80" fmla="*/ 53 w 107"/>
              <a:gd name="T81" fmla="*/ 4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7" h="123">
                <a:moveTo>
                  <a:pt x="53" y="0"/>
                </a:moveTo>
                <a:cubicBezTo>
                  <a:pt x="27" y="0"/>
                  <a:pt x="0" y="8"/>
                  <a:pt x="0" y="2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5"/>
                  <a:pt x="27" y="123"/>
                  <a:pt x="53" y="123"/>
                </a:cubicBezTo>
                <a:cubicBezTo>
                  <a:pt x="79" y="123"/>
                  <a:pt x="107" y="115"/>
                  <a:pt x="107" y="98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8"/>
                  <a:pt x="79" y="0"/>
                  <a:pt x="53" y="0"/>
                </a:cubicBezTo>
                <a:close/>
                <a:moveTo>
                  <a:pt x="99" y="98"/>
                </a:moveTo>
                <a:cubicBezTo>
                  <a:pt x="99" y="107"/>
                  <a:pt x="79" y="115"/>
                  <a:pt x="53" y="115"/>
                </a:cubicBezTo>
                <a:cubicBezTo>
                  <a:pt x="28" y="115"/>
                  <a:pt x="7" y="107"/>
                  <a:pt x="7" y="98"/>
                </a:cubicBezTo>
                <a:cubicBezTo>
                  <a:pt x="7" y="83"/>
                  <a:pt x="7" y="83"/>
                  <a:pt x="7" y="83"/>
                </a:cubicBezTo>
                <a:cubicBezTo>
                  <a:pt x="15" y="92"/>
                  <a:pt x="34" y="96"/>
                  <a:pt x="53" y="96"/>
                </a:cubicBezTo>
                <a:cubicBezTo>
                  <a:pt x="72" y="96"/>
                  <a:pt x="91" y="92"/>
                  <a:pt x="99" y="83"/>
                </a:cubicBezTo>
                <a:lnTo>
                  <a:pt x="99" y="98"/>
                </a:lnTo>
                <a:close/>
                <a:moveTo>
                  <a:pt x="99" y="75"/>
                </a:moveTo>
                <a:cubicBezTo>
                  <a:pt x="99" y="75"/>
                  <a:pt x="99" y="75"/>
                  <a:pt x="99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84"/>
                  <a:pt x="79" y="92"/>
                  <a:pt x="53" y="92"/>
                </a:cubicBezTo>
                <a:cubicBezTo>
                  <a:pt x="28" y="92"/>
                  <a:pt x="7" y="84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60"/>
                  <a:pt x="7" y="60"/>
                  <a:pt x="7" y="60"/>
                </a:cubicBezTo>
                <a:cubicBezTo>
                  <a:pt x="15" y="69"/>
                  <a:pt x="34" y="73"/>
                  <a:pt x="53" y="73"/>
                </a:cubicBezTo>
                <a:cubicBezTo>
                  <a:pt x="72" y="73"/>
                  <a:pt x="91" y="69"/>
                  <a:pt x="99" y="60"/>
                </a:cubicBezTo>
                <a:lnTo>
                  <a:pt x="99" y="75"/>
                </a:lnTo>
                <a:close/>
                <a:moveTo>
                  <a:pt x="99" y="52"/>
                </a:moveTo>
                <a:cubicBezTo>
                  <a:pt x="99" y="52"/>
                  <a:pt x="99" y="52"/>
                  <a:pt x="99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61"/>
                  <a:pt x="79" y="69"/>
                  <a:pt x="53" y="69"/>
                </a:cubicBezTo>
                <a:cubicBezTo>
                  <a:pt x="28" y="69"/>
                  <a:pt x="7" y="61"/>
                  <a:pt x="7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39"/>
                  <a:pt x="7" y="39"/>
                  <a:pt x="7" y="39"/>
                </a:cubicBezTo>
                <a:cubicBezTo>
                  <a:pt x="17" y="46"/>
                  <a:pt x="36" y="50"/>
                  <a:pt x="53" y="50"/>
                </a:cubicBezTo>
                <a:cubicBezTo>
                  <a:pt x="71" y="50"/>
                  <a:pt x="89" y="46"/>
                  <a:pt x="99" y="39"/>
                </a:cubicBezTo>
                <a:lnTo>
                  <a:pt x="99" y="52"/>
                </a:lnTo>
                <a:close/>
                <a:moveTo>
                  <a:pt x="53" y="42"/>
                </a:moveTo>
                <a:cubicBezTo>
                  <a:pt x="28" y="42"/>
                  <a:pt x="7" y="34"/>
                  <a:pt x="7" y="25"/>
                </a:cubicBezTo>
                <a:cubicBezTo>
                  <a:pt x="7" y="15"/>
                  <a:pt x="28" y="8"/>
                  <a:pt x="53" y="8"/>
                </a:cubicBezTo>
                <a:cubicBezTo>
                  <a:pt x="79" y="8"/>
                  <a:pt x="99" y="15"/>
                  <a:pt x="99" y="25"/>
                </a:cubicBezTo>
                <a:cubicBezTo>
                  <a:pt x="99" y="34"/>
                  <a:pt x="79" y="42"/>
                  <a:pt x="53" y="42"/>
                </a:cubicBezTo>
                <a:close/>
                <a:moveTo>
                  <a:pt x="53" y="42"/>
                </a:moveTo>
                <a:cubicBezTo>
                  <a:pt x="53" y="42"/>
                  <a:pt x="53" y="42"/>
                  <a:pt x="53" y="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" name="Rounded Rectangle 34"/>
          <p:cNvSpPr/>
          <p:nvPr/>
        </p:nvSpPr>
        <p:spPr>
          <a:xfrm>
            <a:off x="7336677" y="1421949"/>
            <a:ext cx="951362" cy="2312780"/>
          </a:xfrm>
          <a:prstGeom prst="roundRect">
            <a:avLst>
              <a:gd name="adj" fmla="val 7260"/>
            </a:avLst>
          </a:prstGeom>
          <a:solidFill>
            <a:srgbClr val="EB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3" name="TextBox 68"/>
          <p:cNvSpPr txBox="1"/>
          <p:nvPr/>
        </p:nvSpPr>
        <p:spPr>
          <a:xfrm>
            <a:off x="7266384" y="2146117"/>
            <a:ext cx="1095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Box 68"/>
          <p:cNvSpPr txBox="1"/>
          <p:nvPr/>
        </p:nvSpPr>
        <p:spPr>
          <a:xfrm>
            <a:off x="7423951" y="4092275"/>
            <a:ext cx="776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8" grpId="0"/>
      <p:bldP spid="182" grpId="0" animBg="1"/>
      <p:bldP spid="184" grpId="0"/>
      <p:bldP spid="186" grpId="0"/>
      <p:bldP spid="188" grpId="0" animBg="1"/>
      <p:bldP spid="190" grpId="0"/>
      <p:bldP spid="192" grpId="0"/>
      <p:bldP spid="196" grpId="0" animBg="1"/>
      <p:bldP spid="198" grpId="0"/>
      <p:bldP spid="197" grpId="0"/>
      <p:bldP spid="202" grpId="0"/>
      <p:bldP spid="205" grpId="0" animBg="1"/>
      <p:bldP spid="206" grpId="0" animBg="1"/>
      <p:bldP spid="207" grpId="0" animBg="1"/>
      <p:bldP spid="203" grpId="0"/>
      <p:bldP spid="2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5" y="3611995"/>
            <a:ext cx="2952328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高效、安全可靠、处理能力可弹性伸缩的计算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2" y="906503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686934" y="3288829"/>
            <a:ext cx="2952328" cy="157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百度地图服务的应用接口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，提供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基本地图展现、搜索、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功能，适用于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端、移动端、服务器等多种设备，多种操作系统下的地图应用开发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3146" y="920511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</a:t>
            </a:r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3" y="1801734"/>
            <a:ext cx="2819400" cy="1143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116" y="1596800"/>
            <a:ext cx="2268344" cy="1663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1" y="874617"/>
            <a:ext cx="5022724" cy="3690093"/>
          </a:xfrm>
          <a:prstGeom prst="rect">
            <a:avLst/>
          </a:prstGeom>
        </p:spPr>
      </p:pic>
      <p:sp>
        <p:nvSpPr>
          <p:cNvPr id="9" name="TextBox 76"/>
          <p:cNvSpPr txBox="1"/>
          <p:nvPr/>
        </p:nvSpPr>
        <p:spPr>
          <a:xfrm>
            <a:off x="5724126" y="2604058"/>
            <a:ext cx="2952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是一个开放源代码的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应用框架，由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写成。采用了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的框架模式，适合快速开发。它强调代码复用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具有很强的可扩展性。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3" y="791839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Web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框架）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5724127" y="3842439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本系统应用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框架编写后台管理页面，实现各项数据的高效统一管理。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71" y="1326708"/>
            <a:ext cx="2225439" cy="1013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5" y="1707333"/>
            <a:ext cx="29523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框架下的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以非常类似于传统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的方式支持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也允许在运行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的服务器上运行后台任务。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请求表现以前一样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但也通过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进行路由。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2" y="987574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Django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框架）</a:t>
            </a:r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endParaRPr lang="zh-CN" altLang="en-US" sz="1600" b="1" dirty="0">
              <a:solidFill>
                <a:srgbClr val="E933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5724125" y="3579862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本系统应用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实时订单通信以及用户位置坐标等必要信息的实时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638" y="803413"/>
            <a:ext cx="4233855" cy="3872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4" y="1816895"/>
            <a:ext cx="2952328" cy="202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是支持普通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查询，存储过程和高级映射的优秀持久层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了几乎所有的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代码和参数的手工设置以及结果集的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检索，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或注解用于配置和原始映射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，将接口和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Plain Old Java Objects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，普通的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对象）映射成数据库中的记录。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1" y="1275606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持久层</a:t>
            </a:r>
            <a:r>
              <a:rPr lang="zh-CN" altLang="zh-CN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框架）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278" y="1203598"/>
            <a:ext cx="5238095" cy="28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6" y="2318438"/>
            <a:ext cx="2952328" cy="13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是一个开源的使用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 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语言编写、支持网络、可基于内存亦可持久化的日志型、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数据库，并提供多种语言的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可以用作数据库、缓存和消息中间件。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3" y="795920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5724127" y="3842439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本系统的用户登录、发布订单等功能应用到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来存储临时文件，实现缓存数据的整合与共享。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290" y="1345456"/>
            <a:ext cx="2286000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8" y="1573554"/>
            <a:ext cx="5232074" cy="2268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1030" y="2211710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9952" y="2211710"/>
            <a:ext cx="300595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6"/>
          <p:cNvSpPr txBox="1"/>
          <p:nvPr/>
        </p:nvSpPr>
        <p:spPr>
          <a:xfrm>
            <a:off x="1497803" y="3871887"/>
            <a:ext cx="1877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比较成熟的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6"/>
          <p:cNvSpPr txBox="1"/>
          <p:nvPr/>
        </p:nvSpPr>
        <p:spPr>
          <a:xfrm>
            <a:off x="3440604" y="3862817"/>
            <a:ext cx="2354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及软件配置要求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较低。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美观、操作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5682316" y="3858925"/>
            <a:ext cx="2162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遵守法律法规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无侵权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支持正版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Rectangle 86"/>
          <p:cNvSpPr/>
          <p:nvPr/>
        </p:nvSpPr>
        <p:spPr>
          <a:xfrm>
            <a:off x="6795655" y="1824651"/>
            <a:ext cx="2348345" cy="893618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2" name="Rectangle 84"/>
          <p:cNvSpPr/>
          <p:nvPr/>
        </p:nvSpPr>
        <p:spPr>
          <a:xfrm>
            <a:off x="1" y="1824651"/>
            <a:ext cx="2348345" cy="893618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Oval 3"/>
          <p:cNvSpPr/>
          <p:nvPr/>
        </p:nvSpPr>
        <p:spPr>
          <a:xfrm>
            <a:off x="1347049" y="1201196"/>
            <a:ext cx="2140528" cy="2140528"/>
          </a:xfrm>
          <a:prstGeom prst="ellipse">
            <a:avLst/>
          </a:prstGeom>
          <a:solidFill>
            <a:srgbClr val="E933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Oval 4"/>
          <p:cNvSpPr/>
          <p:nvPr/>
        </p:nvSpPr>
        <p:spPr>
          <a:xfrm>
            <a:off x="3501737" y="1201196"/>
            <a:ext cx="2140528" cy="2140528"/>
          </a:xfrm>
          <a:prstGeom prst="ellipse">
            <a:avLst/>
          </a:prstGeom>
          <a:solidFill>
            <a:srgbClr val="E933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Oval 6"/>
          <p:cNvSpPr/>
          <p:nvPr/>
        </p:nvSpPr>
        <p:spPr>
          <a:xfrm>
            <a:off x="5642265" y="1201196"/>
            <a:ext cx="2140528" cy="2140528"/>
          </a:xfrm>
          <a:prstGeom prst="ellipse">
            <a:avLst/>
          </a:prstGeom>
          <a:solidFill>
            <a:srgbClr val="E933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稻壳儿小白白(http://dwz.cn/Wu2UP)"/>
          <p:cNvSpPr>
            <a:spLocks noEditPoints="1"/>
          </p:cNvSpPr>
          <p:nvPr/>
        </p:nvSpPr>
        <p:spPr bwMode="auto">
          <a:xfrm>
            <a:off x="1834243" y="1811668"/>
            <a:ext cx="1080197" cy="1086038"/>
          </a:xfrm>
          <a:custGeom>
            <a:avLst/>
            <a:gdLst>
              <a:gd name="T0" fmla="*/ 9 w 44"/>
              <a:gd name="T1" fmla="*/ 43 h 44"/>
              <a:gd name="T2" fmla="*/ 7 w 44"/>
              <a:gd name="T3" fmla="*/ 44 h 44"/>
              <a:gd name="T4" fmla="*/ 4 w 44"/>
              <a:gd name="T5" fmla="*/ 43 h 44"/>
              <a:gd name="T6" fmla="*/ 1 w 44"/>
              <a:gd name="T7" fmla="*/ 40 h 44"/>
              <a:gd name="T8" fmla="*/ 0 w 44"/>
              <a:gd name="T9" fmla="*/ 38 h 44"/>
              <a:gd name="T10" fmla="*/ 1 w 44"/>
              <a:gd name="T11" fmla="*/ 36 h 44"/>
              <a:gd name="T12" fmla="*/ 20 w 44"/>
              <a:gd name="T13" fmla="*/ 17 h 44"/>
              <a:gd name="T14" fmla="*/ 27 w 44"/>
              <a:gd name="T15" fmla="*/ 25 h 44"/>
              <a:gd name="T16" fmla="*/ 9 w 44"/>
              <a:gd name="T17" fmla="*/ 43 h 44"/>
              <a:gd name="T18" fmla="*/ 8 w 44"/>
              <a:gd name="T19" fmla="*/ 35 h 44"/>
              <a:gd name="T20" fmla="*/ 7 w 44"/>
              <a:gd name="T21" fmla="*/ 36 h 44"/>
              <a:gd name="T22" fmla="*/ 8 w 44"/>
              <a:gd name="T23" fmla="*/ 38 h 44"/>
              <a:gd name="T24" fmla="*/ 10 w 44"/>
              <a:gd name="T25" fmla="*/ 36 h 44"/>
              <a:gd name="T26" fmla="*/ 8 w 44"/>
              <a:gd name="T27" fmla="*/ 35 h 44"/>
              <a:gd name="T28" fmla="*/ 44 w 44"/>
              <a:gd name="T29" fmla="*/ 16 h 44"/>
              <a:gd name="T30" fmla="*/ 32 w 44"/>
              <a:gd name="T31" fmla="*/ 24 h 44"/>
              <a:gd name="T32" fmla="*/ 20 w 44"/>
              <a:gd name="T33" fmla="*/ 12 h 44"/>
              <a:gd name="T34" fmla="*/ 32 w 44"/>
              <a:gd name="T35" fmla="*/ 0 h 44"/>
              <a:gd name="T36" fmla="*/ 39 w 44"/>
              <a:gd name="T37" fmla="*/ 2 h 44"/>
              <a:gd name="T38" fmla="*/ 39 w 44"/>
              <a:gd name="T39" fmla="*/ 3 h 44"/>
              <a:gd name="T40" fmla="*/ 39 w 44"/>
              <a:gd name="T41" fmla="*/ 3 h 44"/>
              <a:gd name="T42" fmla="*/ 31 w 44"/>
              <a:gd name="T43" fmla="*/ 8 h 44"/>
              <a:gd name="T44" fmla="*/ 31 w 44"/>
              <a:gd name="T45" fmla="*/ 14 h 44"/>
              <a:gd name="T46" fmla="*/ 36 w 44"/>
              <a:gd name="T47" fmla="*/ 17 h 44"/>
              <a:gd name="T48" fmla="*/ 43 w 44"/>
              <a:gd name="T49" fmla="*/ 12 h 44"/>
              <a:gd name="T50" fmla="*/ 44 w 44"/>
              <a:gd name="T51" fmla="*/ 13 h 44"/>
              <a:gd name="T52" fmla="*/ 44 w 44"/>
              <a:gd name="T53" fmla="*/ 1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" h="44">
                <a:moveTo>
                  <a:pt x="9" y="43"/>
                </a:moveTo>
                <a:cubicBezTo>
                  <a:pt x="8" y="44"/>
                  <a:pt x="8" y="44"/>
                  <a:pt x="7" y="44"/>
                </a:cubicBezTo>
                <a:cubicBezTo>
                  <a:pt x="6" y="44"/>
                  <a:pt x="5" y="44"/>
                  <a:pt x="4" y="43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39"/>
                  <a:pt x="0" y="38"/>
                </a:cubicBezTo>
                <a:cubicBezTo>
                  <a:pt x="0" y="37"/>
                  <a:pt x="1" y="36"/>
                  <a:pt x="1" y="36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21"/>
                  <a:pt x="24" y="24"/>
                  <a:pt x="27" y="25"/>
                </a:cubicBezTo>
                <a:lnTo>
                  <a:pt x="9" y="43"/>
                </a:lnTo>
                <a:close/>
                <a:moveTo>
                  <a:pt x="8" y="35"/>
                </a:moveTo>
                <a:cubicBezTo>
                  <a:pt x="7" y="35"/>
                  <a:pt x="7" y="35"/>
                  <a:pt x="7" y="36"/>
                </a:cubicBezTo>
                <a:cubicBezTo>
                  <a:pt x="7" y="37"/>
                  <a:pt x="7" y="38"/>
                  <a:pt x="8" y="38"/>
                </a:cubicBezTo>
                <a:cubicBezTo>
                  <a:pt x="9" y="38"/>
                  <a:pt x="10" y="37"/>
                  <a:pt x="10" y="36"/>
                </a:cubicBezTo>
                <a:cubicBezTo>
                  <a:pt x="10" y="35"/>
                  <a:pt x="9" y="35"/>
                  <a:pt x="8" y="35"/>
                </a:cubicBezTo>
                <a:close/>
                <a:moveTo>
                  <a:pt x="44" y="16"/>
                </a:moveTo>
                <a:cubicBezTo>
                  <a:pt x="42" y="21"/>
                  <a:pt x="37" y="24"/>
                  <a:pt x="32" y="24"/>
                </a:cubicBezTo>
                <a:cubicBezTo>
                  <a:pt x="26" y="24"/>
                  <a:pt x="20" y="19"/>
                  <a:pt x="20" y="12"/>
                </a:cubicBezTo>
                <a:cubicBezTo>
                  <a:pt x="20" y="6"/>
                  <a:pt x="26" y="0"/>
                  <a:pt x="32" y="0"/>
                </a:cubicBezTo>
                <a:cubicBezTo>
                  <a:pt x="34" y="0"/>
                  <a:pt x="37" y="1"/>
                  <a:pt x="39" y="2"/>
                </a:cubicBezTo>
                <a:cubicBezTo>
                  <a:pt x="39" y="2"/>
                  <a:pt x="39" y="2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14"/>
                  <a:pt x="31" y="14"/>
                  <a:pt x="31" y="14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6"/>
                  <a:pt x="43" y="12"/>
                  <a:pt x="43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4" y="14"/>
                  <a:pt x="44" y="15"/>
                  <a:pt x="4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71" name="稻壳儿小白白(http://dwz.cn/Wu2UP)"/>
          <p:cNvSpPr>
            <a:spLocks noEditPoints="1"/>
          </p:cNvSpPr>
          <p:nvPr/>
        </p:nvSpPr>
        <p:spPr bwMode="auto">
          <a:xfrm>
            <a:off x="4240205" y="1731359"/>
            <a:ext cx="957582" cy="1080201"/>
          </a:xfrm>
          <a:custGeom>
            <a:avLst/>
            <a:gdLst>
              <a:gd name="T0" fmla="*/ 0 w 103"/>
              <a:gd name="T1" fmla="*/ 29 h 116"/>
              <a:gd name="T2" fmla="*/ 0 w 103"/>
              <a:gd name="T3" fmla="*/ 87 h 116"/>
              <a:gd name="T4" fmla="*/ 22 w 103"/>
              <a:gd name="T5" fmla="*/ 116 h 116"/>
              <a:gd name="T6" fmla="*/ 51 w 103"/>
              <a:gd name="T7" fmla="*/ 116 h 116"/>
              <a:gd name="T8" fmla="*/ 73 w 103"/>
              <a:gd name="T9" fmla="*/ 97 h 116"/>
              <a:gd name="T10" fmla="*/ 100 w 103"/>
              <a:gd name="T11" fmla="*/ 63 h 116"/>
              <a:gd name="T12" fmla="*/ 100 w 103"/>
              <a:gd name="T13" fmla="*/ 53 h 116"/>
              <a:gd name="T14" fmla="*/ 87 w 103"/>
              <a:gd name="T15" fmla="*/ 48 h 116"/>
              <a:gd name="T16" fmla="*/ 75 w 103"/>
              <a:gd name="T17" fmla="*/ 53 h 116"/>
              <a:gd name="T18" fmla="*/ 66 w 103"/>
              <a:gd name="T19" fmla="*/ 62 h 116"/>
              <a:gd name="T20" fmla="*/ 66 w 103"/>
              <a:gd name="T21" fmla="*/ 14 h 116"/>
              <a:gd name="T22" fmla="*/ 58 w 103"/>
              <a:gd name="T23" fmla="*/ 7 h 116"/>
              <a:gd name="T24" fmla="*/ 51 w 103"/>
              <a:gd name="T25" fmla="*/ 7 h 116"/>
              <a:gd name="T26" fmla="*/ 44 w 103"/>
              <a:gd name="T27" fmla="*/ 0 h 116"/>
              <a:gd name="T28" fmla="*/ 37 w 103"/>
              <a:gd name="T29" fmla="*/ 0 h 116"/>
              <a:gd name="T30" fmla="*/ 29 w 103"/>
              <a:gd name="T31" fmla="*/ 7 h 116"/>
              <a:gd name="T32" fmla="*/ 22 w 103"/>
              <a:gd name="T33" fmla="*/ 7 h 116"/>
              <a:gd name="T34" fmla="*/ 15 w 103"/>
              <a:gd name="T35" fmla="*/ 14 h 116"/>
              <a:gd name="T36" fmla="*/ 15 w 103"/>
              <a:gd name="T37" fmla="*/ 22 h 116"/>
              <a:gd name="T38" fmla="*/ 8 w 103"/>
              <a:gd name="T39" fmla="*/ 22 h 116"/>
              <a:gd name="T40" fmla="*/ 0 w 103"/>
              <a:gd name="T41" fmla="*/ 29 h 116"/>
              <a:gd name="T42" fmla="*/ 8 w 103"/>
              <a:gd name="T43" fmla="*/ 29 h 116"/>
              <a:gd name="T44" fmla="*/ 15 w 103"/>
              <a:gd name="T45" fmla="*/ 29 h 116"/>
              <a:gd name="T46" fmla="*/ 15 w 103"/>
              <a:gd name="T47" fmla="*/ 36 h 116"/>
              <a:gd name="T48" fmla="*/ 15 w 103"/>
              <a:gd name="T49" fmla="*/ 58 h 116"/>
              <a:gd name="T50" fmla="*/ 22 w 103"/>
              <a:gd name="T51" fmla="*/ 58 h 116"/>
              <a:gd name="T52" fmla="*/ 22 w 103"/>
              <a:gd name="T53" fmla="*/ 22 h 116"/>
              <a:gd name="T54" fmla="*/ 22 w 103"/>
              <a:gd name="T55" fmla="*/ 14 h 116"/>
              <a:gd name="T56" fmla="*/ 29 w 103"/>
              <a:gd name="T57" fmla="*/ 14 h 116"/>
              <a:gd name="T58" fmla="*/ 29 w 103"/>
              <a:gd name="T59" fmla="*/ 22 h 116"/>
              <a:gd name="T60" fmla="*/ 29 w 103"/>
              <a:gd name="T61" fmla="*/ 58 h 116"/>
              <a:gd name="T62" fmla="*/ 37 w 103"/>
              <a:gd name="T63" fmla="*/ 58 h 116"/>
              <a:gd name="T64" fmla="*/ 37 w 103"/>
              <a:gd name="T65" fmla="*/ 14 h 116"/>
              <a:gd name="T66" fmla="*/ 37 w 103"/>
              <a:gd name="T67" fmla="*/ 7 h 116"/>
              <a:gd name="T68" fmla="*/ 44 w 103"/>
              <a:gd name="T69" fmla="*/ 7 h 116"/>
              <a:gd name="T70" fmla="*/ 44 w 103"/>
              <a:gd name="T71" fmla="*/ 14 h 116"/>
              <a:gd name="T72" fmla="*/ 44 w 103"/>
              <a:gd name="T73" fmla="*/ 58 h 116"/>
              <a:gd name="T74" fmla="*/ 51 w 103"/>
              <a:gd name="T75" fmla="*/ 58 h 116"/>
              <a:gd name="T76" fmla="*/ 51 w 103"/>
              <a:gd name="T77" fmla="*/ 29 h 116"/>
              <a:gd name="T78" fmla="*/ 51 w 103"/>
              <a:gd name="T79" fmla="*/ 22 h 116"/>
              <a:gd name="T80" fmla="*/ 51 w 103"/>
              <a:gd name="T81" fmla="*/ 14 h 116"/>
              <a:gd name="T82" fmla="*/ 58 w 103"/>
              <a:gd name="T83" fmla="*/ 14 h 116"/>
              <a:gd name="T84" fmla="*/ 58 w 103"/>
              <a:gd name="T85" fmla="*/ 22 h 116"/>
              <a:gd name="T86" fmla="*/ 58 w 103"/>
              <a:gd name="T87" fmla="*/ 29 h 116"/>
              <a:gd name="T88" fmla="*/ 58 w 103"/>
              <a:gd name="T89" fmla="*/ 73 h 116"/>
              <a:gd name="T90" fmla="*/ 66 w 103"/>
              <a:gd name="T91" fmla="*/ 73 h 116"/>
              <a:gd name="T92" fmla="*/ 66 w 103"/>
              <a:gd name="T93" fmla="*/ 73 h 116"/>
              <a:gd name="T94" fmla="*/ 80 w 103"/>
              <a:gd name="T95" fmla="*/ 58 h 116"/>
              <a:gd name="T96" fmla="*/ 87 w 103"/>
              <a:gd name="T97" fmla="*/ 55 h 116"/>
              <a:gd name="T98" fmla="*/ 95 w 103"/>
              <a:gd name="T99" fmla="*/ 58 h 116"/>
              <a:gd name="T100" fmla="*/ 66 w 103"/>
              <a:gd name="T101" fmla="*/ 94 h 116"/>
              <a:gd name="T102" fmla="*/ 66 w 103"/>
              <a:gd name="T103" fmla="*/ 94 h 116"/>
              <a:gd name="T104" fmla="*/ 66 w 103"/>
              <a:gd name="T105" fmla="*/ 94 h 116"/>
              <a:gd name="T106" fmla="*/ 51 w 103"/>
              <a:gd name="T107" fmla="*/ 109 h 116"/>
              <a:gd name="T108" fmla="*/ 22 w 103"/>
              <a:gd name="T109" fmla="*/ 109 h 116"/>
              <a:gd name="T110" fmla="*/ 8 w 103"/>
              <a:gd name="T111" fmla="*/ 87 h 116"/>
              <a:gd name="T112" fmla="*/ 8 w 103"/>
              <a:gd name="T113" fmla="*/ 36 h 116"/>
              <a:gd name="T114" fmla="*/ 8 w 103"/>
              <a:gd name="T115" fmla="*/ 2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3" h="116">
                <a:moveTo>
                  <a:pt x="0" y="29"/>
                </a:moveTo>
                <a:cubicBezTo>
                  <a:pt x="0" y="87"/>
                  <a:pt x="0" y="87"/>
                  <a:pt x="0" y="87"/>
                </a:cubicBezTo>
                <a:cubicBezTo>
                  <a:pt x="0" y="101"/>
                  <a:pt x="0" y="116"/>
                  <a:pt x="22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68" y="116"/>
                  <a:pt x="72" y="107"/>
                  <a:pt x="73" y="97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03" y="60"/>
                  <a:pt x="102" y="56"/>
                  <a:pt x="100" y="53"/>
                </a:cubicBezTo>
                <a:cubicBezTo>
                  <a:pt x="99" y="52"/>
                  <a:pt x="94" y="48"/>
                  <a:pt x="87" y="48"/>
                </a:cubicBezTo>
                <a:cubicBezTo>
                  <a:pt x="84" y="48"/>
                  <a:pt x="80" y="49"/>
                  <a:pt x="75" y="53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0"/>
                  <a:pt x="62" y="7"/>
                  <a:pt x="58" y="7"/>
                </a:cubicBezTo>
                <a:cubicBezTo>
                  <a:pt x="51" y="7"/>
                  <a:pt x="51" y="7"/>
                  <a:pt x="51" y="7"/>
                </a:cubicBezTo>
                <a:cubicBezTo>
                  <a:pt x="51" y="3"/>
                  <a:pt x="48" y="0"/>
                  <a:pt x="4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3" y="0"/>
                  <a:pt x="29" y="3"/>
                  <a:pt x="29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8" y="7"/>
                  <a:pt x="15" y="10"/>
                  <a:pt x="15" y="14"/>
                </a:cubicBezTo>
                <a:cubicBezTo>
                  <a:pt x="15" y="22"/>
                  <a:pt x="15" y="22"/>
                  <a:pt x="1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2"/>
                  <a:pt x="0" y="25"/>
                  <a:pt x="0" y="29"/>
                </a:cubicBezTo>
                <a:close/>
                <a:moveTo>
                  <a:pt x="8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58"/>
                  <a:pt x="15" y="58"/>
                  <a:pt x="15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14"/>
                  <a:pt x="22" y="14"/>
                  <a:pt x="22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58"/>
                  <a:pt x="29" y="58"/>
                  <a:pt x="29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7"/>
                  <a:pt x="37" y="7"/>
                  <a:pt x="37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58"/>
                  <a:pt x="44" y="58"/>
                  <a:pt x="44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14"/>
                  <a:pt x="51" y="14"/>
                  <a:pt x="51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73"/>
                  <a:pt x="58" y="73"/>
                  <a:pt x="58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73" y="65"/>
                  <a:pt x="80" y="58"/>
                </a:cubicBezTo>
                <a:cubicBezTo>
                  <a:pt x="83" y="56"/>
                  <a:pt x="85" y="55"/>
                  <a:pt x="87" y="55"/>
                </a:cubicBezTo>
                <a:cubicBezTo>
                  <a:pt x="92" y="55"/>
                  <a:pt x="95" y="58"/>
                  <a:pt x="95" y="58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65" y="104"/>
                  <a:pt x="63" y="109"/>
                  <a:pt x="51" y="109"/>
                </a:cubicBezTo>
                <a:cubicBezTo>
                  <a:pt x="37" y="109"/>
                  <a:pt x="37" y="109"/>
                  <a:pt x="22" y="109"/>
                </a:cubicBezTo>
                <a:cubicBezTo>
                  <a:pt x="8" y="109"/>
                  <a:pt x="8" y="102"/>
                  <a:pt x="8" y="87"/>
                </a:cubicBezTo>
                <a:cubicBezTo>
                  <a:pt x="8" y="76"/>
                  <a:pt x="8" y="49"/>
                  <a:pt x="8" y="36"/>
                </a:cubicBezTo>
                <a:lnTo>
                  <a:pt x="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稻壳儿小白白(http://dwz.cn/Wu2UP)"/>
          <p:cNvSpPr>
            <a:spLocks noEditPoints="1"/>
          </p:cNvSpPr>
          <p:nvPr/>
        </p:nvSpPr>
        <p:spPr bwMode="auto">
          <a:xfrm>
            <a:off x="6212698" y="1848269"/>
            <a:ext cx="1080197" cy="870000"/>
          </a:xfrm>
          <a:custGeom>
            <a:avLst/>
            <a:gdLst>
              <a:gd name="T0" fmla="*/ 58 w 116"/>
              <a:gd name="T1" fmla="*/ 22 h 94"/>
              <a:gd name="T2" fmla="*/ 0 w 116"/>
              <a:gd name="T3" fmla="*/ 0 h 94"/>
              <a:gd name="T4" fmla="*/ 0 w 116"/>
              <a:gd name="T5" fmla="*/ 80 h 94"/>
              <a:gd name="T6" fmla="*/ 3 w 116"/>
              <a:gd name="T7" fmla="*/ 80 h 94"/>
              <a:gd name="T8" fmla="*/ 7 w 116"/>
              <a:gd name="T9" fmla="*/ 80 h 94"/>
              <a:gd name="T10" fmla="*/ 7 w 116"/>
              <a:gd name="T11" fmla="*/ 87 h 94"/>
              <a:gd name="T12" fmla="*/ 51 w 116"/>
              <a:gd name="T13" fmla="*/ 94 h 94"/>
              <a:gd name="T14" fmla="*/ 65 w 116"/>
              <a:gd name="T15" fmla="*/ 94 h 94"/>
              <a:gd name="T16" fmla="*/ 109 w 116"/>
              <a:gd name="T17" fmla="*/ 87 h 94"/>
              <a:gd name="T18" fmla="*/ 109 w 116"/>
              <a:gd name="T19" fmla="*/ 80 h 94"/>
              <a:gd name="T20" fmla="*/ 112 w 116"/>
              <a:gd name="T21" fmla="*/ 80 h 94"/>
              <a:gd name="T22" fmla="*/ 116 w 116"/>
              <a:gd name="T23" fmla="*/ 80 h 94"/>
              <a:gd name="T24" fmla="*/ 116 w 116"/>
              <a:gd name="T25" fmla="*/ 0 h 94"/>
              <a:gd name="T26" fmla="*/ 58 w 116"/>
              <a:gd name="T27" fmla="*/ 22 h 94"/>
              <a:gd name="T28" fmla="*/ 51 w 116"/>
              <a:gd name="T29" fmla="*/ 76 h 94"/>
              <a:gd name="T30" fmla="*/ 7 w 116"/>
              <a:gd name="T31" fmla="*/ 69 h 94"/>
              <a:gd name="T32" fmla="*/ 7 w 116"/>
              <a:gd name="T33" fmla="*/ 7 h 94"/>
              <a:gd name="T34" fmla="*/ 17 w 116"/>
              <a:gd name="T35" fmla="*/ 7 h 94"/>
              <a:gd name="T36" fmla="*/ 19 w 116"/>
              <a:gd name="T37" fmla="*/ 8 h 94"/>
              <a:gd name="T38" fmla="*/ 19 w 116"/>
              <a:gd name="T39" fmla="*/ 8 h 94"/>
              <a:gd name="T40" fmla="*/ 50 w 116"/>
              <a:gd name="T41" fmla="*/ 20 h 94"/>
              <a:gd name="T42" fmla="*/ 51 w 116"/>
              <a:gd name="T43" fmla="*/ 22 h 94"/>
              <a:gd name="T44" fmla="*/ 51 w 116"/>
              <a:gd name="T45" fmla="*/ 76 h 94"/>
              <a:gd name="T46" fmla="*/ 109 w 116"/>
              <a:gd name="T47" fmla="*/ 69 h 94"/>
              <a:gd name="T48" fmla="*/ 65 w 116"/>
              <a:gd name="T49" fmla="*/ 76 h 94"/>
              <a:gd name="T50" fmla="*/ 65 w 116"/>
              <a:gd name="T51" fmla="*/ 22 h 94"/>
              <a:gd name="T52" fmla="*/ 109 w 116"/>
              <a:gd name="T53" fmla="*/ 7 h 94"/>
              <a:gd name="T54" fmla="*/ 109 w 116"/>
              <a:gd name="T55" fmla="*/ 6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6" h="94">
                <a:moveTo>
                  <a:pt x="58" y="22"/>
                </a:moveTo>
                <a:cubicBezTo>
                  <a:pt x="58" y="3"/>
                  <a:pt x="17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5" y="80"/>
                  <a:pt x="6" y="80"/>
                  <a:pt x="7" y="80"/>
                </a:cubicBezTo>
                <a:cubicBezTo>
                  <a:pt x="7" y="87"/>
                  <a:pt x="7" y="87"/>
                  <a:pt x="7" y="87"/>
                </a:cubicBezTo>
                <a:cubicBezTo>
                  <a:pt x="21" y="87"/>
                  <a:pt x="51" y="83"/>
                  <a:pt x="51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83"/>
                  <a:pt x="94" y="87"/>
                  <a:pt x="109" y="8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0" y="80"/>
                  <a:pt x="111" y="80"/>
                  <a:pt x="11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0"/>
                  <a:pt x="116" y="0"/>
                  <a:pt x="116" y="0"/>
                </a:cubicBezTo>
                <a:cubicBezTo>
                  <a:pt x="98" y="0"/>
                  <a:pt x="58" y="3"/>
                  <a:pt x="58" y="22"/>
                </a:cubicBezTo>
                <a:close/>
                <a:moveTo>
                  <a:pt x="51" y="76"/>
                </a:moveTo>
                <a:cubicBezTo>
                  <a:pt x="40" y="69"/>
                  <a:pt x="20" y="69"/>
                  <a:pt x="7" y="69"/>
                </a:cubicBezTo>
                <a:cubicBezTo>
                  <a:pt x="7" y="7"/>
                  <a:pt x="7" y="7"/>
                  <a:pt x="7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34" y="9"/>
                  <a:pt x="49" y="12"/>
                  <a:pt x="50" y="20"/>
                </a:cubicBezTo>
                <a:cubicBezTo>
                  <a:pt x="51" y="22"/>
                  <a:pt x="51" y="22"/>
                  <a:pt x="51" y="22"/>
                </a:cubicBezTo>
                <a:lnTo>
                  <a:pt x="51" y="76"/>
                </a:lnTo>
                <a:close/>
                <a:moveTo>
                  <a:pt x="109" y="69"/>
                </a:moveTo>
                <a:cubicBezTo>
                  <a:pt x="95" y="69"/>
                  <a:pt x="76" y="69"/>
                  <a:pt x="65" y="76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7"/>
                  <a:pt x="73" y="7"/>
                  <a:pt x="109" y="7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6" name="Group 42"/>
          <p:cNvGrpSpPr/>
          <p:nvPr/>
        </p:nvGrpSpPr>
        <p:grpSpPr>
          <a:xfrm>
            <a:off x="2213123" y="3814492"/>
            <a:ext cx="407894" cy="35590"/>
            <a:chOff x="5800526" y="4057907"/>
            <a:chExt cx="773681" cy="67506"/>
          </a:xfrm>
        </p:grpSpPr>
        <p:sp>
          <p:nvSpPr>
            <p:cNvPr id="137" name="Oval 43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8" name="Oval 44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9" name="Oval 45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0" name="Oval 46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1" name="Oval 47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2" name="Oval 48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3" name="Oval 49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4" name="Oval 50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5" name="Oval 51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6" name="Oval 52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7" name="TextBox 88"/>
          <p:cNvSpPr txBox="1"/>
          <p:nvPr/>
        </p:nvSpPr>
        <p:spPr>
          <a:xfrm>
            <a:off x="1767302" y="33855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8" name="Group 90"/>
          <p:cNvGrpSpPr/>
          <p:nvPr/>
        </p:nvGrpSpPr>
        <p:grpSpPr>
          <a:xfrm>
            <a:off x="4394354" y="3814492"/>
            <a:ext cx="407894" cy="35590"/>
            <a:chOff x="5800526" y="4057907"/>
            <a:chExt cx="773681" cy="67506"/>
          </a:xfrm>
        </p:grpSpPr>
        <p:sp>
          <p:nvSpPr>
            <p:cNvPr id="149" name="Oval 91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0" name="Oval 92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1" name="Oval 93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2" name="Oval 94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3" name="Oval 95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4" name="Oval 96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5" name="Oval 97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6" name="Oval 98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7" name="Oval 99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8" name="Oval 100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59" name="TextBox 101"/>
          <p:cNvSpPr txBox="1"/>
          <p:nvPr/>
        </p:nvSpPr>
        <p:spPr>
          <a:xfrm>
            <a:off x="3928887" y="33908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0" name="Group 102"/>
          <p:cNvGrpSpPr/>
          <p:nvPr/>
        </p:nvGrpSpPr>
        <p:grpSpPr>
          <a:xfrm>
            <a:off x="6561425" y="3814492"/>
            <a:ext cx="407894" cy="35590"/>
            <a:chOff x="5800526" y="4057907"/>
            <a:chExt cx="773681" cy="67506"/>
          </a:xfrm>
        </p:grpSpPr>
        <p:sp>
          <p:nvSpPr>
            <p:cNvPr id="161" name="Oval 103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2" name="Oval 104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3" name="Oval 105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4" name="Oval 106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5" name="Oval 107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6" name="Oval 108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7" name="Oval 109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8" name="Oval 110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9" name="Oval 111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0" name="Oval 112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1" name="TextBox 113"/>
          <p:cNvSpPr txBox="1"/>
          <p:nvPr/>
        </p:nvSpPr>
        <p:spPr>
          <a:xfrm>
            <a:off x="6095959" y="33908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111" grpId="0" animBg="1"/>
      <p:bldP spid="112" grpId="0" animBg="1"/>
      <p:bldP spid="113" grpId="0" animBg="1"/>
      <p:bldP spid="114" grpId="0" animBg="1"/>
      <p:bldP spid="115" grpId="0" animBg="1"/>
      <p:bldP spid="59" grpId="0" animBg="1"/>
      <p:bldP spid="71" grpId="0" animBg="1"/>
      <p:bldP spid="75" grpId="0" animBg="1"/>
      <p:bldP spid="147" grpId="0"/>
      <p:bldP spid="159" grpId="0"/>
      <p:bldP spid="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31"/>
          <p:cNvSpPr txBox="1">
            <a:spLocks noChangeArrowheads="1"/>
          </p:cNvSpPr>
          <p:nvPr/>
        </p:nvSpPr>
        <p:spPr bwMode="auto">
          <a:xfrm>
            <a:off x="5667919" y="2922911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可行性分析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文本框 20"/>
          <p:cNvSpPr txBox="1">
            <a:spLocks noChangeArrowheads="1"/>
          </p:cNvSpPr>
          <p:nvPr/>
        </p:nvSpPr>
        <p:spPr bwMode="auto">
          <a:xfrm>
            <a:off x="5667919" y="890514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项目背景与价值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文本框 25"/>
          <p:cNvSpPr txBox="1">
            <a:spLocks noChangeArrowheads="1"/>
          </p:cNvSpPr>
          <p:nvPr/>
        </p:nvSpPr>
        <p:spPr bwMode="auto">
          <a:xfrm>
            <a:off x="5667919" y="1573933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系统结构与主要功能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文本框 28"/>
          <p:cNvSpPr txBox="1">
            <a:spLocks noChangeArrowheads="1"/>
          </p:cNvSpPr>
          <p:nvPr/>
        </p:nvSpPr>
        <p:spPr bwMode="auto">
          <a:xfrm>
            <a:off x="5667919" y="2239492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技术路线与实现方案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文本框 35"/>
          <p:cNvSpPr txBox="1">
            <a:spLocks noChangeArrowheads="1"/>
          </p:cNvSpPr>
          <p:nvPr/>
        </p:nvSpPr>
        <p:spPr bwMode="auto">
          <a:xfrm>
            <a:off x="5667919" y="3606330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团队管理与协作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等腰三角形 66"/>
          <p:cNvSpPr/>
          <p:nvPr/>
        </p:nvSpPr>
        <p:spPr>
          <a:xfrm rot="10800000">
            <a:off x="1014094" y="1380228"/>
            <a:ext cx="2801476" cy="2415065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765203" y="1612687"/>
            <a:ext cx="320910" cy="27664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864644" y="2644066"/>
            <a:ext cx="1761397" cy="1518445"/>
          </a:xfrm>
          <a:prstGeom prst="triangle">
            <a:avLst/>
          </a:prstGeom>
          <a:noFill/>
          <a:ln>
            <a:solidFill>
              <a:srgbClr val="E933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10800000">
            <a:off x="3104299" y="3825865"/>
            <a:ext cx="310244" cy="299593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10800000">
            <a:off x="345621" y="2285834"/>
            <a:ext cx="320910" cy="276647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0800000">
            <a:off x="872387" y="3338870"/>
            <a:ext cx="712736" cy="651836"/>
          </a:xfrm>
          <a:prstGeom prst="triangle">
            <a:avLst/>
          </a:prstGeom>
          <a:solidFill>
            <a:srgbClr val="516D82"/>
          </a:solidFill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9044306">
            <a:off x="3619740" y="2708386"/>
            <a:ext cx="320910" cy="27664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9044306">
            <a:off x="3890748" y="4056259"/>
            <a:ext cx="127502" cy="109915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9044306">
            <a:off x="4469016" y="3856643"/>
            <a:ext cx="127502" cy="109915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4836188">
            <a:off x="4100448" y="3314827"/>
            <a:ext cx="177512" cy="153027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4836188">
            <a:off x="4030953" y="2054691"/>
            <a:ext cx="177512" cy="15302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4836188">
            <a:off x="3137801" y="3363082"/>
            <a:ext cx="177512" cy="15302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10800000">
            <a:off x="1259632" y="843558"/>
            <a:ext cx="3164212" cy="2727769"/>
          </a:xfrm>
          <a:prstGeom prst="triangl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0" name="Group 60"/>
          <p:cNvGrpSpPr/>
          <p:nvPr/>
        </p:nvGrpSpPr>
        <p:grpSpPr>
          <a:xfrm>
            <a:off x="5028553" y="812225"/>
            <a:ext cx="494120" cy="509296"/>
            <a:chOff x="5769579" y="1897888"/>
            <a:chExt cx="1826757" cy="1882862"/>
          </a:xfrm>
          <a:solidFill>
            <a:srgbClr val="EC5368"/>
          </a:solidFill>
        </p:grpSpPr>
        <p:sp>
          <p:nvSpPr>
            <p:cNvPr id="91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2" name="Rectangle 62"/>
            <p:cNvSpPr/>
            <p:nvPr/>
          </p:nvSpPr>
          <p:spPr>
            <a:xfrm>
              <a:off x="6098626" y="1903304"/>
              <a:ext cx="1168663" cy="18774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1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3" name="Group 60"/>
          <p:cNvGrpSpPr/>
          <p:nvPr/>
        </p:nvGrpSpPr>
        <p:grpSpPr>
          <a:xfrm>
            <a:off x="5028553" y="1503951"/>
            <a:ext cx="494120" cy="509296"/>
            <a:chOff x="5769579" y="1897888"/>
            <a:chExt cx="1826757" cy="1882862"/>
          </a:xfrm>
        </p:grpSpPr>
        <p:sp>
          <p:nvSpPr>
            <p:cNvPr id="94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5" name="Rectangle 62"/>
            <p:cNvSpPr/>
            <p:nvPr/>
          </p:nvSpPr>
          <p:spPr>
            <a:xfrm>
              <a:off x="6021584" y="1903304"/>
              <a:ext cx="1322750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2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6" name="Group 60"/>
          <p:cNvGrpSpPr/>
          <p:nvPr/>
        </p:nvGrpSpPr>
        <p:grpSpPr>
          <a:xfrm>
            <a:off x="5028553" y="2182617"/>
            <a:ext cx="494120" cy="509296"/>
            <a:chOff x="5769579" y="1897888"/>
            <a:chExt cx="1826757" cy="1882862"/>
          </a:xfrm>
        </p:grpSpPr>
        <p:sp>
          <p:nvSpPr>
            <p:cNvPr id="97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8" name="Rectangle 62"/>
            <p:cNvSpPr/>
            <p:nvPr/>
          </p:nvSpPr>
          <p:spPr>
            <a:xfrm>
              <a:off x="6000841" y="1903304"/>
              <a:ext cx="1364234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3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9" name="Group 60"/>
          <p:cNvGrpSpPr/>
          <p:nvPr/>
        </p:nvGrpSpPr>
        <p:grpSpPr>
          <a:xfrm>
            <a:off x="5028553" y="2862922"/>
            <a:ext cx="494120" cy="509296"/>
            <a:chOff x="5769579" y="1897888"/>
            <a:chExt cx="1826757" cy="1882862"/>
          </a:xfrm>
        </p:grpSpPr>
        <p:sp>
          <p:nvSpPr>
            <p:cNvPr id="100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1" name="Rectangle 62"/>
            <p:cNvSpPr/>
            <p:nvPr/>
          </p:nvSpPr>
          <p:spPr>
            <a:xfrm>
              <a:off x="6021584" y="1903304"/>
              <a:ext cx="1322750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4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Group 60"/>
          <p:cNvGrpSpPr/>
          <p:nvPr/>
        </p:nvGrpSpPr>
        <p:grpSpPr>
          <a:xfrm>
            <a:off x="5028553" y="3553544"/>
            <a:ext cx="494120" cy="509296"/>
            <a:chOff x="5769579" y="1897888"/>
            <a:chExt cx="1826757" cy="1882862"/>
          </a:xfrm>
        </p:grpSpPr>
        <p:sp>
          <p:nvSpPr>
            <p:cNvPr id="103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4" name="Rectangle 62"/>
            <p:cNvSpPr/>
            <p:nvPr/>
          </p:nvSpPr>
          <p:spPr>
            <a:xfrm>
              <a:off x="5997879" y="1903304"/>
              <a:ext cx="1370160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5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3.58025E-6 C 0.00729 3.58025E-6 0.01337 0.00277 0.0165 0.00648 L 0.02379 0.01543 C 0.02535 0.01728 0.02795 0.01821 0.03108 0.01821 C 0.03559 0.01821 0.03941 0.01574 0.03976 0.01203 C 0.03941 0.00864 0.03559 0.00586 0.03108 0.00586 C 0.02795 0.00586 0.02535 0.0071 0.02379 0.00864 L 0.0165 0.01759 C 0.01337 0.02129 0.00729 0.02407 -2.5E-6 0.02438 C -0.00729 0.02407 -0.01337 0.02129 -0.01649 0.01759 L -0.02378 0.00864 C -0.02534 0.0071 -0.02795 0.00586 -0.03107 0.00586 C -0.03559 0.00586 -0.03941 0.00864 -0.03958 0.01203 C -0.03941 0.01574 -0.03559 0.01821 -0.03107 0.01821 C -0.02795 0.01821 -0.02534 0.01728 -0.02378 0.01543 L -0.01649 0.00648 C -0.01337 0.00277 -0.00729 3.58025E-6 -2.5E-6 3.58025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4.32099E-6 C 0.01181 0.0003 0.02171 0.00463 0.02691 0.0108 L 0.03889 0.0253 C 0.04132 0.02839 0.04549 0.02993 0.0507 0.02993 C 0.05799 0.02993 0.06407 0.02561 0.06476 0.01944 C 0.06407 0.0145 0.05799 0.00987 0.0507 0.00987 C 0.04549 0.00987 0.04132 0.01172 0.03889 0.0145 L 0.02691 0.0287 C 0.02171 0.03487 0.01181 0.03919 5E-6 0.03981 C -0.01181 0.03919 -0.02171 0.03487 -0.02691 0.0287 L -0.03871 0.0145 C -0.0415 0.01172 -0.04549 0.00987 -0.0507 0.00987 C -0.05799 0.00987 -0.06407 0.0145 -0.06458 0.01944 C -0.06407 0.02561 -0.05799 0.02993 -0.0507 0.02993 C -0.04549 0.02993 -0.0415 0.02839 -0.03871 0.0253 L -0.02691 0.0108 C -0.02171 0.00463 -0.01181 0.0003 5E-6 4.32099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72222E-6 -2.09877E-6 C 0.01822 0.00031 0.03368 0.0071 0.04166 0.01667 L 0.06024 0.03889 C 0.06423 0.04383 0.07031 0.04599 0.07829 0.04599 C 0.08958 0.04599 0.09913 0.03951 0.10017 0.02994 C 0.09913 0.02253 0.08958 0.01543 0.07829 0.01543 C 0.07031 0.01543 0.06423 0.01821 0.06024 0.02253 L 0.04166 0.04414 C 0.03368 0.05401 0.01822 0.0605 4.72222E-6 0.06173 C -0.01858 0.0605 -0.03386 0.05401 -0.04167 0.04414 L -0.06007 0.02253 C -0.06441 0.01821 -0.07032 0.01543 -0.0783 0.01543 C -0.08976 0.01543 -0.09914 0.02253 -0.09983 0.02994 C -0.09914 0.03951 -0.08976 0.04599 -0.0783 0.04599 C -0.07032 0.04599 -0.06441 0.04383 -0.06007 0.03889 L -0.04167 0.01667 C -0.03386 0.0071 -0.01858 0.00031 4.72222E-6 -2.09877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8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3.61111E-6 4.93827E-7 C 0.01823 0.00031 0.03368 0.00679 0.04167 0.01667 L 0.06025 0.03889 C 0.06424 0.04383 0.07032 0.04599 0.0783 0.04599 C 0.08959 0.04599 0.09914 0.03951 0.10018 0.02994 C 0.09914 0.02253 0.08959 0.01543 0.0783 0.01543 C 0.07032 0.01543 0.06424 0.01821 0.06025 0.02253 L 0.04167 0.04414 C 0.03368 0.05401 0.01823 0.06049 -3.61111E-6 0.06142 C -0.0184 0.06049 -0.03368 0.05401 -0.04166 0.04414 L -0.05989 0.02253 C -0.06423 0.01821 -0.07031 0.01543 -0.07829 0.01543 C -0.08975 0.01543 -0.09913 0.02253 -0.09982 0.02994 C -0.09913 0.03951 -0.08975 0.04599 -0.07829 0.04599 C -0.07031 0.04599 -0.06423 0.04383 -0.05989 0.03889 L -0.04166 0.01667 C -0.03368 0.00679 -0.0184 0.00031 -3.61111E-6 4.93827E-7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017 3.7037E-6 C 0.01163 0.0003 0.0217 0.01018 0.02691 0.02407 L 0.03889 0.05617 C 0.04132 0.06327 0.04531 0.06666 0.0507 0.06666 C 0.05799 0.06666 0.06406 0.0571 0.06476 0.04321 C 0.06406 0.0324 0.05799 0.02222 0.0507 0.02222 C 0.04531 0.02222 0.04132 0.02623 0.03889 0.0324 L 0.02691 0.06389 C 0.0217 0.07808 0.01163 0.08734 -0.00017 0.08889 C -0.0118 0.08734 -0.02187 0.07808 -0.02708 0.06389 L -0.03871 0.0324 C -0.04149 0.02623 -0.04566 0.02222 -0.05069 0.02222 C -0.05798 0.02222 -0.06406 0.0324 -0.06458 0.04321 C -0.06406 0.0571 -0.05798 0.06666 -0.05069 0.06666 C -0.04566 0.06666 -0.04149 0.06327 -0.03871 0.05617 L -0.02708 0.02407 C -0.02187 0.01018 -0.0118 0.0003 -0.00017 3.7037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4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94444E-6 4.93827E-6 C 0.0118 0.0003 0.0217 0.01018 0.02691 0.02407 L 0.03889 0.05617 C 0.04149 0.06327 0.04548 0.06666 0.05069 0.06666 C 0.05798 0.06666 0.06406 0.05709 0.06476 0.0432 C 0.06406 0.0324 0.05798 0.02222 0.05069 0.02222 C 0.04548 0.02222 0.04149 0.02623 0.03889 0.0324 L 0.02691 0.06388 C 0.0217 0.07808 0.0118 0.08734 1.94444E-6 0.08888 C -0.01181 0.08734 -0.0217 0.07808 -0.02691 0.06388 L -0.03872 0.0324 C -0.04149 0.02623 -0.04549 0.02222 -0.0507 0.02222 C -0.05799 0.02222 -0.06406 0.0324 -0.06459 0.0432 C -0.06406 0.05709 -0.05799 0.06666 -0.0507 0.06666 C -0.04549 0.06666 -0.04149 0.06327 -0.03872 0.05617 L -0.02691 0.02407 C -0.0217 0.01018 -0.01181 0.0003 1.94444E-6 4.93827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72222E-6 -4.07407E-6 C 0.01822 0.00031 0.03368 0.00679 0.04166 0.01667 L 0.06024 0.03889 C 0.06423 0.04383 0.07031 0.04599 0.07829 0.04599 C 0.08958 0.04599 0.09913 0.03951 0.10017 0.02994 C 0.09913 0.02253 0.08958 0.01544 0.07829 0.01544 C 0.07031 0.01544 0.06423 0.01821 0.06024 0.02253 L 0.04166 0.04414 C 0.03368 0.05402 0.01822 0.0605 4.72222E-6 0.06142 C -0.01841 0.0605 -0.03369 0.05402 -0.04167 0.04414 L -0.0599 0.02253 C -0.06424 0.01821 -0.07032 0.01544 -0.0783 0.01544 C -0.08976 0.01544 -0.09914 0.02253 -0.09983 0.02994 C -0.09914 0.03951 -0.08976 0.04599 -0.0783 0.04599 C -0.07032 0.04599 -0.06424 0.04383 -0.0599 0.03889 L -0.04167 0.01667 C -0.03369 0.00679 -0.01841 0.00031 4.72222E-6 -4.07407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7778E-7 -3.82716E-6 C 0.01823 0.00031 0.03368 0.0071 0.04167 0.01667 L 0.06024 0.03889 C 0.06424 0.04383 0.07031 0.04599 0.0783 0.04599 C 0.08958 0.04599 0.09913 0.03951 0.10017 0.02994 C 0.09913 0.02253 0.08958 0.01544 0.0783 0.01544 C 0.07031 0.01544 0.06424 0.01821 0.06024 0.02253 L 0.04167 0.04414 C 0.03368 0.05402 0.01823 0.0605 2.77778E-7 0.06173 C -0.0184 0.0605 -0.03368 0.05402 -0.04167 0.04414 L -0.0599 0.02253 C -0.06424 0.01821 -0.07031 0.01544 -0.0783 0.01544 C -0.08976 0.01544 -0.09913 0.02253 -0.09983 0.02994 C -0.09913 0.03951 -0.08976 0.04599 -0.0783 0.04599 C -0.07031 0.04599 -0.06424 0.04383 -0.0599 0.03889 L -0.04167 0.01667 C -0.03368 0.0071 -0.0184 0.00031 2.77778E-7 -3.82716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2.46914E-6 C 0.01181 0.00031 0.0217 0.00463 0.02691 0.0108 L 0.03889 0.02531 C 0.04149 0.02839 0.04549 0.02994 0.0507 0.02994 C 0.05799 0.02994 0.06406 0.02561 0.06476 0.01944 C 0.06406 0.0145 0.05799 0.00987 0.0507 0.00987 C 0.04549 0.00987 0.04149 0.01173 0.03889 0.0145 L 0.02691 0.0287 C 0.0217 0.03487 0.01181 0.0392 -8.33333E-7 0.03981 C -0.0118 0.0392 -0.0217 0.03487 -0.02691 0.0287 L -0.03871 0.0145 C -0.04149 0.01173 -0.04549 0.00987 -0.05069 0.00987 C -0.05799 0.00987 -0.06406 0.0145 -0.06458 0.01944 C -0.06406 0.02561 -0.05799 0.02994 -0.05069 0.02994 C -0.04549 0.02994 -0.04149 0.02839 -0.03871 0.02531 L -0.02691 0.0108 C -0.0217 0.00463 -0.0118 0.00031 -8.33333E-7 2.46914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22222E-6 1.48148E-6 C 0.00729 1.48148E-6 0.01337 0.00278 0.01649 0.00648 L 0.02378 0.01543 C 0.02535 0.01728 0.02795 0.01821 0.03107 0.01821 C 0.03559 0.01821 0.03941 0.01574 0.03975 0.01204 C 0.03941 0.00864 0.03559 0.00586 0.03107 0.00586 C 0.02795 0.00586 0.02535 0.0071 0.02378 0.00864 L 0.01649 0.01759 C 0.01337 0.02129 0.00729 0.02407 2.22222E-6 0.02438 C -0.00729 0.02407 -0.01337 0.02129 -0.0165 0.01759 L -0.02379 0.00864 C -0.02535 0.0071 -0.02795 0.00586 -0.03108 0.00586 C -0.03559 0.00586 -0.03941 0.00864 -0.03959 0.01204 C -0.03941 0.01574 -0.03559 0.01821 -0.03108 0.01821 C -0.02795 0.01821 -0.02535 0.01728 -0.02379 0.01543 L -0.0165 0.00648 C -0.01337 0.00278 -0.00729 1.48148E-6 2.22222E-6 1.48148E-6 Z " pathEditMode="relative" rAng="0" ptsTypes="AAAAAAAAAAAAAAAAA">
                                      <p:cBhvr>
                                        <p:cTn id="54" dur="4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38889E-6 1.60494E-6 C 0.0118 0.00031 0.0217 0.01018 0.02691 0.02407 L 0.03889 0.05617 C 0.04149 0.06327 0.04548 0.06667 0.05069 0.06667 C 0.05798 0.06667 0.06406 0.0571 0.06476 0.04321 C 0.06406 0.03241 0.05798 0.02222 0.05069 0.02222 C 0.04548 0.02222 0.04149 0.02623 0.03889 0.03241 L 0.02691 0.06389 C 0.0217 0.07808 0.0118 0.08734 1.38889E-6 0.08889 C -0.01181 0.08734 -0.0217 0.07808 -0.02691 0.06389 L -0.03872 0.03241 C -0.04149 0.02623 -0.04549 0.02222 -0.0507 0.02222 C -0.05799 0.02222 -0.06406 0.03241 -0.06458 0.04321 C -0.06406 0.0571 -0.05799 0.06667 -0.0507 0.06667 C -0.04549 0.06667 -0.04149 0.06327 -0.03872 0.05617 L -0.02691 0.02407 C -0.0217 0.01018 -0.01181 0.00031 1.38889E-6 1.60494E-6 Z " pathEditMode="relative" rAng="0" ptsTypes="AAAAAAAAAAAAAAAAA">
                                      <p:cBhvr>
                                        <p:cTn id="59" dur="4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7778E-7 7.40741E-7 C 0.00729 7.40741E-7 0.01337 0.00278 0.01649 0.00648 L 0.02378 0.01543 C 0.02535 0.01728 0.02795 0.01821 0.03108 0.01821 C 0.03559 0.01821 0.03941 0.01574 0.03976 0.01204 C 0.03941 0.00864 0.03559 0.00586 0.03108 0.00586 C 0.02795 0.00586 0.02535 0.0071 0.02378 0.00864 L 0.01649 0.01759 C 0.01337 0.0213 0.00729 0.02407 2.77778E-7 0.02438 C -0.00729 0.02407 -0.01337 0.0213 -0.01649 0.01759 L -0.02378 0.00864 C -0.02535 0.0071 -0.02795 0.00586 -0.03108 0.00586 C -0.03559 0.00586 -0.03941 0.00864 -0.03958 0.01204 C -0.03941 0.01574 -0.03559 0.01821 -0.03108 0.01821 C -0.02795 0.01821 -0.02535 0.01728 -0.02378 0.01543 L -0.01649 0.00648 C -0.01337 0.00278 -0.00729 7.40741E-7 2.77778E-7 7.40741E-7 Z " pathEditMode="relative" rAng="0" ptsTypes="AAAAAAAAAAAAAAAAA">
                                      <p:cBhvr>
                                        <p:cTn id="64" dur="4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9414" y="2211710"/>
            <a:ext cx="487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5695" y="2211710"/>
            <a:ext cx="4134466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团队管理与协作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角色分工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稻壳儿小白白(http://dwz.cn/Wu2UP)"/>
          <p:cNvSpPr/>
          <p:nvPr/>
        </p:nvSpPr>
        <p:spPr bwMode="auto">
          <a:xfrm>
            <a:off x="972113" y="3233738"/>
            <a:ext cx="1444132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5" name="稻壳儿小白白(http://dwz.cn/Wu2UP)"/>
          <p:cNvSpPr>
            <a:spLocks noChangeArrowheads="1"/>
          </p:cNvSpPr>
          <p:nvPr/>
        </p:nvSpPr>
        <p:spPr bwMode="auto">
          <a:xfrm>
            <a:off x="975953" y="1223353"/>
            <a:ext cx="1430944" cy="2010966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>
            <a:spLocks noChangeArrowheads="1"/>
          </p:cNvSpPr>
          <p:nvPr/>
        </p:nvSpPr>
        <p:spPr bwMode="auto">
          <a:xfrm>
            <a:off x="2408687" y="1222643"/>
            <a:ext cx="1430944" cy="2019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28" y="1224907"/>
            <a:ext cx="1456717" cy="2199880"/>
          </a:xfrm>
          <a:prstGeom prst="rect">
            <a:avLst/>
          </a:prstGeom>
        </p:spPr>
      </p:pic>
      <p:sp>
        <p:nvSpPr>
          <p:cNvPr id="78" name="稻壳儿小白白(http://dwz.cn/Wu2UP)"/>
          <p:cNvSpPr/>
          <p:nvPr/>
        </p:nvSpPr>
        <p:spPr bwMode="auto">
          <a:xfrm>
            <a:off x="2383713" y="3233738"/>
            <a:ext cx="1476046" cy="57636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0" name="稻壳儿小白白(http://dwz.cn/Wu2UP)"/>
          <p:cNvSpPr/>
          <p:nvPr/>
        </p:nvSpPr>
        <p:spPr bwMode="auto">
          <a:xfrm>
            <a:off x="3848838" y="3233738"/>
            <a:ext cx="1423490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1" name="稻壳儿小白白(http://dwz.cn/Wu2UP)"/>
          <p:cNvSpPr>
            <a:spLocks noChangeArrowheads="1"/>
          </p:cNvSpPr>
          <p:nvPr/>
        </p:nvSpPr>
        <p:spPr bwMode="auto">
          <a:xfrm>
            <a:off x="3842253" y="1223353"/>
            <a:ext cx="1430944" cy="2010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2" name="稻壳儿小白白(http://dwz.cn/Wu2UP)"/>
          <p:cNvSpPr/>
          <p:nvPr/>
        </p:nvSpPr>
        <p:spPr bwMode="auto">
          <a:xfrm>
            <a:off x="5259537" y="3233738"/>
            <a:ext cx="1444132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3" name="稻壳儿小白白(http://dwz.cn/Wu2UP)"/>
          <p:cNvSpPr>
            <a:spLocks noChangeArrowheads="1"/>
          </p:cNvSpPr>
          <p:nvPr/>
        </p:nvSpPr>
        <p:spPr bwMode="auto">
          <a:xfrm>
            <a:off x="5260446" y="1222772"/>
            <a:ext cx="1430944" cy="20109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4" name="稻壳儿小白白(http://dwz.cn/Wu2UP)"/>
          <p:cNvSpPr/>
          <p:nvPr/>
        </p:nvSpPr>
        <p:spPr bwMode="auto">
          <a:xfrm>
            <a:off x="6696641" y="3233738"/>
            <a:ext cx="1420426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5" name="稻壳儿小白白(http://dwz.cn/Wu2UP)"/>
          <p:cNvSpPr>
            <a:spLocks noChangeArrowheads="1"/>
          </p:cNvSpPr>
          <p:nvPr/>
        </p:nvSpPr>
        <p:spPr bwMode="auto">
          <a:xfrm>
            <a:off x="6690521" y="1225667"/>
            <a:ext cx="1430944" cy="2010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6" name="Rectangle 19"/>
          <p:cNvSpPr/>
          <p:nvPr/>
        </p:nvSpPr>
        <p:spPr>
          <a:xfrm>
            <a:off x="966894" y="3808334"/>
            <a:ext cx="7150173" cy="539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稻壳儿小白白(http://dwz.cn/Wu2UP)"/>
          <p:cNvSpPr txBox="1">
            <a:spLocks noChangeArrowheads="1"/>
          </p:cNvSpPr>
          <p:nvPr/>
        </p:nvSpPr>
        <p:spPr bwMode="auto">
          <a:xfrm>
            <a:off x="959112" y="3360940"/>
            <a:ext cx="14833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chemeClr val="bg1"/>
                </a:solidFill>
                <a:sym typeface="Arial" panose="020B0604020202020204" pitchFamily="34" charset="0"/>
              </a:rPr>
              <a:t>项目经理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8" name="稻壳儿小白白(http://dwz.cn/Wu2UP)"/>
          <p:cNvSpPr txBox="1">
            <a:spLocks noChangeArrowheads="1"/>
          </p:cNvSpPr>
          <p:nvPr/>
        </p:nvSpPr>
        <p:spPr bwMode="auto">
          <a:xfrm>
            <a:off x="2389880" y="3368538"/>
            <a:ext cx="14833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技术经理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9" name="稻壳儿小白白(http://dwz.cn/Wu2UP)"/>
          <p:cNvSpPr txBox="1">
            <a:spLocks noChangeArrowheads="1"/>
          </p:cNvSpPr>
          <p:nvPr/>
        </p:nvSpPr>
        <p:spPr bwMode="auto">
          <a:xfrm>
            <a:off x="3750721" y="3360940"/>
            <a:ext cx="1570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后端开发经理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0" name="稻壳儿小白白(http://dwz.cn/Wu2UP)"/>
          <p:cNvSpPr txBox="1">
            <a:spLocks noChangeArrowheads="1"/>
          </p:cNvSpPr>
          <p:nvPr/>
        </p:nvSpPr>
        <p:spPr bwMode="auto">
          <a:xfrm>
            <a:off x="5176443" y="3359742"/>
            <a:ext cx="16099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前端开发工程师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1" name="稻壳儿小白白(http://dwz.cn/Wu2UP)"/>
          <p:cNvSpPr txBox="1">
            <a:spLocks noChangeArrowheads="1"/>
          </p:cNvSpPr>
          <p:nvPr/>
        </p:nvSpPr>
        <p:spPr bwMode="auto">
          <a:xfrm>
            <a:off x="6674863" y="3352230"/>
            <a:ext cx="14833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项目设计师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7" name="稻壳儿小白白(http://dwz.cn/Wu2UP)"/>
          <p:cNvSpPr txBox="1">
            <a:spLocks noChangeArrowheads="1"/>
          </p:cNvSpPr>
          <p:nvPr/>
        </p:nvSpPr>
        <p:spPr bwMode="auto">
          <a:xfrm>
            <a:off x="3091154" y="3914269"/>
            <a:ext cx="25202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sym typeface="Arial" panose="020B0604020202020204" pitchFamily="34" charset="0"/>
              </a:rPr>
              <a:t>mlssz</a:t>
            </a:r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软件开发项目组</a:t>
            </a:r>
            <a:endParaRPr lang="zh-CN" altLang="en-US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1" y="1217309"/>
            <a:ext cx="1415570" cy="20035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69" y="1236971"/>
            <a:ext cx="1416257" cy="19979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11" y="1236971"/>
            <a:ext cx="1425517" cy="19951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98" y="1222191"/>
            <a:ext cx="1432136" cy="1998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hart 1"/>
          <p:cNvGraphicFramePr/>
          <p:nvPr/>
        </p:nvGraphicFramePr>
        <p:xfrm>
          <a:off x="683568" y="803413"/>
          <a:ext cx="6948772" cy="399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项目历程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2"/>
          <p:cNvSpPr/>
          <p:nvPr/>
        </p:nvSpPr>
        <p:spPr>
          <a:xfrm>
            <a:off x="960798" y="2418254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Straight Connector 6"/>
          <p:cNvCxnSpPr/>
          <p:nvPr/>
        </p:nvCxnSpPr>
        <p:spPr>
          <a:xfrm>
            <a:off x="1359519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1872539" y="2274714"/>
            <a:ext cx="685800" cy="685800"/>
          </a:xfrm>
          <a:prstGeom prst="arc">
            <a:avLst>
              <a:gd name="adj1" fmla="val 5443411"/>
              <a:gd name="adj2" fmla="val 10945048"/>
            </a:avLst>
          </a:prstGeom>
          <a:ln w="38100">
            <a:solidFill>
              <a:schemeClr val="accent2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19"/>
          <p:cNvSpPr/>
          <p:nvPr/>
        </p:nvSpPr>
        <p:spPr>
          <a:xfrm>
            <a:off x="1872539" y="2274714"/>
            <a:ext cx="685800" cy="685800"/>
          </a:xfrm>
          <a:prstGeom prst="arc">
            <a:avLst>
              <a:gd name="adj1" fmla="val 16383431"/>
              <a:gd name="adj2" fmla="val 215950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20"/>
          <p:cNvCxnSpPr/>
          <p:nvPr/>
        </p:nvCxnSpPr>
        <p:spPr>
          <a:xfrm>
            <a:off x="2231387" y="1736635"/>
            <a:ext cx="0" cy="548640"/>
          </a:xfrm>
          <a:prstGeom prst="line">
            <a:avLst/>
          </a:prstGeom>
          <a:ln w="381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21"/>
          <p:cNvSpPr/>
          <p:nvPr/>
        </p:nvSpPr>
        <p:spPr>
          <a:xfrm>
            <a:off x="2032027" y="1268235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Straight Connector 22"/>
          <p:cNvCxnSpPr/>
          <p:nvPr/>
        </p:nvCxnSpPr>
        <p:spPr>
          <a:xfrm>
            <a:off x="2544692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/>
          <p:nvPr/>
        </p:nvSpPr>
        <p:spPr>
          <a:xfrm>
            <a:off x="3071360" y="2422241"/>
            <a:ext cx="398721" cy="398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5" name="Straight Connector 24"/>
          <p:cNvCxnSpPr/>
          <p:nvPr/>
        </p:nvCxnSpPr>
        <p:spPr>
          <a:xfrm>
            <a:off x="3462106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25"/>
          <p:cNvSpPr/>
          <p:nvPr/>
        </p:nvSpPr>
        <p:spPr>
          <a:xfrm>
            <a:off x="3975126" y="2274714"/>
            <a:ext cx="685800" cy="685800"/>
          </a:xfrm>
          <a:prstGeom prst="arc">
            <a:avLst>
              <a:gd name="adj1" fmla="val 5443411"/>
              <a:gd name="adj2" fmla="val 1094504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6"/>
          <p:cNvCxnSpPr/>
          <p:nvPr/>
        </p:nvCxnSpPr>
        <p:spPr>
          <a:xfrm>
            <a:off x="4320683" y="2952539"/>
            <a:ext cx="0" cy="548640"/>
          </a:xfrm>
          <a:prstGeom prst="line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27"/>
          <p:cNvSpPr/>
          <p:nvPr/>
        </p:nvSpPr>
        <p:spPr>
          <a:xfrm>
            <a:off x="4118666" y="3568272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Arc 28"/>
          <p:cNvSpPr/>
          <p:nvPr/>
        </p:nvSpPr>
        <p:spPr>
          <a:xfrm>
            <a:off x="3975126" y="2274714"/>
            <a:ext cx="685800" cy="685800"/>
          </a:xfrm>
          <a:prstGeom prst="arc">
            <a:avLst>
              <a:gd name="adj1" fmla="val 16383431"/>
              <a:gd name="adj2" fmla="val 21595007"/>
            </a:avLst>
          </a:prstGeom>
          <a:ln w="38100">
            <a:solidFill>
              <a:schemeClr val="accent2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31"/>
          <p:cNvCxnSpPr/>
          <p:nvPr/>
        </p:nvCxnSpPr>
        <p:spPr>
          <a:xfrm>
            <a:off x="4647278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2"/>
          <p:cNvSpPr/>
          <p:nvPr/>
        </p:nvSpPr>
        <p:spPr>
          <a:xfrm>
            <a:off x="5173946" y="2422241"/>
            <a:ext cx="398721" cy="398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Straight Connector 33"/>
          <p:cNvCxnSpPr/>
          <p:nvPr/>
        </p:nvCxnSpPr>
        <p:spPr>
          <a:xfrm>
            <a:off x="5575324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34"/>
          <p:cNvSpPr/>
          <p:nvPr/>
        </p:nvSpPr>
        <p:spPr>
          <a:xfrm>
            <a:off x="6088344" y="2274714"/>
            <a:ext cx="685800" cy="685800"/>
          </a:xfrm>
          <a:prstGeom prst="arc">
            <a:avLst>
              <a:gd name="adj1" fmla="val 5443411"/>
              <a:gd name="adj2" fmla="val 10945048"/>
            </a:avLst>
          </a:prstGeom>
          <a:ln w="38100">
            <a:solidFill>
              <a:schemeClr val="accent4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37"/>
          <p:cNvSpPr/>
          <p:nvPr/>
        </p:nvSpPr>
        <p:spPr>
          <a:xfrm>
            <a:off x="6088344" y="2274714"/>
            <a:ext cx="685800" cy="685800"/>
          </a:xfrm>
          <a:prstGeom prst="arc">
            <a:avLst>
              <a:gd name="adj1" fmla="val 16383431"/>
              <a:gd name="adj2" fmla="val 215950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38"/>
          <p:cNvCxnSpPr/>
          <p:nvPr/>
        </p:nvCxnSpPr>
        <p:spPr>
          <a:xfrm>
            <a:off x="6447192" y="1736635"/>
            <a:ext cx="0" cy="548640"/>
          </a:xfrm>
          <a:prstGeom prst="line">
            <a:avLst/>
          </a:prstGeom>
          <a:ln w="381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9"/>
          <p:cNvSpPr/>
          <p:nvPr/>
        </p:nvSpPr>
        <p:spPr>
          <a:xfrm>
            <a:off x="6247832" y="1268235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Straight Connector 40"/>
          <p:cNvCxnSpPr/>
          <p:nvPr/>
        </p:nvCxnSpPr>
        <p:spPr>
          <a:xfrm>
            <a:off x="6760496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41"/>
          <p:cNvSpPr/>
          <p:nvPr/>
        </p:nvSpPr>
        <p:spPr>
          <a:xfrm>
            <a:off x="7287164" y="2422241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1902370" y="2424559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000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4013424" y="2424559"/>
            <a:ext cx="6126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44"/>
          <p:cNvSpPr txBox="1"/>
          <p:nvPr/>
        </p:nvSpPr>
        <p:spPr>
          <a:xfrm>
            <a:off x="6115052" y="2424559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45"/>
          <p:cNvSpPr/>
          <p:nvPr/>
        </p:nvSpPr>
        <p:spPr>
          <a:xfrm>
            <a:off x="2652328" y="1202316"/>
            <a:ext cx="3456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19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修改运营司机端和运营公司的需求说明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20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线下会议，进度汇报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27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完善定位功能，用户端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v0.0.3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Rectangle 48"/>
          <p:cNvSpPr/>
          <p:nvPr/>
        </p:nvSpPr>
        <p:spPr>
          <a:xfrm>
            <a:off x="4862944" y="3150808"/>
            <a:ext cx="3790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整合接口，修改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文档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26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司机端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v0.0.2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27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线下会议，进度汇报，工作总结，更新文档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9" name="Arc 50"/>
          <p:cNvSpPr/>
          <p:nvPr/>
        </p:nvSpPr>
        <p:spPr>
          <a:xfrm>
            <a:off x="1986921" y="1221216"/>
            <a:ext cx="488932" cy="488932"/>
          </a:xfrm>
          <a:prstGeom prst="arc">
            <a:avLst>
              <a:gd name="adj1" fmla="val 12770549"/>
              <a:gd name="adj2" fmla="val 2991777"/>
            </a:avLst>
          </a:prstGeom>
          <a:ln w="254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51"/>
          <p:cNvSpPr/>
          <p:nvPr/>
        </p:nvSpPr>
        <p:spPr>
          <a:xfrm>
            <a:off x="6201903" y="1224660"/>
            <a:ext cx="488932" cy="488932"/>
          </a:xfrm>
          <a:prstGeom prst="arc">
            <a:avLst>
              <a:gd name="adj1" fmla="val 12770549"/>
              <a:gd name="adj2" fmla="val 2991777"/>
            </a:avLst>
          </a:prstGeom>
          <a:ln w="254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5"/>
          <p:cNvSpPr/>
          <p:nvPr/>
        </p:nvSpPr>
        <p:spPr>
          <a:xfrm>
            <a:off x="960798" y="3024336"/>
            <a:ext cx="2952328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09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线下会议，整理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需求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完成流程图和数据库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设计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25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第二次线上会议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2426" y="2211710"/>
            <a:ext cx="80313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E9334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 </a:t>
            </a:r>
            <a:r>
              <a:rPr lang="en-US" sz="3200" b="1" dirty="0" smtClean="0">
                <a:solidFill>
                  <a:srgbClr val="E9334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sz="7200" b="1" dirty="0" smtClean="0">
                <a:solidFill>
                  <a:srgbClr val="E9334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7200" b="1" dirty="0" smtClean="0">
                <a:solidFill>
                  <a:srgbClr val="3D374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Watching</a:t>
            </a:r>
            <a:endParaRPr lang="bg-BG" sz="7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89" y="0"/>
            <a:ext cx="2160240" cy="19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117883" y="1051848"/>
            <a:ext cx="754948" cy="9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25846"/>
            <a:ext cx="909166" cy="5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3728" y="2211710"/>
            <a:ext cx="399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5816" y="2211710"/>
            <a:ext cx="413446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背景与价值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7571" y="1419622"/>
            <a:ext cx="2664296" cy="136815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4551867" y="1419622"/>
            <a:ext cx="2664296" cy="13681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887571" y="2787774"/>
            <a:ext cx="2664296" cy="13681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4551867" y="2787774"/>
            <a:ext cx="2664296" cy="136815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1931570" y="147508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endParaRPr lang="bg-BG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31570" y="1851670"/>
            <a:ext cx="2481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小型城市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货车私人运营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闲置时间较长</a:t>
            </a:r>
            <a:endParaRPr lang="bg-BG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12769" y="145449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bg-BG" sz="20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97021" y="28515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</a:t>
            </a:r>
            <a:endParaRPr lang="bg-BG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81862" y="4177276"/>
            <a:ext cx="1029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</a:t>
            </a:r>
            <a:endParaRPr lang="bg-BG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48473" y="28515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bg-BG" sz="20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29952" y="1842697"/>
            <a:ext cx="2481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侧重</a:t>
            </a:r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忽略浏览信息存储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浪费时间</a:t>
            </a:r>
            <a:endParaRPr lang="bg-BG" sz="14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4863" y="3219822"/>
            <a:ext cx="2481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不够方便</a:t>
            </a:r>
            <a:endParaRPr lang="bg-BG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48473" y="3219822"/>
            <a:ext cx="2481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货车的</a:t>
            </a:r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应用软件较少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市场空白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等待开发</a:t>
            </a:r>
            <a:endParaRPr lang="bg-BG" sz="14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5785004" y="2705067"/>
            <a:ext cx="198022" cy="118813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flipV="1">
            <a:off x="3120708" y="2754626"/>
            <a:ext cx="198022" cy="112128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 rot="16200000" flipV="1">
            <a:off x="4488787" y="3418690"/>
            <a:ext cx="198022" cy="11212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FFFFF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 flipH="1" flipV="1">
            <a:off x="4431910" y="2009096"/>
            <a:ext cx="198022" cy="1121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25029" y="2637635"/>
            <a:ext cx="253675" cy="25367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等腰三角形 21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87623" y="31424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项目背景与价值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 animBg="1"/>
      <p:bldP spid="41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602374" y="1568065"/>
            <a:ext cx="4690103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707904" y="1592636"/>
            <a:ext cx="4493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闲置货车多的问题，帮助司机达到更好的运营目的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项目背景与价值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ounded Rectangle 17"/>
          <p:cNvSpPr/>
          <p:nvPr/>
        </p:nvSpPr>
        <p:spPr>
          <a:xfrm>
            <a:off x="3602244" y="2122320"/>
            <a:ext cx="4042161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0"/>
          <p:cNvSpPr/>
          <p:nvPr/>
        </p:nvSpPr>
        <p:spPr>
          <a:xfrm>
            <a:off x="3707904" y="2148233"/>
            <a:ext cx="3775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降低司机空驶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，降低租车的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时间和金钱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ed Rectangle 17"/>
          <p:cNvSpPr/>
          <p:nvPr/>
        </p:nvSpPr>
        <p:spPr>
          <a:xfrm>
            <a:off x="3602245" y="2668014"/>
            <a:ext cx="2602000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0"/>
          <p:cNvSpPr/>
          <p:nvPr/>
        </p:nvSpPr>
        <p:spPr>
          <a:xfrm>
            <a:off x="3734193" y="269414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方便直观的平台，随手可租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ounded Rectangle 17"/>
          <p:cNvSpPr/>
          <p:nvPr/>
        </p:nvSpPr>
        <p:spPr>
          <a:xfrm>
            <a:off x="3602244" y="3218573"/>
            <a:ext cx="3106057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20"/>
          <p:cNvSpPr/>
          <p:nvPr/>
        </p:nvSpPr>
        <p:spPr>
          <a:xfrm>
            <a:off x="3710755" y="3244704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整个货车租赁行业的良性竞争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55903" y="1436403"/>
            <a:ext cx="1441475" cy="1242651"/>
            <a:chOff x="1907704" y="1635646"/>
            <a:chExt cx="1336468" cy="1152128"/>
          </a:xfrm>
        </p:grpSpPr>
        <p:sp>
          <p:nvSpPr>
            <p:cNvPr id="33" name="椭圆 32"/>
            <p:cNvSpPr/>
            <p:nvPr/>
          </p:nvSpPr>
          <p:spPr>
            <a:xfrm>
              <a:off x="2159012" y="1794784"/>
              <a:ext cx="833853" cy="833853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4"/>
            <p:cNvSpPr/>
            <p:nvPr/>
          </p:nvSpPr>
          <p:spPr>
            <a:xfrm>
              <a:off x="1907704" y="1635646"/>
              <a:ext cx="1336468" cy="1152128"/>
            </a:xfrm>
            <a:custGeom>
              <a:avLst/>
              <a:gdLst/>
              <a:ahLst/>
              <a:cxnLst/>
              <a:rect l="l" t="t" r="r" b="b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 rot="1800000">
            <a:off x="540127" y="2785474"/>
            <a:ext cx="1457251" cy="1256252"/>
            <a:chOff x="3207390" y="1964507"/>
            <a:chExt cx="992768" cy="855835"/>
          </a:xfrm>
        </p:grpSpPr>
        <p:sp>
          <p:nvSpPr>
            <p:cNvPr id="48" name="椭圆 47"/>
            <p:cNvSpPr/>
            <p:nvPr/>
          </p:nvSpPr>
          <p:spPr>
            <a:xfrm>
              <a:off x="3394069" y="2082719"/>
              <a:ext cx="619411" cy="6194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六边形 4"/>
            <p:cNvSpPr/>
            <p:nvPr/>
          </p:nvSpPr>
          <p:spPr>
            <a:xfrm rot="19800000">
              <a:off x="3207390" y="1964507"/>
              <a:ext cx="992768" cy="855835"/>
            </a:xfrm>
            <a:custGeom>
              <a:avLst/>
              <a:gdLst/>
              <a:ahLst/>
              <a:cxnLst/>
              <a:rect l="l" t="t" r="r" b="b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790558" y="2128027"/>
            <a:ext cx="1418349" cy="1222718"/>
            <a:chOff x="3207390" y="1964507"/>
            <a:chExt cx="992767" cy="855836"/>
          </a:xfrm>
        </p:grpSpPr>
        <p:sp>
          <p:nvSpPr>
            <p:cNvPr id="53" name="椭圆 52"/>
            <p:cNvSpPr/>
            <p:nvPr/>
          </p:nvSpPr>
          <p:spPr>
            <a:xfrm>
              <a:off x="3394069" y="2082719"/>
              <a:ext cx="619411" cy="61941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六边形 4"/>
            <p:cNvSpPr/>
            <p:nvPr/>
          </p:nvSpPr>
          <p:spPr>
            <a:xfrm>
              <a:off x="3207390" y="1964507"/>
              <a:ext cx="992767" cy="855836"/>
            </a:xfrm>
            <a:custGeom>
              <a:avLst/>
              <a:gdLst/>
              <a:ahLst/>
              <a:cxnLst/>
              <a:rect l="l" t="t" r="r" b="b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53474" y="310871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bg-B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89776" y="242683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endParaRPr lang="bg-B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2"/>
          <p:cNvSpPr/>
          <p:nvPr/>
        </p:nvSpPr>
        <p:spPr>
          <a:xfrm>
            <a:off x="962421" y="176276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bg-B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0098" y="2211710"/>
            <a:ext cx="4683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1556" y="2211710"/>
            <a:ext cx="5262979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87796" y="1864056"/>
            <a:ext cx="1656184" cy="521681"/>
            <a:chOff x="1403648" y="1563637"/>
            <a:chExt cx="1656184" cy="52168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26446" y="1655200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租车用户端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25342" y="1864055"/>
            <a:ext cx="1656184" cy="521681"/>
            <a:chOff x="3923928" y="1574380"/>
            <a:chExt cx="1656184" cy="521681"/>
          </a:xfrm>
        </p:grpSpPr>
        <p:sp>
          <p:nvSpPr>
            <p:cNvPr id="13" name="Rounded Rectangle 12"/>
            <p:cNvSpPr/>
            <p:nvPr/>
          </p:nvSpPr>
          <p:spPr>
            <a:xfrm>
              <a:off x="3923928" y="1574380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46726" y="1665943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运营公司端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30517" y="1851670"/>
            <a:ext cx="1656184" cy="521681"/>
            <a:chOff x="6372200" y="1585123"/>
            <a:chExt cx="1656184" cy="521681"/>
          </a:xfrm>
        </p:grpSpPr>
        <p:sp>
          <p:nvSpPr>
            <p:cNvPr id="15" name="Rounded Rectangle 14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6182" y="1676686"/>
              <a:ext cx="12282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货车司机端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50497" y="426885"/>
            <a:ext cx="2016223" cy="644826"/>
            <a:chOff x="1403649" y="1563638"/>
            <a:chExt cx="1082379" cy="644826"/>
          </a:xfrm>
        </p:grpSpPr>
        <p:sp>
          <p:nvSpPr>
            <p:cNvPr id="35" name="Rounded Rectangle 34"/>
            <p:cNvSpPr/>
            <p:nvPr/>
          </p:nvSpPr>
          <p:spPr>
            <a:xfrm>
              <a:off x="1403649" y="1563638"/>
              <a:ext cx="1082379" cy="644826"/>
            </a:xfrm>
            <a:prstGeom prst="roundRect">
              <a:avLst>
                <a:gd name="adj" fmla="val 7260"/>
              </a:avLst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15164" y="1677572"/>
              <a:ext cx="649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好运</a:t>
              </a:r>
              <a:r>
                <a:rPr lang="zh-CN" altLang="en-US" sz="20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速运</a:t>
              </a:r>
              <a:endParaRPr lang="bg-BG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0443" y="2927915"/>
            <a:ext cx="430887" cy="1656184"/>
            <a:chOff x="2012575" y="950604"/>
            <a:chExt cx="430887" cy="1656184"/>
          </a:xfrm>
        </p:grpSpPr>
        <p:sp>
          <p:nvSpPr>
            <p:cNvPr id="37" name="Rounded Rectangle 36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12575" y="1116975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62767" y="2927915"/>
            <a:ext cx="430887" cy="1656184"/>
            <a:chOff x="2016296" y="950604"/>
            <a:chExt cx="430887" cy="1656184"/>
          </a:xfrm>
        </p:grpSpPr>
        <p:sp>
          <p:nvSpPr>
            <p:cNvPr id="42" name="Rounded Rectangle 41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16296" y="1116975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个人管理模块</a:t>
              </a:r>
              <a:endParaRPr lang="bg-BG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92053" y="2927913"/>
            <a:ext cx="430887" cy="1656184"/>
            <a:chOff x="-461143" y="1551514"/>
            <a:chExt cx="430887" cy="1656184"/>
          </a:xfrm>
        </p:grpSpPr>
        <p:sp>
          <p:nvSpPr>
            <p:cNvPr id="45" name="Rounded Rectangle 44"/>
            <p:cNvSpPr/>
            <p:nvPr/>
          </p:nvSpPr>
          <p:spPr>
            <a:xfrm rot="5400000">
              <a:off x="-1076007" y="219496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-461143" y="1923070"/>
              <a:ext cx="430887" cy="91307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接单模块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47588" y="2927913"/>
            <a:ext cx="430887" cy="1656184"/>
            <a:chOff x="2016295" y="950604"/>
            <a:chExt cx="430887" cy="1656184"/>
          </a:xfrm>
        </p:grpSpPr>
        <p:sp>
          <p:nvSpPr>
            <p:cNvPr id="48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16295" y="1116976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Elbow Connector 49"/>
          <p:cNvCxnSpPr>
            <a:stCxn id="6" idx="0"/>
            <a:endCxn id="35" idx="2"/>
          </p:cNvCxnSpPr>
          <p:nvPr/>
        </p:nvCxnSpPr>
        <p:spPr>
          <a:xfrm rot="5400000" flipH="1" flipV="1">
            <a:off x="2741076" y="46524"/>
            <a:ext cx="792345" cy="284272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5" idx="0"/>
            <a:endCxn id="35" idx="2"/>
          </p:cNvCxnSpPr>
          <p:nvPr/>
        </p:nvCxnSpPr>
        <p:spPr>
          <a:xfrm rot="5400000" flipH="1" flipV="1">
            <a:off x="4168630" y="1461691"/>
            <a:ext cx="779959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3" idx="0"/>
            <a:endCxn id="35" idx="2"/>
          </p:cNvCxnSpPr>
          <p:nvPr/>
        </p:nvCxnSpPr>
        <p:spPr>
          <a:xfrm rot="16200000" flipV="1">
            <a:off x="5559850" y="70470"/>
            <a:ext cx="792344" cy="279482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2"/>
          </p:cNvCxnSpPr>
          <p:nvPr/>
        </p:nvCxnSpPr>
        <p:spPr>
          <a:xfrm rot="16200000" flipV="1">
            <a:off x="1446659" y="2654966"/>
            <a:ext cx="542178" cy="372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2"/>
          </p:cNvCxnSpPr>
          <p:nvPr/>
        </p:nvCxnSpPr>
        <p:spPr>
          <a:xfrm rot="16200000" flipV="1">
            <a:off x="1775961" y="2325664"/>
            <a:ext cx="542178" cy="662323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2"/>
          </p:cNvCxnSpPr>
          <p:nvPr/>
        </p:nvCxnSpPr>
        <p:spPr>
          <a:xfrm rot="5400000" flipH="1" flipV="1">
            <a:off x="3954664" y="2323968"/>
            <a:ext cx="554562" cy="65332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2"/>
          </p:cNvCxnSpPr>
          <p:nvPr/>
        </p:nvCxnSpPr>
        <p:spPr>
          <a:xfrm rot="16200000" flipV="1">
            <a:off x="4283540" y="2648420"/>
            <a:ext cx="554562" cy="4424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等腰三角形 3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Group 33"/>
          <p:cNvGrpSpPr/>
          <p:nvPr/>
        </p:nvGrpSpPr>
        <p:grpSpPr>
          <a:xfrm rot="5400000">
            <a:off x="232455" y="3562968"/>
            <a:ext cx="1656184" cy="386080"/>
            <a:chOff x="1403648" y="1586113"/>
            <a:chExt cx="1656184" cy="386080"/>
          </a:xfrm>
        </p:grpSpPr>
        <p:sp>
          <p:nvSpPr>
            <p:cNvPr id="56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37"/>
            <p:cNvSpPr/>
            <p:nvPr/>
          </p:nvSpPr>
          <p:spPr>
            <a:xfrm rot="16200000">
              <a:off x="2039193" y="1237180"/>
              <a:ext cx="386080" cy="1083945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Elbow Connector 56"/>
          <p:cNvCxnSpPr>
            <a:stCxn id="56" idx="1"/>
            <a:endCxn id="6" idx="2"/>
          </p:cNvCxnSpPr>
          <p:nvPr/>
        </p:nvCxnSpPr>
        <p:spPr>
          <a:xfrm rot="16200000">
            <a:off x="1117600" y="2329815"/>
            <a:ext cx="541655" cy="654685"/>
          </a:xfrm>
          <a:prstGeom prst="bentConnector3">
            <a:avLst>
              <a:gd name="adj1" fmla="val 49941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46"/>
          <p:cNvGrpSpPr/>
          <p:nvPr/>
        </p:nvGrpSpPr>
        <p:grpSpPr>
          <a:xfrm>
            <a:off x="5007546" y="2927913"/>
            <a:ext cx="430887" cy="1656184"/>
            <a:chOff x="2016296" y="950604"/>
            <a:chExt cx="430887" cy="1656184"/>
          </a:xfrm>
        </p:grpSpPr>
        <p:sp>
          <p:nvSpPr>
            <p:cNvPr id="62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Rectangle 48"/>
            <p:cNvSpPr/>
            <p:nvPr/>
          </p:nvSpPr>
          <p:spPr>
            <a:xfrm>
              <a:off x="2016296" y="1116977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6" name="Elbow Connector 63"/>
          <p:cNvCxnSpPr>
            <a:stCxn id="62" idx="1"/>
            <a:endCxn id="15" idx="2"/>
          </p:cNvCxnSpPr>
          <p:nvPr/>
        </p:nvCxnSpPr>
        <p:spPr>
          <a:xfrm rot="16200000" flipV="1">
            <a:off x="4613519" y="2318441"/>
            <a:ext cx="554562" cy="66438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43"/>
          <p:cNvGrpSpPr/>
          <p:nvPr/>
        </p:nvGrpSpPr>
        <p:grpSpPr>
          <a:xfrm>
            <a:off x="5822778" y="2927914"/>
            <a:ext cx="430887" cy="1656184"/>
            <a:chOff x="-461143" y="1551514"/>
            <a:chExt cx="430887" cy="1656184"/>
          </a:xfrm>
        </p:grpSpPr>
        <p:sp>
          <p:nvSpPr>
            <p:cNvPr id="88" name="Rounded Rectangle 44"/>
            <p:cNvSpPr/>
            <p:nvPr/>
          </p:nvSpPr>
          <p:spPr>
            <a:xfrm rot="5400000">
              <a:off x="-1076007" y="219496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45"/>
            <p:cNvSpPr/>
            <p:nvPr/>
          </p:nvSpPr>
          <p:spPr>
            <a:xfrm>
              <a:off x="-461143" y="1717885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成员添加模块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Group 46"/>
          <p:cNvGrpSpPr/>
          <p:nvPr/>
        </p:nvGrpSpPr>
        <p:grpSpPr>
          <a:xfrm>
            <a:off x="6468511" y="2927914"/>
            <a:ext cx="430887" cy="1656184"/>
            <a:chOff x="2016295" y="950604"/>
            <a:chExt cx="430887" cy="1656184"/>
          </a:xfrm>
        </p:grpSpPr>
        <p:sp>
          <p:nvSpPr>
            <p:cNvPr id="91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2" name="Rectangle 48"/>
            <p:cNvSpPr/>
            <p:nvPr/>
          </p:nvSpPr>
          <p:spPr>
            <a:xfrm>
              <a:off x="2016295" y="1116976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管理广告模块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Group 46"/>
          <p:cNvGrpSpPr/>
          <p:nvPr/>
        </p:nvGrpSpPr>
        <p:grpSpPr>
          <a:xfrm>
            <a:off x="7125293" y="2927914"/>
            <a:ext cx="443865" cy="1656184"/>
            <a:chOff x="2003318" y="950604"/>
            <a:chExt cx="443865" cy="1656184"/>
          </a:xfrm>
        </p:grpSpPr>
        <p:sp>
          <p:nvSpPr>
            <p:cNvPr id="94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5" name="Rectangle 48"/>
            <p:cNvSpPr/>
            <p:nvPr/>
          </p:nvSpPr>
          <p:spPr>
            <a:xfrm>
              <a:off x="2003318" y="1123392"/>
              <a:ext cx="443865" cy="131064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订单状况模块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6" name="Elbow Connector 62"/>
          <p:cNvCxnSpPr>
            <a:stCxn id="88" idx="1"/>
            <a:endCxn id="13" idx="2"/>
          </p:cNvCxnSpPr>
          <p:nvPr/>
        </p:nvCxnSpPr>
        <p:spPr>
          <a:xfrm rot="5400000" flipH="1" flipV="1">
            <a:off x="6423631" y="1998111"/>
            <a:ext cx="542178" cy="131742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63"/>
          <p:cNvCxnSpPr>
            <a:stCxn id="91" idx="1"/>
            <a:endCxn id="13" idx="2"/>
          </p:cNvCxnSpPr>
          <p:nvPr/>
        </p:nvCxnSpPr>
        <p:spPr>
          <a:xfrm rot="5400000" flipH="1" flipV="1">
            <a:off x="6747606" y="2322086"/>
            <a:ext cx="542178" cy="66947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63"/>
          <p:cNvCxnSpPr>
            <a:stCxn id="94" idx="1"/>
            <a:endCxn id="13" idx="2"/>
          </p:cNvCxnSpPr>
          <p:nvPr/>
        </p:nvCxnSpPr>
        <p:spPr>
          <a:xfrm rot="16200000">
            <a:off x="7082473" y="2657158"/>
            <a:ext cx="541655" cy="3175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43"/>
          <p:cNvGrpSpPr/>
          <p:nvPr/>
        </p:nvGrpSpPr>
        <p:grpSpPr>
          <a:xfrm>
            <a:off x="7836270" y="2927914"/>
            <a:ext cx="430887" cy="1656184"/>
            <a:chOff x="-461143" y="1551514"/>
            <a:chExt cx="430887" cy="1656184"/>
          </a:xfrm>
        </p:grpSpPr>
        <p:sp>
          <p:nvSpPr>
            <p:cNvPr id="108" name="Rounded Rectangle 44"/>
            <p:cNvSpPr/>
            <p:nvPr/>
          </p:nvSpPr>
          <p:spPr>
            <a:xfrm rot="5400000">
              <a:off x="-1076007" y="219496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9" name="Rectangle 45"/>
            <p:cNvSpPr/>
            <p:nvPr/>
          </p:nvSpPr>
          <p:spPr>
            <a:xfrm>
              <a:off x="-461143" y="1615293"/>
              <a:ext cx="430887" cy="152862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客户端用户管理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3" name="Elbow Connector 62"/>
          <p:cNvCxnSpPr>
            <a:stCxn id="108" idx="1"/>
            <a:endCxn id="13" idx="2"/>
          </p:cNvCxnSpPr>
          <p:nvPr/>
        </p:nvCxnSpPr>
        <p:spPr>
          <a:xfrm rot="16200000" flipV="1">
            <a:off x="7430377" y="2308793"/>
            <a:ext cx="542178" cy="696064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okomoro\Documents\iphone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8" y="515354"/>
            <a:ext cx="2448272" cy="44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0915" y="320347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租车</a:t>
            </a:r>
            <a:r>
              <a:rPr lang="en-US" altLang="zh-CN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系统叫车</a:t>
            </a:r>
            <a:r>
              <a:rPr lang="en-US" altLang="zh-CN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流程</a:t>
            </a:r>
            <a:endParaRPr lang="bg-BG" sz="18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8"/>
          <p:cNvGrpSpPr/>
          <p:nvPr/>
        </p:nvGrpSpPr>
        <p:grpSpPr>
          <a:xfrm>
            <a:off x="222180" y="1851670"/>
            <a:ext cx="521681" cy="1656184"/>
            <a:chOff x="1970899" y="996386"/>
            <a:chExt cx="521681" cy="1656184"/>
          </a:xfrm>
        </p:grpSpPr>
        <p:sp>
          <p:nvSpPr>
            <p:cNvPr id="15" name="Rounded Rectangle 5"/>
            <p:cNvSpPr/>
            <p:nvPr/>
          </p:nvSpPr>
          <p:spPr>
            <a:xfrm rot="5400000"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1"/>
            <p:cNvSpPr/>
            <p:nvPr/>
          </p:nvSpPr>
          <p:spPr>
            <a:xfrm>
              <a:off x="2011585" y="1265349"/>
              <a:ext cx="430887" cy="111825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租车用户端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99542"/>
            <a:ext cx="2029227" cy="4139875"/>
          </a:xfrm>
          <a:prstGeom prst="rect">
            <a:avLst/>
          </a:prstGeom>
        </p:spPr>
      </p:pic>
      <p:grpSp>
        <p:nvGrpSpPr>
          <p:cNvPr id="18" name="Group 8"/>
          <p:cNvGrpSpPr/>
          <p:nvPr/>
        </p:nvGrpSpPr>
        <p:grpSpPr>
          <a:xfrm>
            <a:off x="8457710" y="1851668"/>
            <a:ext cx="521681" cy="1656184"/>
            <a:chOff x="1970899" y="996386"/>
            <a:chExt cx="521681" cy="1656184"/>
          </a:xfrm>
        </p:grpSpPr>
        <p:sp>
          <p:nvSpPr>
            <p:cNvPr id="21" name="Rounded Rectangle 5"/>
            <p:cNvSpPr/>
            <p:nvPr/>
          </p:nvSpPr>
          <p:spPr>
            <a:xfrm rot="5400000"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Rectangle 11"/>
            <p:cNvSpPr/>
            <p:nvPr/>
          </p:nvSpPr>
          <p:spPr>
            <a:xfrm>
              <a:off x="2011585" y="1265349"/>
              <a:ext cx="430887" cy="111825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货车司机端</a:t>
              </a:r>
              <a:endParaRPr lang="zh-CN" altLang="en-US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83" y="1296179"/>
            <a:ext cx="1583317" cy="2814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6179"/>
            <a:ext cx="1592856" cy="2831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1949"/>
            <a:ext cx="1592856" cy="28317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7154"/>
            <a:ext cx="1592856" cy="283174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6" y="1188849"/>
            <a:ext cx="1571184" cy="279321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6" y="1185713"/>
            <a:ext cx="1571184" cy="279321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7" y="1189115"/>
            <a:ext cx="1569270" cy="278981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6" y="1181737"/>
            <a:ext cx="1573421" cy="279719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5" y="1291949"/>
            <a:ext cx="1592856" cy="283174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8465"/>
            <a:ext cx="1592856" cy="28317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5" y="1285772"/>
            <a:ext cx="1599996" cy="284443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81351"/>
            <a:ext cx="1599997" cy="284885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94" y="1185712"/>
            <a:ext cx="1571184" cy="279321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89" y="1194951"/>
            <a:ext cx="1565987" cy="278397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88" y="1188344"/>
            <a:ext cx="1573422" cy="279719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09" y="1187736"/>
            <a:ext cx="1570045" cy="279119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164560" y="941425"/>
            <a:ext cx="2651550" cy="714080"/>
            <a:chOff x="3164560" y="941425"/>
            <a:chExt cx="2651550" cy="714080"/>
          </a:xfrm>
        </p:grpSpPr>
        <p:grpSp>
          <p:nvGrpSpPr>
            <p:cNvPr id="46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47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9" name="Rectangle 15"/>
            <p:cNvSpPr/>
            <p:nvPr/>
          </p:nvSpPr>
          <p:spPr>
            <a:xfrm>
              <a:off x="3900610" y="1129188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用户选择车型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64560" y="1846939"/>
            <a:ext cx="2651550" cy="714080"/>
            <a:chOff x="3164560" y="1846939"/>
            <a:chExt cx="2651550" cy="714080"/>
          </a:xfrm>
        </p:grpSpPr>
        <p:grpSp>
          <p:nvGrpSpPr>
            <p:cNvPr id="44" name="Group 75"/>
            <p:cNvGrpSpPr/>
            <p:nvPr/>
          </p:nvGrpSpPr>
          <p:grpSpPr>
            <a:xfrm>
              <a:off x="3164560" y="184693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45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0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1" name="Rectangle 15"/>
            <p:cNvSpPr/>
            <p:nvPr/>
          </p:nvSpPr>
          <p:spPr>
            <a:xfrm>
              <a:off x="3900610" y="2034702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用户填写订单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62361" y="2746429"/>
            <a:ext cx="2651550" cy="714080"/>
            <a:chOff x="3162361" y="2746429"/>
            <a:chExt cx="2651550" cy="714080"/>
          </a:xfrm>
        </p:grpSpPr>
        <p:grpSp>
          <p:nvGrpSpPr>
            <p:cNvPr id="52" name="Group 75"/>
            <p:cNvGrpSpPr/>
            <p:nvPr/>
          </p:nvGrpSpPr>
          <p:grpSpPr>
            <a:xfrm>
              <a:off x="3162361" y="274642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53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5" name="Rectangle 15"/>
            <p:cNvSpPr/>
            <p:nvPr/>
          </p:nvSpPr>
          <p:spPr>
            <a:xfrm>
              <a:off x="3898411" y="2934192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用户确认订单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2360" y="3645919"/>
            <a:ext cx="2651550" cy="714080"/>
            <a:chOff x="3162360" y="3645919"/>
            <a:chExt cx="2651550" cy="714080"/>
          </a:xfrm>
        </p:grpSpPr>
        <p:grpSp>
          <p:nvGrpSpPr>
            <p:cNvPr id="60" name="Group 75"/>
            <p:cNvGrpSpPr/>
            <p:nvPr/>
          </p:nvGrpSpPr>
          <p:grpSpPr>
            <a:xfrm>
              <a:off x="3162360" y="364591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61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2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63" name="Rectangle 15"/>
            <p:cNvSpPr/>
            <p:nvPr/>
          </p:nvSpPr>
          <p:spPr>
            <a:xfrm>
              <a:off x="3590634" y="3833682"/>
              <a:ext cx="20313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订单发布，用户等待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20070" y="944260"/>
            <a:ext cx="2651550" cy="714080"/>
            <a:chOff x="3320070" y="944260"/>
            <a:chExt cx="2651550" cy="714080"/>
          </a:xfrm>
        </p:grpSpPr>
        <p:grpSp>
          <p:nvGrpSpPr>
            <p:cNvPr id="6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65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6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67" name="Rectangle 15"/>
            <p:cNvSpPr/>
            <p:nvPr/>
          </p:nvSpPr>
          <p:spPr>
            <a:xfrm>
              <a:off x="3859095" y="1130127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司机等待接单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320070" y="1853185"/>
            <a:ext cx="2651550" cy="714080"/>
            <a:chOff x="3320070" y="944260"/>
            <a:chExt cx="2651550" cy="714080"/>
          </a:xfrm>
        </p:grpSpPr>
        <p:grpSp>
          <p:nvGrpSpPr>
            <p:cNvPr id="6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7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0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司机发现订单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320071" y="2743712"/>
            <a:ext cx="2651550" cy="714080"/>
            <a:chOff x="3320070" y="944260"/>
            <a:chExt cx="2651550" cy="714080"/>
          </a:xfrm>
        </p:grpSpPr>
        <p:grpSp>
          <p:nvGrpSpPr>
            <p:cNvPr id="7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76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7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5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司机立即抢单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320071" y="3645920"/>
            <a:ext cx="2651550" cy="714080"/>
            <a:chOff x="3320070" y="944260"/>
            <a:chExt cx="2651550" cy="714080"/>
          </a:xfrm>
        </p:grpSpPr>
        <p:grpSp>
          <p:nvGrpSpPr>
            <p:cNvPr id="7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8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0" name="Rectangle 15"/>
            <p:cNvSpPr/>
            <p:nvPr/>
          </p:nvSpPr>
          <p:spPr>
            <a:xfrm>
              <a:off x="4064279" y="113012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抢单成功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174652" y="943733"/>
            <a:ext cx="2651550" cy="714080"/>
            <a:chOff x="3164560" y="941425"/>
            <a:chExt cx="2651550" cy="714080"/>
          </a:xfrm>
        </p:grpSpPr>
        <p:grpSp>
          <p:nvGrpSpPr>
            <p:cNvPr id="84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86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5" name="Rectangle 15"/>
            <p:cNvSpPr/>
            <p:nvPr/>
          </p:nvSpPr>
          <p:spPr>
            <a:xfrm>
              <a:off x="3900608" y="1129188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用户叫车成功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171337" y="1846939"/>
            <a:ext cx="2651550" cy="714080"/>
            <a:chOff x="3164560" y="941425"/>
            <a:chExt cx="2651550" cy="714080"/>
          </a:xfrm>
        </p:grpSpPr>
        <p:grpSp>
          <p:nvGrpSpPr>
            <p:cNvPr id="89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91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2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0" name="Rectangle 15"/>
            <p:cNvSpPr/>
            <p:nvPr/>
          </p:nvSpPr>
          <p:spPr>
            <a:xfrm>
              <a:off x="3695424" y="1129188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用户进入订单管理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167421" y="2741816"/>
            <a:ext cx="2651550" cy="714080"/>
            <a:chOff x="3164560" y="941425"/>
            <a:chExt cx="2651550" cy="714080"/>
          </a:xfrm>
        </p:grpSpPr>
        <p:grpSp>
          <p:nvGrpSpPr>
            <p:cNvPr id="94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96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5" name="Rectangle 15"/>
            <p:cNvSpPr/>
            <p:nvPr/>
          </p:nvSpPr>
          <p:spPr>
            <a:xfrm>
              <a:off x="3695424" y="1129188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用户查看订单详情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24558" y="948084"/>
            <a:ext cx="2651550" cy="714080"/>
            <a:chOff x="3320070" y="944260"/>
            <a:chExt cx="2651550" cy="714080"/>
          </a:xfrm>
        </p:grpSpPr>
        <p:grpSp>
          <p:nvGrpSpPr>
            <p:cNvPr id="9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0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00" name="Rectangle 15"/>
            <p:cNvSpPr/>
            <p:nvPr/>
          </p:nvSpPr>
          <p:spPr>
            <a:xfrm>
              <a:off x="3653911" y="1130127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司机进入订单管理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325394" y="1849773"/>
            <a:ext cx="2651550" cy="714080"/>
            <a:chOff x="3320070" y="944260"/>
            <a:chExt cx="2651550" cy="714080"/>
          </a:xfrm>
        </p:grpSpPr>
        <p:grpSp>
          <p:nvGrpSpPr>
            <p:cNvPr id="10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06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7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05" name="Rectangle 15"/>
            <p:cNvSpPr/>
            <p:nvPr/>
          </p:nvSpPr>
          <p:spPr>
            <a:xfrm>
              <a:off x="3653911" y="1130127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司机查看订单详情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320071" y="2750364"/>
            <a:ext cx="2651550" cy="714080"/>
            <a:chOff x="3320070" y="944260"/>
            <a:chExt cx="2651550" cy="714080"/>
          </a:xfrm>
        </p:grpSpPr>
        <p:grpSp>
          <p:nvGrpSpPr>
            <p:cNvPr id="10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1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0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司机开启导航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323385" y="3653896"/>
            <a:ext cx="2651550" cy="714080"/>
            <a:chOff x="3320070" y="944260"/>
            <a:chExt cx="2651550" cy="714080"/>
          </a:xfrm>
        </p:grpSpPr>
        <p:grpSp>
          <p:nvGrpSpPr>
            <p:cNvPr id="11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16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7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5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司机确认到达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167419" y="2318628"/>
            <a:ext cx="2651550" cy="714080"/>
            <a:chOff x="3162360" y="3645919"/>
            <a:chExt cx="2651550" cy="714080"/>
          </a:xfrm>
        </p:grpSpPr>
        <p:grpSp>
          <p:nvGrpSpPr>
            <p:cNvPr id="119" name="Group 75"/>
            <p:cNvGrpSpPr/>
            <p:nvPr/>
          </p:nvGrpSpPr>
          <p:grpSpPr>
            <a:xfrm>
              <a:off x="3162360" y="364591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121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2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20" name="Rectangle 15"/>
            <p:cNvSpPr/>
            <p:nvPr/>
          </p:nvSpPr>
          <p:spPr>
            <a:xfrm>
              <a:off x="3898410" y="3833682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用户完成订单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ctrTitle"/>
          </p:nvPr>
        </p:nvSpPr>
        <p:spPr>
          <a:xfrm>
            <a:off x="1337687" y="314245"/>
            <a:ext cx="6408712" cy="452020"/>
          </a:xfrm>
        </p:spPr>
        <p:txBody>
          <a:bodyPr/>
          <a:lstStyle/>
          <a:p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自主叫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车用户端部分</a:t>
            </a:r>
            <a:endParaRPr lang="zh-CN" altLang="en-US" sz="1800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0" y="700636"/>
            <a:ext cx="2003635" cy="35620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99542"/>
            <a:ext cx="2003635" cy="35620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33" y="699542"/>
            <a:ext cx="2003635" cy="3562017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976592" y="4260449"/>
            <a:ext cx="1822830" cy="543549"/>
            <a:chOff x="3311094" y="3470929"/>
            <a:chExt cx="2502817" cy="889071"/>
          </a:xfrm>
        </p:grpSpPr>
        <p:grpSp>
          <p:nvGrpSpPr>
            <p:cNvPr id="24" name="Group 75"/>
            <p:cNvGrpSpPr/>
            <p:nvPr/>
          </p:nvGrpSpPr>
          <p:grpSpPr>
            <a:xfrm>
              <a:off x="3311094" y="3470929"/>
              <a:ext cx="2502817" cy="889071"/>
              <a:chOff x="6746545" y="1398804"/>
              <a:chExt cx="3337089" cy="1185428"/>
            </a:xfrm>
            <a:solidFill>
              <a:srgbClr val="EB5267"/>
            </a:solidFill>
          </p:grpSpPr>
          <p:sp>
            <p:nvSpPr>
              <p:cNvPr id="26" name="Isosceles Triangle 76"/>
              <p:cNvSpPr/>
              <p:nvPr/>
            </p:nvSpPr>
            <p:spPr>
              <a:xfrm>
                <a:off x="8241938" y="1398804"/>
                <a:ext cx="346302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5" name="Rectangle 15"/>
            <p:cNvSpPr/>
            <p:nvPr/>
          </p:nvSpPr>
          <p:spPr>
            <a:xfrm>
              <a:off x="3872273" y="3770534"/>
              <a:ext cx="1380458" cy="464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显示地图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82282" y="4260448"/>
            <a:ext cx="1822830" cy="543549"/>
            <a:chOff x="3311094" y="3470929"/>
            <a:chExt cx="2502817" cy="889071"/>
          </a:xfrm>
        </p:grpSpPr>
        <p:grpSp>
          <p:nvGrpSpPr>
            <p:cNvPr id="29" name="Group 75"/>
            <p:cNvGrpSpPr/>
            <p:nvPr/>
          </p:nvGrpSpPr>
          <p:grpSpPr>
            <a:xfrm>
              <a:off x="3311094" y="3470929"/>
              <a:ext cx="2502817" cy="889071"/>
              <a:chOff x="6746545" y="1398804"/>
              <a:chExt cx="3337089" cy="1185428"/>
            </a:xfrm>
            <a:solidFill>
              <a:srgbClr val="EB5267"/>
            </a:solidFill>
          </p:grpSpPr>
          <p:sp>
            <p:nvSpPr>
              <p:cNvPr id="31" name="Isosceles Triangle 76"/>
              <p:cNvSpPr/>
              <p:nvPr/>
            </p:nvSpPr>
            <p:spPr>
              <a:xfrm>
                <a:off x="8241938" y="1398804"/>
                <a:ext cx="346302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Rectangle 77"/>
              <p:cNvSpPr/>
              <p:nvPr/>
            </p:nvSpPr>
            <p:spPr>
              <a:xfrm rot="10800000">
                <a:off x="6746545" y="1632126"/>
                <a:ext cx="3337089" cy="9521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0" name="Rectangle 15"/>
            <p:cNvSpPr/>
            <p:nvPr/>
          </p:nvSpPr>
          <p:spPr>
            <a:xfrm>
              <a:off x="3590546" y="3770536"/>
              <a:ext cx="1943912" cy="464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显示司机列表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45235" y="4264968"/>
            <a:ext cx="1822830" cy="543549"/>
            <a:chOff x="3311094" y="3470929"/>
            <a:chExt cx="2502817" cy="889071"/>
          </a:xfrm>
        </p:grpSpPr>
        <p:grpSp>
          <p:nvGrpSpPr>
            <p:cNvPr id="34" name="Group 75"/>
            <p:cNvGrpSpPr/>
            <p:nvPr/>
          </p:nvGrpSpPr>
          <p:grpSpPr>
            <a:xfrm>
              <a:off x="3311094" y="3470929"/>
              <a:ext cx="2502817" cy="889071"/>
              <a:chOff x="6746545" y="1398804"/>
              <a:chExt cx="3337089" cy="1185428"/>
            </a:xfrm>
            <a:solidFill>
              <a:srgbClr val="EB5267"/>
            </a:solidFill>
          </p:grpSpPr>
          <p:sp>
            <p:nvSpPr>
              <p:cNvPr id="36" name="Isosceles Triangle 76"/>
              <p:cNvSpPr/>
              <p:nvPr/>
            </p:nvSpPr>
            <p:spPr>
              <a:xfrm>
                <a:off x="8241938" y="1398804"/>
                <a:ext cx="346302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5" name="Rectangle 15"/>
            <p:cNvSpPr/>
            <p:nvPr/>
          </p:nvSpPr>
          <p:spPr>
            <a:xfrm>
              <a:off x="3872272" y="3757686"/>
              <a:ext cx="1380458" cy="464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1929</Words>
  <Application>WPS 演示</Application>
  <PresentationFormat>全屏显示(16:9)</PresentationFormat>
  <Paragraphs>367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FontAwesome</vt:lpstr>
      <vt:lpstr>Times New Roman</vt:lpstr>
      <vt:lpstr>微软雅黑</vt:lpstr>
      <vt:lpstr>Impact</vt:lpstr>
      <vt:lpstr>New Cicle</vt:lpstr>
      <vt:lpstr>Segoe Print</vt:lpstr>
      <vt:lpstr>GeosansLight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租车(系统叫车) 流程</vt:lpstr>
      <vt:lpstr>自主叫车用户端部分</vt:lpstr>
      <vt:lpstr>运营公司WEB端</vt:lpstr>
      <vt:lpstr>PowerPoint 演示文稿</vt:lpstr>
      <vt:lpstr>How it Works</vt:lpstr>
      <vt:lpstr>技术亮点</vt:lpstr>
      <vt:lpstr>技术亮点</vt:lpstr>
      <vt:lpstr>技术亮点</vt:lpstr>
      <vt:lpstr>技术亮点</vt:lpstr>
      <vt:lpstr>技术亮点</vt:lpstr>
      <vt:lpstr>PowerPoint 演示文稿</vt:lpstr>
      <vt:lpstr>可行性分析</vt:lpstr>
      <vt:lpstr>PowerPoint 演示文稿</vt:lpstr>
      <vt:lpstr>角色分工</vt:lpstr>
      <vt:lpstr>进度安排</vt:lpstr>
      <vt:lpstr>项目历程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Jokomoro</dc:creator>
  <cp:lastModifiedBy>mjl01</cp:lastModifiedBy>
  <cp:revision>831</cp:revision>
  <dcterms:created xsi:type="dcterms:W3CDTF">2013-09-23T19:24:00Z</dcterms:created>
  <dcterms:modified xsi:type="dcterms:W3CDTF">2017-04-04T02:26:50Z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